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58" r:id="rId6"/>
    <p:sldId id="260" r:id="rId7"/>
    <p:sldId id="261" r:id="rId8"/>
    <p:sldId id="275" r:id="rId9"/>
    <p:sldId id="276" r:id="rId10"/>
    <p:sldId id="270" r:id="rId11"/>
    <p:sldId id="271" r:id="rId12"/>
    <p:sldId id="272" r:id="rId13"/>
    <p:sldId id="273" r:id="rId14"/>
    <p:sldId id="274" r:id="rId15"/>
    <p:sldId id="26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85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78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46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352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69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117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71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523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70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963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63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34760-E8CE-4490-A2F2-493E62E0C028}" type="datetimeFigureOut">
              <a:rPr lang="sk-SK" smtClean="0"/>
              <a:t>09.05.2020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7F7F-1300-4185-AECA-D1511BEA61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357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7" y="1170090"/>
            <a:ext cx="8321162" cy="5328592"/>
          </a:xfrm>
          <a:prstGeom prst="round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68326" y="2204864"/>
            <a:ext cx="3492388" cy="1470025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KVETY</a:t>
            </a:r>
            <a:endParaRPr lang="sk-SK" sz="6000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oper Black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27984" y="3645024"/>
            <a:ext cx="5400600" cy="175260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latin typeface="Comic Sans MS" pitchFamily="66" charset="0"/>
              </a:rPr>
              <a:t>BIOLÓGIA</a:t>
            </a:r>
          </a:p>
          <a:p>
            <a:r>
              <a:rPr lang="sk-SK" sz="2800" b="1" dirty="0" smtClean="0">
                <a:latin typeface="Comic Sans MS" pitchFamily="66" charset="0"/>
              </a:rPr>
              <a:t>6. ročník</a:t>
            </a:r>
            <a:endParaRPr lang="sk-SK" sz="2800" b="1" dirty="0">
              <a:latin typeface="Comic Sans MS" pitchFamily="66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79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0"/>
          <a:stretch/>
        </p:blipFill>
        <p:spPr>
          <a:xfrm>
            <a:off x="2771800" y="1107096"/>
            <a:ext cx="4900915" cy="5400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Súkvetia</a:t>
            </a:r>
            <a:endParaRPr lang="sk-SK" dirty="0">
              <a:solidFill>
                <a:srgbClr val="FF99CC"/>
              </a:solidFill>
            </a:endParaRPr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4" y="1853951"/>
            <a:ext cx="1133475" cy="2286000"/>
          </a:xfrm>
        </p:spPr>
      </p:pic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574692" y="1700808"/>
            <a:ext cx="1800200" cy="25922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74692" y="44249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STRAPEC</a:t>
            </a:r>
            <a:endParaRPr lang="sk-SK" sz="28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381253" y="603058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repka olejná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obsahu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83217"/>
            <a:ext cx="3744416" cy="548239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Súkvetia</a:t>
            </a:r>
            <a:endParaRPr lang="sk-SK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oper Black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539552" y="1608374"/>
            <a:ext cx="2592288" cy="239668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39552" y="42739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OKOLÍK</a:t>
            </a:r>
            <a:endParaRPr lang="sk-SK" sz="28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7" name="Zástupný symbol obsah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8" y="1789024"/>
            <a:ext cx="2328535" cy="2035388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1851039" y="5805264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prvosienka jarná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17" y="1916832"/>
            <a:ext cx="5444654" cy="46085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Súkvetia</a:t>
            </a:r>
            <a:endParaRPr lang="sk-SK" dirty="0">
              <a:solidFill>
                <a:srgbClr val="FF99CC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67" y="1781943"/>
            <a:ext cx="623219" cy="2286000"/>
          </a:xfrm>
        </p:spPr>
      </p:pic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40977" y="43651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KLAS</a:t>
            </a:r>
            <a:endParaRPr lang="sk-SK" sz="28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40977" y="1628800"/>
            <a:ext cx="1800200" cy="259228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3791979" y="605264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pšenica siata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Súkvetia</a:t>
            </a:r>
            <a:endParaRPr lang="sk-SK" dirty="0">
              <a:solidFill>
                <a:srgbClr val="FF99CC"/>
              </a:solidFill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6" y="1735740"/>
            <a:ext cx="1708100" cy="2141956"/>
          </a:xfrm>
        </p:spPr>
      </p:pic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29324" y="41490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HLÁVKA</a:t>
            </a:r>
            <a:endParaRPr lang="sk-SK" sz="28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39552" y="1608374"/>
            <a:ext cx="2592288" cy="239668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08374"/>
            <a:ext cx="5400602" cy="525829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825468" y="577288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ďatelina lúčna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Súkvetia</a:t>
            </a:r>
            <a:endParaRPr lang="sk-SK" dirty="0">
              <a:solidFill>
                <a:srgbClr val="FF99CC"/>
              </a:solidFill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539550" y="4149080"/>
            <a:ext cx="259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ÚBOR</a:t>
            </a:r>
            <a:endParaRPr lang="sk-SK" sz="28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7" y="1988840"/>
            <a:ext cx="2337875" cy="1821212"/>
          </a:xfrm>
        </p:spPr>
      </p:pic>
      <p:sp>
        <p:nvSpPr>
          <p:cNvPr id="11" name="Obdĺžnik 10"/>
          <p:cNvSpPr/>
          <p:nvPr/>
        </p:nvSpPr>
        <p:spPr>
          <a:xfrm>
            <a:off x="539552" y="1608374"/>
            <a:ext cx="2592288" cy="239668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9"/>
          <a:stretch/>
        </p:blipFill>
        <p:spPr>
          <a:xfrm>
            <a:off x="3995936" y="1270892"/>
            <a:ext cx="3739800" cy="5254451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784881" y="584177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Comic Sans MS" pitchFamily="66" charset="0"/>
              </a:rPr>
              <a:t>margaréta biela</a:t>
            </a:r>
            <a:endParaRPr lang="sk-SK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3" b="1759"/>
          <a:stretch/>
        </p:blipFill>
        <p:spPr>
          <a:xfrm>
            <a:off x="1" y="332656"/>
            <a:ext cx="8532439" cy="619268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3356992"/>
            <a:ext cx="4032448" cy="2232248"/>
          </a:xfrm>
        </p:spPr>
        <p:txBody>
          <a:bodyPr/>
          <a:lstStyle/>
          <a:p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Ďakujem </a:t>
            </a:r>
            <a:b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</a:br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za pozornosť</a:t>
            </a:r>
            <a:endParaRPr lang="sk-SK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mic Sans MS" pitchFamily="66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9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996079"/>
            <a:ext cx="4435996" cy="55292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8221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Kvet</a:t>
            </a:r>
            <a:endParaRPr lang="sk-SK" sz="4800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oper Black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2492896"/>
            <a:ext cx="4402832" cy="3120452"/>
          </a:xfrm>
        </p:spPr>
        <p:txBody>
          <a:bodyPr/>
          <a:lstStyle/>
          <a:p>
            <a:r>
              <a:rPr lang="sk-SK" dirty="0" smtClean="0">
                <a:latin typeface="Comic Sans MS" pitchFamily="66" charset="0"/>
              </a:rPr>
              <a:t>rozmnožovací orgán </a:t>
            </a:r>
          </a:p>
          <a:p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pohlavné rozmnožovanie</a:t>
            </a:r>
          </a:p>
          <a:p>
            <a:r>
              <a:rPr lang="sk-SK" dirty="0" smtClean="0">
                <a:latin typeface="Comic Sans MS" pitchFamily="66" charset="0"/>
              </a:rPr>
              <a:t>vyrastá na stonke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0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Kvetný obal</a:t>
            </a:r>
            <a:endParaRPr lang="sk-SK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oper Black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sk-SK" dirty="0" smtClean="0">
                <a:solidFill>
                  <a:srgbClr val="003300"/>
                </a:solidFill>
                <a:latin typeface="Comic Sans MS" pitchFamily="66" charset="0"/>
              </a:rPr>
              <a:t>chráni vnútornú časť kvetu</a:t>
            </a:r>
          </a:p>
          <a:p>
            <a:endParaRPr lang="sk-SK" dirty="0">
              <a:solidFill>
                <a:srgbClr val="003300"/>
              </a:solidFill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55576" y="5373216"/>
            <a:ext cx="2904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>
                <a:latin typeface="Comic Sans MS" pitchFamily="66" charset="0"/>
              </a:rPr>
              <a:t>rovnako farebné </a:t>
            </a:r>
            <a:br>
              <a:rPr lang="sk-SK" sz="2400" dirty="0" smtClean="0">
                <a:latin typeface="Comic Sans MS" pitchFamily="66" charset="0"/>
              </a:rPr>
            </a:br>
            <a:r>
              <a:rPr lang="sk-SK" sz="2400" dirty="0" smtClean="0">
                <a:latin typeface="Comic Sans MS" pitchFamily="66" charset="0"/>
              </a:rPr>
              <a:t>okvetné lístky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7715" y="3558207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okvetie</a:t>
            </a:r>
            <a:endParaRPr lang="sk-SK" sz="2400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mic Sans MS" pitchFamily="66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840172" y="5366110"/>
            <a:ext cx="3562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>
                <a:latin typeface="Comic Sans MS" pitchFamily="66" charset="0"/>
              </a:rPr>
              <a:t>z 2 farebne a tvarovo</a:t>
            </a:r>
            <a:br>
              <a:rPr lang="sk-SK" sz="2400" dirty="0" smtClean="0">
                <a:latin typeface="Comic Sans MS" pitchFamily="66" charset="0"/>
              </a:rPr>
            </a:br>
            <a:r>
              <a:rPr lang="sk-SK" sz="2400" dirty="0" smtClean="0">
                <a:latin typeface="Comic Sans MS" pitchFamily="66" charset="0"/>
              </a:rPr>
              <a:t>odlíšených častí </a:t>
            </a:r>
          </a:p>
        </p:txBody>
      </p:sp>
      <p:pic>
        <p:nvPicPr>
          <p:cNvPr id="12" name="Picture 18" descr="Kópia – Kópia – 1010165[1]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7371"/>
            <a:ext cx="2872218" cy="34214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7"/>
          <p:cNvSpPr>
            <a:spLocks/>
          </p:cNvSpPr>
          <p:nvPr/>
        </p:nvSpPr>
        <p:spPr bwMode="auto">
          <a:xfrm rot="10800000">
            <a:off x="2883493" y="2780928"/>
            <a:ext cx="318804" cy="2016224"/>
          </a:xfrm>
          <a:prstGeom prst="leftBrace">
            <a:avLst>
              <a:gd name="adj1" fmla="val 4831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sk-SK"/>
          </a:p>
        </p:txBody>
      </p:sp>
      <p:pic>
        <p:nvPicPr>
          <p:cNvPr id="14" name="Picture 17" descr="1010165[1]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9" b="90970" l="0" r="96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39" y="2142926"/>
            <a:ext cx="3168352" cy="34828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795637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7563865" y="3311286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koruna</a:t>
            </a:r>
            <a:endParaRPr lang="sk-SK" sz="2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623122" y="4039772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kalich</a:t>
            </a:r>
            <a:endParaRPr lang="sk-SK" sz="24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>
          <a:xfrm flipH="1">
            <a:off x="7164288" y="3558207"/>
            <a:ext cx="39957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7164288" y="4270604"/>
            <a:ext cx="39957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dirty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Kvetný obal</a:t>
            </a: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 rot="5400000">
            <a:off x="4391819" y="-189468"/>
            <a:ext cx="360363" cy="3564854"/>
          </a:xfrm>
          <a:prstGeom prst="leftBrace">
            <a:avLst>
              <a:gd name="adj1" fmla="val 4831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238781" y="1816713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v</a:t>
            </a:r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oľný</a:t>
            </a:r>
            <a:r>
              <a:rPr lang="sk-SK" sz="2800" b="1" dirty="0" smtClean="0">
                <a:latin typeface="Comic Sans MS" pitchFamily="66" charset="0"/>
              </a:rPr>
              <a:t> </a:t>
            </a:r>
            <a:endParaRPr lang="sk-SK" sz="2800" b="1" dirty="0"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750768" y="1759046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zrastený</a:t>
            </a:r>
            <a:endParaRPr lang="sk-SK" sz="28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62273"/>
            <a:ext cx="3803915" cy="2852936"/>
          </a:xfrm>
          <a:prstGeom prst="round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62273"/>
            <a:ext cx="3803915" cy="285293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Stavba kvetu</a:t>
            </a:r>
            <a:endParaRPr lang="sk-SK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oper Black" pitchFamily="18" charset="0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1" y="1196752"/>
            <a:ext cx="7782477" cy="5479604"/>
          </a:xfrm>
        </p:spPr>
      </p:pic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70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Vnútorné pohlavné časti kvetu</a:t>
            </a:r>
            <a:endParaRPr lang="sk-SK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12776"/>
            <a:ext cx="8939336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Tyčinka</a:t>
            </a:r>
          </a:p>
          <a:p>
            <a:r>
              <a:rPr lang="sk-SK" sz="2800" dirty="0" smtClean="0">
                <a:latin typeface="Comic Sans MS" pitchFamily="66" charset="0"/>
              </a:rPr>
              <a:t>samčia časť kvetu</a:t>
            </a:r>
          </a:p>
          <a:p>
            <a:r>
              <a:rPr lang="sk-SK" sz="2800" dirty="0" smtClean="0">
                <a:latin typeface="Comic Sans MS" pitchFamily="66" charset="0"/>
              </a:rPr>
              <a:t>v </a:t>
            </a:r>
            <a:r>
              <a:rPr lang="sk-SK" sz="2800" dirty="0">
                <a:latin typeface="Comic Sans MS" pitchFamily="66" charset="0"/>
              </a:rPr>
              <a:t>peľnici sa tvoria </a:t>
            </a:r>
            <a:r>
              <a:rPr lang="sk-SK" sz="28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peľové </a:t>
            </a:r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zrnká </a:t>
            </a:r>
            <a:r>
              <a:rPr lang="sk-SK" sz="2800" dirty="0" smtClean="0">
                <a:latin typeface="Comic Sans MS" pitchFamily="66" charset="0"/>
              </a:rPr>
              <a:t>- samčie </a:t>
            </a:r>
            <a:r>
              <a:rPr lang="sk-SK" sz="2800" dirty="0">
                <a:latin typeface="Comic Sans MS" pitchFamily="66" charset="0"/>
              </a:rPr>
              <a:t>bunky</a:t>
            </a:r>
            <a:endParaRPr lang="sk-SK" sz="2400" dirty="0">
              <a:latin typeface="Comic Sans MS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78696"/>
            <a:ext cx="7070817" cy="3284984"/>
          </a:xfrm>
          <a:prstGeom prst="rect">
            <a:avLst/>
          </a:prstGeom>
        </p:spPr>
      </p:pic>
      <p:sp>
        <p:nvSpPr>
          <p:cNvPr id="7" name="Zaoblený obdĺžnik 6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2061921" y="4869160"/>
            <a:ext cx="72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nitka</a:t>
            </a:r>
            <a:endParaRPr lang="sk-SK" sz="20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611560" y="4221088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tyčinka</a:t>
            </a:r>
            <a:endParaRPr lang="sk-SK" sz="2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971751" y="3685693"/>
            <a:ext cx="963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peľnica</a:t>
            </a:r>
            <a:endParaRPr lang="sk-SK" sz="20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6660232" y="4182466"/>
            <a:ext cx="1553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peľové zrnká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335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Vnútorné pohlavné časti kvetu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199" y="2300714"/>
            <a:ext cx="5058641" cy="297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Piestik</a:t>
            </a:r>
          </a:p>
          <a:p>
            <a:r>
              <a:rPr lang="sk-SK" sz="2800" dirty="0" smtClean="0">
                <a:latin typeface="Comic Sans MS" pitchFamily="66" charset="0"/>
              </a:rPr>
              <a:t>samičia časť kvetu</a:t>
            </a:r>
          </a:p>
          <a:p>
            <a:r>
              <a:rPr lang="sk-SK" sz="2800" dirty="0">
                <a:latin typeface="Comic Sans MS" pitchFamily="66" charset="0"/>
              </a:rPr>
              <a:t>tvoria sa v ňom </a:t>
            </a:r>
            <a:r>
              <a:rPr lang="sk-SK" sz="2800" dirty="0" smtClean="0">
                <a:latin typeface="Comic Sans MS" pitchFamily="66" charset="0"/>
              </a:rPr>
              <a:t/>
            </a:r>
            <a:br>
              <a:rPr lang="sk-SK" sz="2800" dirty="0" smtClean="0">
                <a:latin typeface="Comic Sans MS" pitchFamily="66" charset="0"/>
              </a:rPr>
            </a:br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vajíčka</a:t>
            </a:r>
            <a:r>
              <a:rPr lang="sk-SK" sz="2800" dirty="0" smtClean="0">
                <a:latin typeface="Comic Sans MS" pitchFamily="66" charset="0"/>
              </a:rPr>
              <a:t> - </a:t>
            </a:r>
            <a:r>
              <a:rPr lang="sk-SK" sz="2800" dirty="0">
                <a:latin typeface="Comic Sans MS" pitchFamily="66" charset="0"/>
              </a:rPr>
              <a:t>samičie bunky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7414825" y="16790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blizna</a:t>
            </a:r>
            <a:endParaRPr lang="sk-SK" sz="20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7414825" y="2796897"/>
            <a:ext cx="86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čnelka</a:t>
            </a:r>
            <a:endParaRPr lang="sk-SK" sz="20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7414825" y="5329934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semenník</a:t>
            </a:r>
            <a:endParaRPr lang="sk-SK" sz="20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7544222" y="4875502"/>
            <a:ext cx="93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vajíčka</a:t>
            </a:r>
            <a:endParaRPr lang="sk-SK" sz="20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" b="89877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16"/>
          <a:stretch/>
        </p:blipFill>
        <p:spPr>
          <a:xfrm>
            <a:off x="5633860" y="1679079"/>
            <a:ext cx="1467433" cy="313845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296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467"/>
          <a:stretch/>
        </p:blipFill>
        <p:spPr>
          <a:xfrm>
            <a:off x="5515841" y="4715747"/>
            <a:ext cx="1703467" cy="1182240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H="1">
            <a:off x="6444208" y="1916832"/>
            <a:ext cx="95029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flipH="1">
            <a:off x="6444208" y="2996952"/>
            <a:ext cx="95029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6704727" y="5085184"/>
            <a:ext cx="83949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>
            <a:off x="6647331" y="5517232"/>
            <a:ext cx="76749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oper Black" pitchFamily="18" charset="0"/>
              </a:rPr>
              <a:t>Kvet</a:t>
            </a:r>
            <a:endParaRPr lang="sk-SK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oper Black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580172" y="1822629"/>
            <a:ext cx="1665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súmerný</a:t>
            </a:r>
            <a:r>
              <a:rPr lang="sk-SK" sz="2800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 </a:t>
            </a:r>
            <a:endParaRPr lang="sk-SK" sz="28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704250" y="1793840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omic Sans MS" pitchFamily="66" charset="0"/>
              </a:rPr>
              <a:t>pravidelný</a:t>
            </a:r>
            <a:endParaRPr lang="sk-SK" sz="2800" b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 t="39307" r="61429" b="18442"/>
          <a:stretch/>
        </p:blipFill>
        <p:spPr>
          <a:xfrm>
            <a:off x="5076056" y="2492896"/>
            <a:ext cx="3383463" cy="3026396"/>
          </a:xfrm>
          <a:prstGeom prst="roundRect">
            <a:avLst/>
          </a:prstGeom>
        </p:spPr>
      </p:pic>
      <p:sp>
        <p:nvSpPr>
          <p:cNvPr id="11" name="AutoShape 7"/>
          <p:cNvSpPr>
            <a:spLocks/>
          </p:cNvSpPr>
          <p:nvPr/>
        </p:nvSpPr>
        <p:spPr bwMode="auto">
          <a:xfrm rot="5400000">
            <a:off x="4391819" y="-439892"/>
            <a:ext cx="360363" cy="4086684"/>
          </a:xfrm>
          <a:prstGeom prst="leftBrace">
            <a:avLst>
              <a:gd name="adj1" fmla="val 48311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sk-S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39734" r="29870" b="18095"/>
          <a:stretch/>
        </p:blipFill>
        <p:spPr>
          <a:xfrm>
            <a:off x="1015295" y="2492896"/>
            <a:ext cx="3026726" cy="30263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>
                  <a:solidFill>
                    <a:sysClr val="windowText" lastClr="000000"/>
                  </a:solidFill>
                </a:ln>
                <a:solidFill>
                  <a:srgbClr val="FF99CC"/>
                </a:solidFill>
                <a:latin typeface="Comic Sans MS" pitchFamily="66" charset="0"/>
              </a:rPr>
              <a:t>Početnosť</a:t>
            </a:r>
            <a:endParaRPr lang="sk-SK" b="1" dirty="0">
              <a:ln>
                <a:solidFill>
                  <a:sysClr val="windowText" lastClr="000000"/>
                </a:solidFill>
              </a:ln>
              <a:solidFill>
                <a:srgbClr val="FF99CC"/>
              </a:solidFill>
              <a:latin typeface="Comic Sans MS" pitchFamily="66" charset="0"/>
            </a:endParaRP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1"/>
          <a:stretch/>
        </p:blipFill>
        <p:spPr>
          <a:xfrm>
            <a:off x="498764" y="1828639"/>
            <a:ext cx="2612503" cy="3600400"/>
          </a:xfrm>
          <a:prstGeom prst="round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287524" y="332656"/>
            <a:ext cx="8568952" cy="619268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/>
          <a:stretch/>
        </p:blipFill>
        <p:spPr>
          <a:xfrm>
            <a:off x="3308018" y="1854487"/>
            <a:ext cx="2527964" cy="3600000"/>
          </a:xfrm>
          <a:prstGeom prst="round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b="14963"/>
          <a:stretch/>
        </p:blipFill>
        <p:spPr>
          <a:xfrm rot="5400000">
            <a:off x="5629748" y="2436032"/>
            <a:ext cx="3573136" cy="23762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112</Words>
  <Application>Microsoft Office PowerPoint</Application>
  <PresentationFormat>Prezentácia na obrazovke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Cooper Black</vt:lpstr>
      <vt:lpstr>Motív Office</vt:lpstr>
      <vt:lpstr>KVETY</vt:lpstr>
      <vt:lpstr>Kvet</vt:lpstr>
      <vt:lpstr>Kvetný obal</vt:lpstr>
      <vt:lpstr>Kvetný obal</vt:lpstr>
      <vt:lpstr>Stavba kvetu</vt:lpstr>
      <vt:lpstr>Vnútorné pohlavné časti kvetu</vt:lpstr>
      <vt:lpstr>Vnútorné pohlavné časti kvetu</vt:lpstr>
      <vt:lpstr>Kvet</vt:lpstr>
      <vt:lpstr>Početnosť</vt:lpstr>
      <vt:lpstr>Súkvetia</vt:lpstr>
      <vt:lpstr>Súkvetia</vt:lpstr>
      <vt:lpstr>Súkvetia</vt:lpstr>
      <vt:lpstr>Súkvetia</vt:lpstr>
      <vt:lpstr>Súkvetia</vt:lpstr>
      <vt:lpstr>Ďakujem  za pozornosť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Ramona Babosová</dc:creator>
  <cp:lastModifiedBy>HP</cp:lastModifiedBy>
  <cp:revision>44</cp:revision>
  <dcterms:created xsi:type="dcterms:W3CDTF">2017-02-11T08:46:22Z</dcterms:created>
  <dcterms:modified xsi:type="dcterms:W3CDTF">2020-05-09T19:10:19Z</dcterms:modified>
</cp:coreProperties>
</file>