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1" r:id="rId12"/>
    <p:sldId id="266" r:id="rId13"/>
    <p:sldId id="267" r:id="rId14"/>
    <p:sldId id="262" r:id="rId15"/>
    <p:sldId id="268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2B2F-306F-44F8-9092-57FFA60AF99E}" type="datetimeFigureOut">
              <a:rPr lang="sk-SK" smtClean="0"/>
              <a:pPr/>
              <a:t>06.06.2020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F4EA-F1ED-45D7-8CC2-59492381475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85852" y="1262370"/>
            <a:ext cx="7000924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44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Obrúčkavce</a:t>
            </a:r>
            <a:r>
              <a:rPr lang="sk-SK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sk-SK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dážďovka zemná</a:t>
            </a:r>
            <a:endParaRPr lang="sk-SK" sz="4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290" name="Picture 2" descr="http://animal-affairs.photoshelter.com/img/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170" name="Picture 2" descr="http://cdn.c.photoshelter.com/img-get/I0000XyivfS5hBV0/s/900/900/056-2010-10-09-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3321843" cy="2214562"/>
          </a:xfrm>
          <a:prstGeom prst="rect">
            <a:avLst/>
          </a:prstGeom>
          <a:noFill/>
        </p:spPr>
      </p:pic>
      <p:pic>
        <p:nvPicPr>
          <p:cNvPr id="7172" name="Picture 4" descr="http://static.guim.co.uk/sys-images/Guardian/Pix/pictures/2010/9/24/1285328962534/Common-Earthworm-Lumbricu-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4643447"/>
            <a:ext cx="2738426" cy="1643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00166" y="642918"/>
            <a:ext cx="61436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9900"/>
                </a:solidFill>
                <a:latin typeface="Arial Black" pitchFamily="34" charset="0"/>
              </a:rPr>
              <a:t>ZATVORENÁ OBEHOVÁ SÚSTAVA</a:t>
            </a:r>
            <a:endParaRPr lang="sk-SK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3" name="Picture 4" descr="https://encrypted-tbn0.gstatic.com/images?q=tbn:ANd9GcSeJ3sEW41i-D_xGEdVfbVEU2RxMId_Vs1ed-dCs0vaPL2_Z1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751946" cy="357250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286380" y="2571744"/>
            <a:ext cx="307183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Chrbtová a brušná cieva</a:t>
            </a:r>
            <a:r>
              <a:rPr lang="sk-SK" dirty="0" smtClean="0">
                <a:latin typeface="Arial Black" pitchFamily="34" charset="0"/>
              </a:rPr>
              <a:t> sú prepojené tenkými cievami (vlásočnicami).        Krv rozvádza po tele organické látky a kyslík.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6" name="Rovná spojovacia šípka 5"/>
          <p:cNvCxnSpPr/>
          <p:nvPr/>
        </p:nvCxnSpPr>
        <p:spPr>
          <a:xfrm rot="10800000" flipV="1">
            <a:off x="2571736" y="2857496"/>
            <a:ext cx="2857520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 rot="10800000" flipV="1">
            <a:off x="2571736" y="3071810"/>
            <a:ext cx="2786082" cy="12144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animal-affairs.photoshelter.com/img/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8438" name="Picture 6" descr="http://www.aphotofauna.com/images/worms_leeches/worm_lumbricus_terrestris_lob_17-02-1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619525" cy="2714644"/>
          </a:xfrm>
          <a:prstGeom prst="rect">
            <a:avLst/>
          </a:prstGeom>
          <a:noFill/>
        </p:spPr>
      </p:pic>
      <p:pic>
        <p:nvPicPr>
          <p:cNvPr id="18440" name="Picture 8" descr="http://cdn.c.photoshelter.com/img-get/I0000ELPxW6Db4EY/s/900/900/056-2010-10-13-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3964809" cy="2643206"/>
          </a:xfrm>
          <a:prstGeom prst="rect">
            <a:avLst/>
          </a:prstGeom>
          <a:noFill/>
        </p:spPr>
      </p:pic>
      <p:pic>
        <p:nvPicPr>
          <p:cNvPr id="18444" name="Picture 12" descr="https://encrypted-tbn0.gstatic.com/images?q=tbn:ANd9GcQFPg32CxGxLDEQjU3YzOB3WfjHAZ1koAN3HgDs9VZyvLwnxvf7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857232"/>
            <a:ext cx="3500462" cy="232096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85786" y="928670"/>
            <a:ext cx="350046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 Black" pitchFamily="34" charset="0"/>
              </a:rPr>
              <a:t>Dážďovka </a:t>
            </a:r>
            <a:r>
              <a:rPr lang="sk-SK" sz="2000" dirty="0" smtClean="0">
                <a:solidFill>
                  <a:srgbClr val="00B050"/>
                </a:solidFill>
                <a:latin typeface="Arial Black" pitchFamily="34" charset="0"/>
              </a:rPr>
              <a:t>dýcha</a:t>
            </a:r>
            <a:r>
              <a:rPr lang="sk-SK" sz="2000" dirty="0" smtClean="0">
                <a:latin typeface="Arial Black" pitchFamily="34" charset="0"/>
              </a:rPr>
              <a:t> celým </a:t>
            </a:r>
            <a:r>
              <a:rPr lang="sk-SK" sz="2000" dirty="0" smtClean="0">
                <a:solidFill>
                  <a:srgbClr val="00B050"/>
                </a:solidFill>
                <a:latin typeface="Arial Black" pitchFamily="34" charset="0"/>
              </a:rPr>
              <a:t>povrchom tela</a:t>
            </a:r>
            <a:r>
              <a:rPr lang="sk-SK" sz="2000" dirty="0" smtClean="0">
                <a:latin typeface="Arial Black" pitchFamily="34" charset="0"/>
              </a:rPr>
              <a:t>.</a:t>
            </a:r>
            <a:endParaRPr lang="sk-SK" sz="20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ronodon.com/images/earthworm_C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8" y="3286124"/>
            <a:ext cx="5353044" cy="302135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500166" y="642918"/>
            <a:ext cx="61436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9900"/>
                </a:solidFill>
                <a:latin typeface="Arial Black" pitchFamily="34" charset="0"/>
              </a:rPr>
              <a:t>NERVOVÁ SÚSTAVA</a:t>
            </a:r>
            <a:endParaRPr lang="sk-SK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14348" y="1643050"/>
            <a:ext cx="77153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B050"/>
                </a:solidFill>
                <a:latin typeface="Arial Black" pitchFamily="34" charset="0"/>
              </a:rPr>
              <a:t>Rebríčkovú</a:t>
            </a:r>
            <a:r>
              <a:rPr lang="sk-SK" dirty="0" smtClean="0">
                <a:latin typeface="Arial Black" pitchFamily="34" charset="0"/>
              </a:rPr>
              <a:t> nervovú sústavu tvoria </a:t>
            </a:r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nervové uzliny </a:t>
            </a:r>
            <a:r>
              <a:rPr lang="sk-SK" dirty="0" smtClean="0">
                <a:latin typeface="Arial Black" pitchFamily="34" charset="0"/>
              </a:rPr>
              <a:t>spojené nervovými vláknami, ktoré tvarom pripomínajú rebrík.</a:t>
            </a:r>
          </a:p>
          <a:p>
            <a:r>
              <a:rPr lang="sk-SK" dirty="0" smtClean="0">
                <a:latin typeface="Arial Black" pitchFamily="34" charset="0"/>
              </a:rPr>
              <a:t>Dážďovka </a:t>
            </a:r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nemá</a:t>
            </a:r>
            <a:r>
              <a:rPr lang="sk-SK" dirty="0" smtClean="0">
                <a:latin typeface="Arial Black" pitchFamily="34" charset="0"/>
              </a:rPr>
              <a:t> vyvinuté zmyslové orgány. </a:t>
            </a:r>
          </a:p>
          <a:p>
            <a:r>
              <a:rPr lang="sk-SK" dirty="0" smtClean="0">
                <a:latin typeface="Arial Black" pitchFamily="34" charset="0"/>
              </a:rPr>
              <a:t>V pokožke má rozmiestnené </a:t>
            </a:r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bunky citlivé na svetlo a dotyk</a:t>
            </a:r>
            <a:r>
              <a:rPr lang="sk-SK" dirty="0" smtClean="0">
                <a:latin typeface="Arial Black" pitchFamily="34" charset="0"/>
              </a:rPr>
              <a:t>.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ight Crawler (Dážďovka obyčajná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513" y="1500174"/>
            <a:ext cx="5214974" cy="314202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178695" y="571480"/>
            <a:ext cx="678661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Dážďovka je </a:t>
            </a:r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obojpohlavný</a:t>
            </a:r>
            <a:r>
              <a:rPr lang="sk-SK" dirty="0" smtClean="0">
                <a:latin typeface="Arial Black" pitchFamily="34" charset="0"/>
              </a:rPr>
              <a:t> živočích.                                                 Pri párení si dva jedince vymenia spermie. 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00100" y="4929198"/>
            <a:ext cx="7143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Opasok</a:t>
            </a:r>
            <a:r>
              <a:rPr lang="sk-SK" dirty="0" smtClean="0">
                <a:latin typeface="Arial Black" pitchFamily="34" charset="0"/>
              </a:rPr>
              <a:t> v prednej časti tela vylučuje sliz, z ktorého     sa tvorí obal pre oplodnené vajíčka.                                            Z nich sa vyvíjajú mladé jedince - </a:t>
            </a:r>
            <a:r>
              <a:rPr lang="sk-SK" dirty="0" smtClean="0">
                <a:solidFill>
                  <a:srgbClr val="00B050"/>
                </a:solidFill>
                <a:latin typeface="Arial Black" pitchFamily="34" charset="0"/>
              </a:rPr>
              <a:t>priamy vývin</a:t>
            </a:r>
            <a:r>
              <a:rPr lang="sk-SK" dirty="0" smtClean="0">
                <a:latin typeface="Arial Black" pitchFamily="34" charset="0"/>
              </a:rPr>
              <a:t>.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dn.c.photoshelter.com/img-get/I0000DBsH0ZqE0Uw/s/900/900/056-2010-10-14-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15" y="642918"/>
            <a:ext cx="3893371" cy="2595581"/>
          </a:xfrm>
          <a:prstGeom prst="rect">
            <a:avLst/>
          </a:prstGeom>
          <a:noFill/>
        </p:spPr>
      </p:pic>
      <p:pic>
        <p:nvPicPr>
          <p:cNvPr id="19460" name="Picture 4" descr="http://cdn2.arkive.org/media/FA/FA5B57B0-5F69-445C-ABB1-938FEF800484/Presentation.Large/Close-up-of-earthworm-wormcasts-in-lawn.jpg"/>
          <p:cNvPicPr>
            <a:picLocks noChangeAspect="1" noChangeArrowheads="1"/>
          </p:cNvPicPr>
          <p:nvPr/>
        </p:nvPicPr>
        <p:blipFill>
          <a:blip r:embed="rId3"/>
          <a:srcRect l="17430" t="14706" r="12851" b="8824"/>
          <a:stretch>
            <a:fillRect/>
          </a:stretch>
        </p:blipFill>
        <p:spPr bwMode="auto">
          <a:xfrm>
            <a:off x="4846762" y="3714752"/>
            <a:ext cx="3511452" cy="2536049"/>
          </a:xfrm>
          <a:prstGeom prst="rect">
            <a:avLst/>
          </a:prstGeom>
          <a:noFill/>
        </p:spPr>
      </p:pic>
      <p:pic>
        <p:nvPicPr>
          <p:cNvPr id="1026" name="Picture 2" descr="https://encrypted-tbn0.gstatic.com/images?q=tbn:ANd9GcSBgqpVJvUZQiEmXu7gpN_kkP0QB7aqn92XCgQrT7YNIczK7kwuA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82" y="3786190"/>
            <a:ext cx="3573070" cy="237771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000628" y="928670"/>
            <a:ext cx="335758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Hojnosť dážďoviek         v pôde je zárukou vysokej kvality pôdy, lebo je prevzdušnená, výživná a tým aj úrodná.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Ry9XTxiqCBS6WRxTjmKM8P3FU3DBbDVVPsLGPRhvclvFtZJPJLS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643446"/>
            <a:ext cx="2762250" cy="165735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71472" y="4572008"/>
            <a:ext cx="5929354" cy="36933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Ďakujem za pozornosť</a:t>
            </a:r>
            <a:endParaRPr lang="sk-SK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8000" b="1" dirty="0" err="1" smtClean="0">
                <a:solidFill>
                  <a:srgbClr val="FFFF00"/>
                </a:solidFill>
              </a:rPr>
              <a:t>Obrúčkavce</a:t>
            </a:r>
            <a:endParaRPr lang="sk-SK" sz="8000" b="1" dirty="0">
              <a:solidFill>
                <a:srgbClr val="FFFF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57200" y="2556187"/>
            <a:ext cx="8507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FFFF00"/>
                </a:solidFill>
              </a:rPr>
              <a:t>Obrúčkavce</a:t>
            </a:r>
            <a:r>
              <a:rPr lang="sk-SK" sz="2800" b="1" dirty="0">
                <a:solidFill>
                  <a:srgbClr val="FFFF00"/>
                </a:solidFill>
              </a:rPr>
              <a:t> sú živočíchy, ktorých telo je zložené z článkov – obrúčok.</a:t>
            </a:r>
            <a:endParaRPr lang="sk-SK" sz="2800" dirty="0">
              <a:solidFill>
                <a:srgbClr val="FFFF00"/>
              </a:solidFill>
            </a:endParaRPr>
          </a:p>
          <a:p>
            <a:r>
              <a:rPr lang="sk-SK" sz="2800" dirty="0">
                <a:solidFill>
                  <a:srgbClr val="FFFF00"/>
                </a:solidFill>
              </a:rPr>
              <a:t>Stavba jednotlivých článkov – obrúčok je rovnaká.</a:t>
            </a:r>
          </a:p>
          <a:p>
            <a:r>
              <a:rPr lang="sk-SK" sz="2800" dirty="0">
                <a:solidFill>
                  <a:srgbClr val="FFFF00"/>
                </a:solidFill>
              </a:rPr>
              <a:t>Povrch tela </a:t>
            </a:r>
            <a:r>
              <a:rPr lang="sk-SK" sz="2800" dirty="0" err="1">
                <a:solidFill>
                  <a:srgbClr val="FFFF00"/>
                </a:solidFill>
              </a:rPr>
              <a:t>obrúčkavcov</a:t>
            </a:r>
            <a:r>
              <a:rPr lang="sk-SK" sz="2800" dirty="0">
                <a:solidFill>
                  <a:srgbClr val="FFFF00"/>
                </a:solidFill>
              </a:rPr>
              <a:t> môže byť pokrytý </a:t>
            </a:r>
            <a:r>
              <a:rPr lang="sk-SK" sz="2800" b="1" dirty="0">
                <a:solidFill>
                  <a:srgbClr val="FFFF00"/>
                </a:solidFill>
              </a:rPr>
              <a:t>štetinami.</a:t>
            </a:r>
            <a:r>
              <a:rPr lang="sk-SK" sz="2800" dirty="0">
                <a:solidFill>
                  <a:srgbClr val="FFFF00"/>
                </a:solidFill>
              </a:rPr>
              <a:t> </a:t>
            </a:r>
          </a:p>
          <a:p>
            <a:r>
              <a:rPr lang="sk-SK" sz="2800" dirty="0">
                <a:solidFill>
                  <a:srgbClr val="FFFF00"/>
                </a:solidFill>
              </a:rPr>
              <a:t/>
            </a:r>
            <a:br>
              <a:rPr lang="sk-SK" sz="2800" dirty="0">
                <a:solidFill>
                  <a:srgbClr val="FFFF00"/>
                </a:solidFill>
              </a:rPr>
            </a:br>
            <a:r>
              <a:rPr lang="sk-SK" sz="2800" b="1" dirty="0" smtClean="0">
                <a:solidFill>
                  <a:srgbClr val="FFFF00"/>
                </a:solidFill>
              </a:rPr>
              <a:t>Podľa </a:t>
            </a:r>
            <a:r>
              <a:rPr lang="sk-SK" sz="2800" b="1" dirty="0">
                <a:solidFill>
                  <a:srgbClr val="FFFF00"/>
                </a:solidFill>
              </a:rPr>
              <a:t>množstva štetín delíme </a:t>
            </a:r>
            <a:r>
              <a:rPr lang="sk-SK" sz="2800" b="1" dirty="0" err="1">
                <a:solidFill>
                  <a:srgbClr val="FFFF00"/>
                </a:solidFill>
              </a:rPr>
              <a:t>obrúčkavce</a:t>
            </a:r>
            <a:r>
              <a:rPr lang="sk-SK" sz="2800" b="1" dirty="0">
                <a:solidFill>
                  <a:srgbClr val="FFFF00"/>
                </a:solidFill>
              </a:rPr>
              <a:t> na: </a:t>
            </a:r>
            <a:endParaRPr lang="sk-SK" sz="28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sk-SK" sz="2800" dirty="0" err="1">
                <a:solidFill>
                  <a:srgbClr val="FFFF00"/>
                </a:solidFill>
              </a:rPr>
              <a:t>máloštetinavce</a:t>
            </a:r>
            <a:r>
              <a:rPr lang="sk-SK" sz="2800" dirty="0">
                <a:solidFill>
                  <a:srgbClr val="FFFF00"/>
                </a:solidFill>
              </a:rPr>
              <a:t>, 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2800" dirty="0" err="1">
                <a:solidFill>
                  <a:srgbClr val="FFFF00"/>
                </a:solidFill>
              </a:rPr>
              <a:t>mnohoštetinavce</a:t>
            </a:r>
            <a:r>
              <a:rPr lang="sk-SK" sz="2800" dirty="0">
                <a:solidFill>
                  <a:srgbClr val="FFFF00"/>
                </a:solidFill>
              </a:rPr>
              <a:t>, 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2800" dirty="0">
                <a:solidFill>
                  <a:srgbClr val="FFFF00"/>
                </a:solidFill>
              </a:rPr>
              <a:t>pijavice.</a:t>
            </a:r>
          </a:p>
        </p:txBody>
      </p:sp>
    </p:spTree>
    <p:extLst>
      <p:ext uri="{BB962C8B-B14F-4D97-AF65-F5344CB8AC3E}">
        <p14:creationId xmlns:p14="http://schemas.microsoft.com/office/powerpoint/2010/main" val="2577488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sk-SK" dirty="0">
                <a:solidFill>
                  <a:srgbClr val="FFFF00"/>
                </a:solidFill>
              </a:rPr>
              <a:t>Dážďovka zemná </a:t>
            </a:r>
            <a:r>
              <a:rPr lang="sk-SK" b="0" dirty="0">
                <a:solidFill>
                  <a:srgbClr val="FFFF00"/>
                </a:solidFill>
              </a:rPr>
              <a:t>je našou najznámejšou dážďovkou.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722313" y="3512989"/>
            <a:ext cx="7772400" cy="1500187"/>
          </a:xfrm>
        </p:spPr>
        <p:txBody>
          <a:bodyPr/>
          <a:lstStyle/>
          <a:p>
            <a:r>
              <a:rPr lang="sk-SK" b="1" dirty="0">
                <a:solidFill>
                  <a:srgbClr val="FFFF00"/>
                </a:solidFill>
              </a:rPr>
              <a:t>Medzi </a:t>
            </a:r>
            <a:r>
              <a:rPr lang="sk-SK" b="1" dirty="0" err="1">
                <a:solidFill>
                  <a:srgbClr val="FFFF00"/>
                </a:solidFill>
              </a:rPr>
              <a:t>máloštetinavce</a:t>
            </a:r>
            <a:r>
              <a:rPr lang="sk-SK" b="1" dirty="0">
                <a:solidFill>
                  <a:srgbClr val="FFFF00"/>
                </a:solidFill>
              </a:rPr>
              <a:t> patrí napríklad: </a:t>
            </a:r>
            <a:endParaRPr lang="sk-SK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dážďovka zemná,</a:t>
            </a:r>
            <a:endParaRPr lang="sk-SK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dážďovka svietivá,</a:t>
            </a:r>
            <a:endParaRPr lang="sk-SK" dirty="0">
              <a:solidFill>
                <a:srgbClr val="FFFF00"/>
              </a:solidFill>
            </a:endParaRPr>
          </a:p>
          <a:p>
            <a:r>
              <a:rPr lang="sk-SK" b="1" dirty="0">
                <a:solidFill>
                  <a:srgbClr val="FFFF00"/>
                </a:solidFill>
              </a:rPr>
              <a:t>dážďovka </a:t>
            </a:r>
            <a:r>
              <a:rPr lang="sk-SK" b="1" dirty="0" err="1">
                <a:solidFill>
                  <a:srgbClr val="FFFF00"/>
                </a:solidFill>
              </a:rPr>
              <a:t>zapáchavá</a:t>
            </a:r>
            <a:r>
              <a:rPr lang="sk-SK" b="1" dirty="0">
                <a:solidFill>
                  <a:srgbClr val="FFFF00"/>
                </a:solidFill>
              </a:rPr>
              <a:t>.</a:t>
            </a: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9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500042"/>
            <a:ext cx="7858180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800" b="1" cap="all" dirty="0" smtClean="0">
                <a:solidFill>
                  <a:srgbClr val="009900"/>
                </a:solidFill>
              </a:rPr>
              <a:t>Prečo patrí dážďovka medzi obrúčkavce? </a:t>
            </a:r>
            <a:endParaRPr lang="sk-SK" sz="2800" b="1" cap="all" dirty="0">
              <a:solidFill>
                <a:srgbClr val="009900"/>
              </a:solidFill>
            </a:endParaRPr>
          </a:p>
        </p:txBody>
      </p:sp>
      <p:pic>
        <p:nvPicPr>
          <p:cNvPr id="1026" name="Picture 2" descr="Coloured SEM of an earthworm, Lumbricus terrestris"/>
          <p:cNvPicPr>
            <a:picLocks noChangeAspect="1" noChangeArrowheads="1"/>
          </p:cNvPicPr>
          <p:nvPr/>
        </p:nvPicPr>
        <p:blipFill>
          <a:blip r:embed="rId2"/>
          <a:srcRect b="3704"/>
          <a:stretch>
            <a:fillRect/>
          </a:stretch>
        </p:blipFill>
        <p:spPr bwMode="auto">
          <a:xfrm>
            <a:off x="785786" y="1857364"/>
            <a:ext cx="2833621" cy="371477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429124" y="2285992"/>
            <a:ext cx="400052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Arial Black" pitchFamily="34" charset="0"/>
              </a:rPr>
              <a:t>- telo tvoria články - obrúčky</a:t>
            </a:r>
            <a:endParaRPr lang="sk-SK" sz="2400" b="1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1538" y="571480"/>
            <a:ext cx="735811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rgbClr val="009900"/>
                </a:solidFill>
                <a:latin typeface="Arial Black" pitchFamily="34" charset="0"/>
              </a:rPr>
              <a:t>STAVBA TELA</a:t>
            </a:r>
            <a:endParaRPr lang="sk-SK" sz="3600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429256" y="2571744"/>
            <a:ext cx="3357586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Dážďovka môže byť až 10 cm </a:t>
            </a:r>
            <a:r>
              <a:rPr lang="sk-SK" b="1" dirty="0" smtClean="0"/>
              <a:t>dlhá.</a:t>
            </a:r>
            <a:r>
              <a:rPr lang="sk-SK" b="1" dirty="0"/>
              <a:t> Telo </a:t>
            </a:r>
            <a:r>
              <a:rPr lang="sk-SK" b="1" dirty="0" smtClean="0"/>
              <a:t>môže byť zložené až    zo </a:t>
            </a:r>
            <a:r>
              <a:rPr lang="sk-SK" b="1" dirty="0"/>
              <a:t>150 </a:t>
            </a:r>
            <a:r>
              <a:rPr lang="sk-SK" b="1" dirty="0" smtClean="0"/>
              <a:t>článkov. Ústny otvor je                    </a:t>
            </a:r>
            <a:r>
              <a:rPr lang="sk-SK" b="1" dirty="0"/>
              <a:t>v </a:t>
            </a:r>
            <a:r>
              <a:rPr lang="sk-SK" b="1" dirty="0" smtClean="0"/>
              <a:t>zužujúcej </a:t>
            </a:r>
            <a:r>
              <a:rPr lang="sk-SK" b="1" dirty="0"/>
              <a:t>sa </a:t>
            </a:r>
            <a:r>
              <a:rPr lang="sk-SK" b="1" dirty="0" smtClean="0"/>
              <a:t>prednej časti, ktorá </a:t>
            </a:r>
            <a:r>
              <a:rPr lang="sk-SK" b="1" dirty="0"/>
              <a:t>je zvyčajne o niečo </a:t>
            </a:r>
            <a:r>
              <a:rPr lang="sk-SK" b="1" dirty="0" smtClean="0"/>
              <a:t>tmavšia </a:t>
            </a:r>
            <a:r>
              <a:rPr lang="sk-SK" b="1" dirty="0"/>
              <a:t>ako zvyšok </a:t>
            </a:r>
            <a:r>
              <a:rPr lang="sk-SK" b="1" dirty="0" smtClean="0"/>
              <a:t>tela. Zadná časť tela je sploštená. Horná časť tela (chrbtová) je tmavšia, dolná časť (brušná) svetlejšia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5362" name="Picture 2" descr="C:\Users\Renáta\Pictures\stavba tela dážďovky.png"/>
          <p:cNvPicPr>
            <a:picLocks noChangeAspect="1" noChangeArrowheads="1"/>
          </p:cNvPicPr>
          <p:nvPr/>
        </p:nvPicPr>
        <p:blipFill>
          <a:blip r:embed="rId2"/>
          <a:srcRect l="3951" t="6875" r="38205" b="6875"/>
          <a:stretch>
            <a:fillRect/>
          </a:stretch>
        </p:blipFill>
        <p:spPr bwMode="auto">
          <a:xfrm>
            <a:off x="714348" y="2214554"/>
            <a:ext cx="3857652" cy="3286148"/>
          </a:xfrm>
          <a:prstGeom prst="snip2DiagRect">
            <a:avLst>
              <a:gd name="adj1" fmla="val 20739"/>
              <a:gd name="adj2" fmla="val 16667"/>
            </a:avLst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29058" y="2071678"/>
            <a:ext cx="235745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Arial Black" pitchFamily="34" charset="0"/>
              </a:rPr>
              <a:t>predná časť tela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000496" y="5072074"/>
            <a:ext cx="164307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latin typeface="Arial Black" pitchFamily="34" charset="0"/>
              </a:rPr>
              <a:t>opasok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14282" y="4857760"/>
            <a:ext cx="214314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zadná časť tela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786" y="714356"/>
            <a:ext cx="757242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200" b="1" cap="all" dirty="0" smtClean="0">
                <a:solidFill>
                  <a:srgbClr val="009900"/>
                </a:solidFill>
                <a:latin typeface="Arial Black" pitchFamily="34" charset="0"/>
              </a:rPr>
              <a:t>POHYB DÁŽĎOVKY</a:t>
            </a:r>
            <a:endParaRPr lang="sk-SK" sz="3200" b="1" cap="all" dirty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16386" name="Picture 2" descr="http://animal-affairs.photoshelter.com/img/pix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6387" name="Picture 3" descr="C:\Users\Renáta\Pictures\pohyb dážďovky.png"/>
          <p:cNvPicPr>
            <a:picLocks noChangeAspect="1" noChangeArrowheads="1"/>
          </p:cNvPicPr>
          <p:nvPr/>
        </p:nvPicPr>
        <p:blipFill>
          <a:blip r:embed="rId3"/>
          <a:srcRect r="27300" b="62595"/>
          <a:stretch>
            <a:fillRect/>
          </a:stretch>
        </p:blipFill>
        <p:spPr bwMode="auto">
          <a:xfrm>
            <a:off x="1000100" y="1928802"/>
            <a:ext cx="7213598" cy="307183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572000" y="392906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štetiny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29124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svaly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786314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 Black" pitchFamily="34" charset="0"/>
              </a:rPr>
              <a:t>sliz</a:t>
            </a:r>
            <a:endParaRPr lang="sk-SK" dirty="0">
              <a:latin typeface="Arial Black" pitchFamily="34" charset="0"/>
            </a:endParaRPr>
          </a:p>
        </p:txBody>
      </p:sp>
      <p:cxnSp>
        <p:nvCxnSpPr>
          <p:cNvPr id="9" name="Rovná spojnica 8"/>
          <p:cNvCxnSpPr/>
          <p:nvPr/>
        </p:nvCxnSpPr>
        <p:spPr>
          <a:xfrm>
            <a:off x="3286116" y="3571876"/>
            <a:ext cx="1357322" cy="5000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5572132" y="3643314"/>
            <a:ext cx="1000132" cy="4286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ovná spojnica 12"/>
          <p:cNvCxnSpPr>
            <a:endCxn id="6" idx="1"/>
          </p:cNvCxnSpPr>
          <p:nvPr/>
        </p:nvCxnSpPr>
        <p:spPr>
          <a:xfrm>
            <a:off x="3357554" y="2571744"/>
            <a:ext cx="1071570" cy="4704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V="1">
            <a:off x="5214942" y="2643182"/>
            <a:ext cx="1357322" cy="3571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ovná spojnica 17"/>
          <p:cNvCxnSpPr>
            <a:endCxn id="7" idx="1"/>
          </p:cNvCxnSpPr>
          <p:nvPr/>
        </p:nvCxnSpPr>
        <p:spPr>
          <a:xfrm>
            <a:off x="3500430" y="3214686"/>
            <a:ext cx="1285884" cy="3275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0" descr="https://encrypted-tbn1.gstatic.com/images?q=tbn:ANd9GcSexhLYSdkOYUyFTrdApFrmTDKu8ZEScR5Q2YYoy47zlB23g7vi8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857760"/>
            <a:ext cx="2732210" cy="1811575"/>
          </a:xfrm>
          <a:prstGeom prst="rect">
            <a:avLst/>
          </a:prstGeom>
          <a:noFill/>
        </p:spPr>
      </p:pic>
      <p:cxnSp>
        <p:nvCxnSpPr>
          <p:cNvPr id="21" name="Rovná spojnica 20"/>
          <p:cNvCxnSpPr/>
          <p:nvPr/>
        </p:nvCxnSpPr>
        <p:spPr>
          <a:xfrm rot="5400000">
            <a:off x="4071934" y="5072074"/>
            <a:ext cx="1785950" cy="714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142976" y="357166"/>
            <a:ext cx="657229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cap="all" dirty="0" smtClean="0">
                <a:solidFill>
                  <a:srgbClr val="009900"/>
                </a:solidFill>
                <a:latin typeface="Arial Black" pitchFamily="34" charset="0"/>
              </a:rPr>
              <a:t>Priečny rez telom dážďovky</a:t>
            </a:r>
            <a:endParaRPr lang="sk-SK" sz="2400" cap="all" dirty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6" name="Picture 2" descr="http://biologia.sengym-moodle.sk/image/obruckavce/rezpop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5216106" cy="42148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6215074" y="1571612"/>
            <a:ext cx="2357454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1 - pokožka</a:t>
            </a:r>
          </a:p>
          <a:p>
            <a:r>
              <a:rPr lang="sk-SK" dirty="0" smtClean="0"/>
              <a:t>2,3 - svaly</a:t>
            </a:r>
          </a:p>
          <a:p>
            <a:r>
              <a:rPr lang="sk-SK" dirty="0" smtClean="0"/>
              <a:t>4 - chrbtová svalovina</a:t>
            </a:r>
          </a:p>
          <a:p>
            <a:r>
              <a:rPr lang="sk-SK" dirty="0" smtClean="0"/>
              <a:t>5 - brušná cieva</a:t>
            </a:r>
          </a:p>
          <a:p>
            <a:r>
              <a:rPr lang="sk-SK" dirty="0" smtClean="0"/>
              <a:t>6 - nervová sústava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500166" y="642918"/>
            <a:ext cx="61436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9900"/>
                </a:solidFill>
                <a:latin typeface="Arial Black" pitchFamily="34" charset="0"/>
              </a:rPr>
              <a:t>TRÁVIACA SÚSTAVA</a:t>
            </a:r>
            <a:endParaRPr lang="sk-SK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pic>
        <p:nvPicPr>
          <p:cNvPr id="1031" name="Picture 7" descr="C:\Users\Renáta\Pictures\Tráviaca sústava dážďovk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1500174"/>
            <a:ext cx="4019550" cy="215265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1643042" y="4429132"/>
            <a:ext cx="621510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 Black" pitchFamily="34" charset="0"/>
              </a:rPr>
              <a:t>V prednej časti tela sa nachádza </a:t>
            </a:r>
            <a:r>
              <a:rPr lang="sk-SK" sz="2400" dirty="0" smtClean="0">
                <a:solidFill>
                  <a:srgbClr val="00B050"/>
                </a:solidFill>
                <a:latin typeface="Arial Black" pitchFamily="34" charset="0"/>
              </a:rPr>
              <a:t>ústny otvor</a:t>
            </a:r>
            <a:r>
              <a:rPr lang="sk-SK" sz="2400" dirty="0" smtClean="0">
                <a:latin typeface="Arial Black" pitchFamily="34" charset="0"/>
              </a:rPr>
              <a:t>, ktorý prechádza          do </a:t>
            </a:r>
            <a:r>
              <a:rPr lang="sk-SK" sz="2400" dirty="0" smtClean="0">
                <a:solidFill>
                  <a:srgbClr val="00B050"/>
                </a:solidFill>
                <a:latin typeface="Arial Black" pitchFamily="34" charset="0"/>
              </a:rPr>
              <a:t>tráviacej rúry </a:t>
            </a:r>
            <a:r>
              <a:rPr lang="sk-SK" sz="2400" dirty="0" smtClean="0">
                <a:latin typeface="Arial Black" pitchFamily="34" charset="0"/>
              </a:rPr>
              <a:t>a končí sa </a:t>
            </a:r>
            <a:r>
              <a:rPr lang="sk-SK" sz="2400" dirty="0" smtClean="0">
                <a:solidFill>
                  <a:srgbClr val="00B050"/>
                </a:solidFill>
                <a:latin typeface="Arial Black" pitchFamily="34" charset="0"/>
              </a:rPr>
              <a:t>análnym otvorom</a:t>
            </a:r>
            <a:r>
              <a:rPr lang="sk-SK" sz="2400" dirty="0" smtClean="0">
                <a:latin typeface="Arial Black" pitchFamily="34" charset="0"/>
              </a:rPr>
              <a:t>.</a:t>
            </a:r>
            <a:endParaRPr lang="sk-SK" sz="24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encrypted-tbn0.gstatic.com/images?q=tbn:ANd9GcSeJ3sEW41i-D_xGEdVfbVEU2RxMId_Vs1ed-dCs0vaPL2_Z1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3751946" cy="357250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500166" y="642918"/>
            <a:ext cx="614366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9900"/>
                </a:solidFill>
                <a:latin typeface="Arial Black" pitchFamily="34" charset="0"/>
              </a:rPr>
              <a:t>VYLUČOVACIA SÚSTAVA</a:t>
            </a:r>
            <a:endParaRPr lang="sk-SK" sz="2400" b="1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500694" y="2571744"/>
            <a:ext cx="2571768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latin typeface="Arial Black" pitchFamily="34" charset="0"/>
              </a:rPr>
              <a:t>Vylučovacie orgány tvoria dva kanáliky v tvare lievikov v každom článku tela. Vylučujú škodlivé a nadbytočné látky z tela.</a:t>
            </a:r>
            <a:endParaRPr lang="sk-SK" b="1" dirty="0">
              <a:latin typeface="Arial Black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rot="10800000" flipV="1">
            <a:off x="3286116" y="3429000"/>
            <a:ext cx="2286016" cy="785818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347</Words>
  <Application>Microsoft Office PowerPoint</Application>
  <PresentationFormat>Prezentácia na obrazovke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Motív Office</vt:lpstr>
      <vt:lpstr>Prezentácia programu PowerPoint</vt:lpstr>
      <vt:lpstr>Obrúčkavce</vt:lpstr>
      <vt:lpstr>Dážďovka zemná je našou najznámejšou dážďovkou.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HP</cp:lastModifiedBy>
  <cp:revision>30</cp:revision>
  <dcterms:created xsi:type="dcterms:W3CDTF">2014-05-13T18:18:03Z</dcterms:created>
  <dcterms:modified xsi:type="dcterms:W3CDTF">2020-06-06T04:18:33Z</dcterms:modified>
</cp:coreProperties>
</file>