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D46C2-1B81-4A19-A2D7-C388F18B2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CF8E082-ECA8-4840-86E4-3FE49DFFF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FC6D0CE-4F04-4121-AC69-E700B33C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F545AB4-E79D-4AAE-89FE-3E2CB11D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1AEB196-F25B-4912-96E7-6CE07C1D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55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ABCE4-5A0C-4660-9231-5D14F9A8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5F51DD0B-E1BB-4C05-A375-C995C9EB7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0D2790A-1E54-477C-BEDB-6046C5597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8A52D1-4B03-4B50-B385-ECB9EB8E7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FAC799D-33FD-4FFB-BA4F-13474D98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31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06E7F28-5E31-41C6-A973-19313F65D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4449EC5C-9C0A-4197-91BC-380D9FE7D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51DE524-0AD4-481D-B5FE-06EA9813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7C5F3D7-44F7-4108-8D95-32DDB2F3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61A9A0A-4C34-4B35-9FB4-6B376642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70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8A66E-FFAE-4F82-963B-DA69BDB8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E754F30-D143-42E8-B776-966E635A5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281236A-ACF0-48A1-8DCD-6B0BB993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6BAD9EF0-7E25-48C1-900A-7CBFD5B7C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6EA9D1-561F-4628-9082-53561ED6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48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6532C-B69C-442F-840F-D6D794C3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6645695-BA56-428B-AE43-FB515B4F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2F43E17-7EF5-4482-94DF-1D51F056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C52A4CC-60AE-45DC-98B3-142C3087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C0A60CD-DDC1-4BA0-8856-84933B4A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10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A9900F-A85D-4029-BD5E-F1EF2F0A2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F45AC8-D7B3-4296-824C-B79640D12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BC3E18A-C99E-4C00-8F0F-3F9739BDD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CBA7FCD-008A-4D03-817E-FEA7E4D7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A7F5EF0-03E2-4C5D-81F9-ED75E732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9733D54-D030-42B3-BC32-67E6FBD8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51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08C8D-709C-4FF3-AAE0-9FC063708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16C324D-5B40-4E48-B118-7B05DEB64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F6F0AF1-A404-44FB-87C6-A4868B504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77215B8E-34B9-4EAE-8D0E-4CCD94C08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216481C-1732-4DBB-B3A1-B7B153C41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A794343B-F61B-46FA-8050-7D1A4215C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569FAF25-E293-4656-B9D0-314228CC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964A5349-1A09-4B57-901B-933AED8E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022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B60A2B-A017-4B7B-8E3D-E537AB5C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D1249BD9-C58A-4107-B940-E2E079688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7A3651AE-B7D1-4162-80DE-1C0B7BFD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F6279C2-7976-48A0-BE24-4DDF3F8F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14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8AE6B72-D2B1-4111-8921-EF7F3097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53B109D-2067-48BD-AE4B-AA9FAFEE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C0E0BCC-5BFA-41BB-9D6B-9C750FB6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308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0C3540-C8E7-4D72-97B2-A64E9C68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EBD749B-4FB5-4A9E-B744-323B6B9E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B003944-47A7-42D3-ABC0-D3E7FF1A6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2D5A4B-F7CA-4239-B373-9AF07FB4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28D0863-162A-48DD-AC72-3114374B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2C49819-3ED8-4A52-9D3A-E04B20C3D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478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453B8-F14E-4AD7-A0A2-D3BC1776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7126D3B-20E8-486F-AD41-3B16FC8C2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16B3BE1-A542-4E70-8EA7-4713DDFCA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A4E74AD-14CF-44A1-A239-3BF31229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294A443-947E-41F0-A49D-88B8F171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7C2DC6F-CE5D-46BF-8B61-F1B52A32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13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0E2885E-F575-42B6-A333-6F6F8FA9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17A2826A-F2C8-44FF-8199-349E7C1DC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8C67814-8697-48CC-9C45-0939C3F36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59928-EC6C-4688-A34A-DA3DE5641380}" type="datetimeFigureOut">
              <a:rPr lang="sk-SK" smtClean="0"/>
              <a:t>02.05.2020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90D7F3-EF38-45D0-AF9A-3AAAA3763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D3F9419-D73D-4DE6-B589-809FD84EF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B5807-D44F-44B9-9F8F-1F681389395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778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itordumato/683312386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akingminds.blogspot.com/2009/12/editorial-la-educacion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6CEE17-50CC-49BB-A61C-5A22AD6D6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1760" y="3810001"/>
            <a:ext cx="7174607" cy="119376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sk-SK" dirty="0"/>
              <a:t>Obehová sústava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A0EFB42-B6B9-4593-8334-E8A0E68DC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7" t="16758" b="23845"/>
          <a:stretch/>
        </p:blipFill>
        <p:spPr>
          <a:xfrm>
            <a:off x="406400" y="406399"/>
            <a:ext cx="3220720" cy="29565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58C7AE5-7E78-4D66-B336-8243AB10D3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3037" r="21500"/>
          <a:stretch/>
        </p:blipFill>
        <p:spPr>
          <a:xfrm>
            <a:off x="3850640" y="22993"/>
            <a:ext cx="3738880" cy="3418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BD969B4-F3D9-4846-9FEA-D7B44C703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43" t="7111" r="5555" b="16148"/>
          <a:stretch/>
        </p:blipFill>
        <p:spPr>
          <a:xfrm>
            <a:off x="8260080" y="583397"/>
            <a:ext cx="3657600" cy="26025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Image result for birds">
            <a:extLst>
              <a:ext uri="{FF2B5EF4-FFF2-40B4-BE49-F238E27FC236}">
                <a16:creationId xmlns:a16="http://schemas.microsoft.com/office/drawing/2014/main" id="{67F64E66-8D2C-4458-8E76-3ABE352F2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640091"/>
            <a:ext cx="2932113" cy="3127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2DA7B208-2FEC-49DD-AC61-B69290EA0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3168" y="4277360"/>
            <a:ext cx="4427232" cy="24903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6C449B3B-D47A-4535-AF71-04BCA7C7D7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8630" y="5163985"/>
            <a:ext cx="1603693" cy="16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9B061-1174-4D8B-9C2F-D3B35534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7" y="84949"/>
            <a:ext cx="10515600" cy="1137795"/>
          </a:xfrm>
          <a:solidFill>
            <a:srgbClr val="FF5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OBOJŽIVELNÍKY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D732684-5C51-42AA-ADB0-043C1EC98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79288" cy="4351338"/>
          </a:xfrm>
        </p:spPr>
        <p:txBody>
          <a:bodyPr>
            <a:normAutofit/>
          </a:bodyPr>
          <a:lstStyle/>
          <a:p>
            <a:r>
              <a:rPr lang="sk-SK" sz="3200" dirty="0"/>
              <a:t>Srdce rozdelené na </a:t>
            </a:r>
            <a:r>
              <a:rPr lang="sk-SK" sz="3200" b="1" dirty="0"/>
              <a:t>2 predsiene a jednu komoru </a:t>
            </a:r>
          </a:p>
          <a:p>
            <a:r>
              <a:rPr lang="sk-SK" sz="3200" dirty="0"/>
              <a:t>V komore sa okysličená a odkysličená krv </a:t>
            </a:r>
            <a:r>
              <a:rPr lang="sk-SK" sz="3200" b="1" dirty="0"/>
              <a:t>mieša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165EDD15-F2D0-4345-B1AA-7DC7E163D2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19" t="15349" r="21860" b="8217"/>
          <a:stretch/>
        </p:blipFill>
        <p:spPr>
          <a:xfrm>
            <a:off x="8129894" y="84949"/>
            <a:ext cx="3748589" cy="679431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1BDA920-7A65-4116-A74C-1412B4580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922" y="4287193"/>
            <a:ext cx="4583297" cy="2471386"/>
          </a:xfrm>
          <a:prstGeom prst="rect">
            <a:avLst/>
          </a:prstGeom>
        </p:spPr>
      </p:pic>
      <p:sp>
        <p:nvSpPr>
          <p:cNvPr id="6" name="Šípka: doprava 5">
            <a:extLst>
              <a:ext uri="{FF2B5EF4-FFF2-40B4-BE49-F238E27FC236}">
                <a16:creationId xmlns:a16="http://schemas.microsoft.com/office/drawing/2014/main" id="{5CEFBCB9-2369-455B-9AF3-47FA3CAEB88F}"/>
              </a:ext>
            </a:extLst>
          </p:cNvPr>
          <p:cNvSpPr/>
          <p:nvPr/>
        </p:nvSpPr>
        <p:spPr>
          <a:xfrm>
            <a:off x="5429165" y="3366105"/>
            <a:ext cx="3634100" cy="32365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01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0EA93-48A9-49F9-81A3-B411D2E8D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145901"/>
            <a:ext cx="10515600" cy="985210"/>
          </a:xfrm>
          <a:solidFill>
            <a:srgbClr val="FF5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PLAZY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9BD1489-4B9A-4882-B585-71774541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00" y="1612973"/>
            <a:ext cx="7136219" cy="4351338"/>
          </a:xfrm>
        </p:spPr>
        <p:txBody>
          <a:bodyPr/>
          <a:lstStyle/>
          <a:p>
            <a:r>
              <a:rPr lang="pl-PL" dirty="0"/>
              <a:t>srdce má 2 predsiene a jednu komoru </a:t>
            </a:r>
          </a:p>
          <a:p>
            <a:r>
              <a:rPr lang="pl-PL" dirty="0"/>
              <a:t>Komora je </a:t>
            </a:r>
            <a:r>
              <a:rPr lang="pl-PL" b="1" dirty="0"/>
              <a:t>NEÚPLNE ROZDELENÁ </a:t>
            </a:r>
            <a:r>
              <a:rPr lang="pl-PL" dirty="0"/>
              <a:t>na P a Ľ časť </a:t>
            </a:r>
          </a:p>
          <a:p>
            <a:r>
              <a:rPr lang="pl-PL" dirty="0"/>
              <a:t>Krv sa mieša (menej ako u obojživelníkov) 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985AF9C-588B-4A62-9F4B-924A4132D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419" t="15349" r="21860" b="8217"/>
          <a:stretch/>
        </p:blipFill>
        <p:spPr>
          <a:xfrm>
            <a:off x="8008796" y="145901"/>
            <a:ext cx="3646404" cy="6435653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4E563D2-6D1F-4B9E-B749-BA7C61B1F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738" y="3048000"/>
            <a:ext cx="4667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C2D363-7E2F-4650-B9CA-D0322B81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860"/>
            <a:ext cx="10515600" cy="1325563"/>
          </a:xfrm>
          <a:solidFill>
            <a:srgbClr val="FF5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VTÁKY A CICAVCE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905C532-C4CF-4944-A6EB-D74C2329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25" y="1963847"/>
            <a:ext cx="5608675" cy="4529027"/>
          </a:xfrm>
        </p:spPr>
        <p:txBody>
          <a:bodyPr/>
          <a:lstStyle/>
          <a:p>
            <a:r>
              <a:rPr lang="pl-PL" dirty="0"/>
              <a:t>srdce rozdelené na 2 predsiene a 2 komory</a:t>
            </a:r>
          </a:p>
          <a:p>
            <a:r>
              <a:rPr lang="sk-SK" b="1" dirty="0"/>
              <a:t>okysličená a odkysličená krv je oddelená</a:t>
            </a:r>
            <a:r>
              <a:rPr lang="sk-SK" dirty="0"/>
              <a:t>, nemieša sa (v ľavej polovici srdca – </a:t>
            </a:r>
            <a:r>
              <a:rPr lang="sk-SK" u="sng" dirty="0"/>
              <a:t>krv okysličená</a:t>
            </a:r>
            <a:r>
              <a:rPr lang="sk-SK" dirty="0"/>
              <a:t>; v pravej polovici - </a:t>
            </a:r>
            <a:r>
              <a:rPr lang="sk-SK" u="sng" dirty="0"/>
              <a:t>odkysličená</a:t>
            </a:r>
            <a:r>
              <a:rPr lang="sk-SK" dirty="0"/>
              <a:t>)</a:t>
            </a:r>
          </a:p>
          <a:p>
            <a:endParaRPr lang="sk-SK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048530E-69AB-4AEE-8670-B1AD84794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810" y="-21265"/>
            <a:ext cx="4440733" cy="6572827"/>
          </a:xfrm>
          <a:prstGeom prst="rect">
            <a:avLst/>
          </a:prstGeom>
        </p:spPr>
      </p:pic>
      <p:pic>
        <p:nvPicPr>
          <p:cNvPr id="3074" name="Picture 2" descr="Image result for cicavce srdce">
            <a:extLst>
              <a:ext uri="{FF2B5EF4-FFF2-40B4-BE49-F238E27FC236}">
                <a16:creationId xmlns:a16="http://schemas.microsoft.com/office/drawing/2014/main" id="{AB1E0BD0-1C2F-4FA8-8417-958048E79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7" y="4135916"/>
            <a:ext cx="2922624" cy="271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AD08E1-9033-4B2F-B1EC-0F0BD4CB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311"/>
            <a:ext cx="6096000" cy="1325563"/>
          </a:xfrm>
          <a:solidFill>
            <a:srgbClr val="FF5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Vtáky a cicavce – KRVNÝ OBEH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1A7EE90-9F64-4628-876E-F906FC0A7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6783572" cy="5032375"/>
          </a:xfrm>
        </p:spPr>
        <p:txBody>
          <a:bodyPr>
            <a:normAutofit/>
          </a:bodyPr>
          <a:lstStyle/>
          <a:p>
            <a:r>
              <a:rPr lang="sk-SK" b="1" dirty="0"/>
              <a:t>Veľký: </a:t>
            </a:r>
          </a:p>
          <a:p>
            <a:pPr lvl="1"/>
            <a:r>
              <a:rPr lang="sk-SK" dirty="0"/>
              <a:t>Okysličená krv z ľavej komory prúdi do celého tela, odovzdá bunkám kyslík a živiny a odkysličená ide do pravej predsiene. </a:t>
            </a:r>
          </a:p>
          <a:p>
            <a:r>
              <a:rPr lang="sk-SK" b="1" dirty="0"/>
              <a:t>Malý: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Odkysličená krv z pravej predsiene ide do pravej komory, odtiaľ do pľúc – kde sa okysličí a okysličená krv sa vracia do ľavej predsiene.</a:t>
            </a:r>
          </a:p>
          <a:p>
            <a:endParaRPr lang="sk-SK" dirty="0"/>
          </a:p>
          <a:p>
            <a:r>
              <a:rPr lang="sk-SK" b="1" dirty="0"/>
              <a:t>CHLOPNE</a:t>
            </a:r>
            <a:r>
              <a:rPr lang="sk-SK" dirty="0"/>
              <a:t> </a:t>
            </a:r>
          </a:p>
          <a:p>
            <a:pPr lvl="1"/>
            <a:r>
              <a:rPr lang="sk-SK" dirty="0"/>
              <a:t>Zabezpečujú jednosmerný tok krvi v srdci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0E03EC49-246E-4F5F-B9DF-12F7D7A0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728" y="99311"/>
            <a:ext cx="4867692" cy="675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4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83CC2D-DA4D-4A6E-B842-AA488EFF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093" y="940597"/>
            <a:ext cx="9952074" cy="866938"/>
          </a:xfrm>
          <a:solidFill>
            <a:srgbClr val="FF5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sk-SK" dirty="0">
                <a:latin typeface="Arial Black" panose="020B0A04020102020204" pitchFamily="34" charset="0"/>
              </a:rPr>
              <a:t>Čo musím vedieť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1F4DBA4-3A5A-4CC4-89DD-3ED02C928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32" y="1807535"/>
            <a:ext cx="9696184" cy="4042724"/>
          </a:xfrm>
        </p:spPr>
        <p:txBody>
          <a:bodyPr>
            <a:normAutofit/>
          </a:bodyPr>
          <a:lstStyle/>
          <a:p>
            <a:r>
              <a:rPr lang="sk-SK" sz="3200" dirty="0">
                <a:solidFill>
                  <a:schemeClr val="bg1"/>
                </a:solidFill>
              </a:rPr>
              <a:t>Aký význam má krv, srdce a cievy v OS stavovcov? </a:t>
            </a:r>
          </a:p>
          <a:p>
            <a:r>
              <a:rPr lang="sk-SK" sz="3200" dirty="0">
                <a:solidFill>
                  <a:schemeClr val="bg1"/>
                </a:solidFill>
              </a:rPr>
              <a:t>Porovnať stavbu srdca rýb, obojživelníkov, plazov, vtákov a cicavcov. </a:t>
            </a:r>
          </a:p>
          <a:p>
            <a:r>
              <a:rPr lang="sk-SK" sz="3200" dirty="0">
                <a:solidFill>
                  <a:schemeClr val="bg1"/>
                </a:solidFill>
              </a:rPr>
              <a:t>Zdôvodniť význam zatvorenej obehovej sústavy.</a:t>
            </a:r>
          </a:p>
          <a:p>
            <a:r>
              <a:rPr lang="sk-SK" sz="3200" dirty="0">
                <a:solidFill>
                  <a:schemeClr val="bg1"/>
                </a:solidFill>
              </a:rPr>
              <a:t>Rozdiel medzi malým a veľkým krvným obehom. </a:t>
            </a:r>
          </a:p>
          <a:p>
            <a:r>
              <a:rPr lang="sk-SK" sz="3200" dirty="0">
                <a:solidFill>
                  <a:schemeClr val="bg1"/>
                </a:solidFill>
              </a:rPr>
              <a:t>Vedieť porovnať žily a tepny. </a:t>
            </a:r>
          </a:p>
          <a:p>
            <a:endParaRPr lang="sk-SK" sz="3200" dirty="0"/>
          </a:p>
          <a:p>
            <a:endParaRPr lang="sk-SK" sz="3200" dirty="0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AB3BAE5A-EB64-464D-84C7-FE5649A3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260" y="4142422"/>
            <a:ext cx="2654740" cy="271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1372553-C8B7-4360-B60B-1D682BBC2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5" y="321176"/>
            <a:ext cx="6204984" cy="1344975"/>
          </a:xfrm>
          <a:scene3d>
            <a:camera prst="orthographicFront"/>
            <a:lightRig rig="threePt" dir="t"/>
          </a:scene3d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4000" dirty="0">
                <a:latin typeface="Arial Black" panose="020B0A04020102020204" pitchFamily="34" charset="0"/>
              </a:rPr>
              <a:t>Zopakujme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CF7BC7D-B219-4C3C-8CB8-C1432FB9D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582" y="1449909"/>
            <a:ext cx="6546848" cy="4410202"/>
          </a:xfrm>
        </p:spPr>
        <p:txBody>
          <a:bodyPr>
            <a:noAutofit/>
          </a:bodyPr>
          <a:lstStyle/>
          <a:p>
            <a:r>
              <a:rPr lang="sk-SK" sz="2400" b="1" u="sng" dirty="0"/>
              <a:t>Aký význam majú telové tekutiny bezstavovcov? </a:t>
            </a:r>
          </a:p>
          <a:p>
            <a:pPr lvl="1"/>
            <a:r>
              <a:rPr lang="sk-SK" dirty="0"/>
              <a:t>spájajú všetky bunky a orgány tela, poskytujú vhodné podmienky na premenu látok a energie a tak utvárajú vnútorné prostredie organizmu (homeostázu), ktorého zloženie sa regulačnými mechanizmami udržiava stále.</a:t>
            </a:r>
          </a:p>
          <a:p>
            <a:r>
              <a:rPr lang="sk-SK" sz="2400" b="1" u="sng" dirty="0"/>
              <a:t>Aký typ OS má slimák ? </a:t>
            </a:r>
          </a:p>
          <a:p>
            <a:pPr lvl="1"/>
            <a:r>
              <a:rPr lang="sk-SK" dirty="0"/>
              <a:t>Otvorenú </a:t>
            </a:r>
          </a:p>
          <a:p>
            <a:r>
              <a:rPr lang="sk-SK" sz="2400" b="1" u="sng" dirty="0"/>
              <a:t>Vysvetli princíp zatvorenej OS u dážďovky</a:t>
            </a:r>
          </a:p>
          <a:p>
            <a:pPr lvl="1"/>
            <a:r>
              <a:rPr lang="sk-SK" b="1" dirty="0"/>
              <a:t>Obehová sústava </a:t>
            </a:r>
            <a:r>
              <a:rPr lang="sk-SK" dirty="0"/>
              <a:t>dážďovky je zatvorená. Krv prúdi </a:t>
            </a:r>
            <a:r>
              <a:rPr lang="sk-SK" b="1" dirty="0"/>
              <a:t>chrbtovou aj brušnou cievou</a:t>
            </a:r>
            <a:r>
              <a:rPr lang="sk-SK" dirty="0"/>
              <a:t> a rozvádza po celom tele organické látky a kyslík.</a:t>
            </a: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5A038C16-5870-4819-BD18-47F7C609F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1" y="449413"/>
            <a:ext cx="4042409" cy="2000992"/>
          </a:xfrm>
          <a:prstGeom prst="rect">
            <a:avLst/>
          </a:prstGeom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4BEE65F-1EB2-4DAB-8B84-A71C01B9C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9" r="26474" b="35065"/>
          <a:stretch/>
        </p:blipFill>
        <p:spPr bwMode="auto">
          <a:xfrm>
            <a:off x="7829551" y="3578172"/>
            <a:ext cx="4042410" cy="18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0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010F8-6875-4CE2-BDD2-A409FCDC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61" y="176211"/>
            <a:ext cx="10515600" cy="1009651"/>
          </a:xfrm>
          <a:solidFill>
            <a:srgbClr val="FF5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OS stavovcov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1ACAF21-FD70-43F3-92D7-91ABFDE0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3" y="1501534"/>
            <a:ext cx="10515600" cy="4351338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chemeClr val="bg1"/>
                </a:solidFill>
              </a:rPr>
              <a:t>Funkcia: obeh a rozvod látok po tele (u vtákov a cicavcov aj stálu teplotu tela)</a:t>
            </a:r>
          </a:p>
          <a:p>
            <a:r>
              <a:rPr lang="sk-SK" sz="3600" dirty="0">
                <a:solidFill>
                  <a:schemeClr val="bg1"/>
                </a:solidFill>
              </a:rPr>
              <a:t>Typy: </a:t>
            </a:r>
          </a:p>
          <a:p>
            <a:pPr lvl="1"/>
            <a:r>
              <a:rPr lang="sk-SK" sz="3200" u="sng" dirty="0">
                <a:solidFill>
                  <a:schemeClr val="bg1"/>
                </a:solidFill>
              </a:rPr>
              <a:t>Zatvorená</a:t>
            </a:r>
            <a:r>
              <a:rPr lang="sk-SK" sz="3200" dirty="0">
                <a:solidFill>
                  <a:schemeClr val="bg1"/>
                </a:solidFill>
              </a:rPr>
              <a:t> – telové tekutiny v uzavretom obehu </a:t>
            </a:r>
          </a:p>
          <a:p>
            <a:pPr lvl="1"/>
            <a:r>
              <a:rPr lang="sk-SK" sz="3200" u="sng" dirty="0">
                <a:solidFill>
                  <a:schemeClr val="bg1"/>
                </a:solidFill>
              </a:rPr>
              <a:t>Otvorená</a:t>
            </a:r>
            <a:r>
              <a:rPr lang="sk-SK" sz="3200" dirty="0">
                <a:solidFill>
                  <a:schemeClr val="bg1"/>
                </a:solidFill>
              </a:rPr>
              <a:t> – </a:t>
            </a:r>
            <a:r>
              <a:rPr lang="sk-SK" sz="3200" dirty="0" err="1">
                <a:solidFill>
                  <a:schemeClr val="bg1"/>
                </a:solidFill>
              </a:rPr>
              <a:t>tt</a:t>
            </a:r>
            <a:r>
              <a:rPr lang="sk-SK" sz="3200" dirty="0">
                <a:solidFill>
                  <a:schemeClr val="bg1"/>
                </a:solidFill>
              </a:rPr>
              <a:t> sa rozlievajú do celého tela </a:t>
            </a:r>
          </a:p>
        </p:txBody>
      </p:sp>
    </p:spTree>
    <p:extLst>
      <p:ext uri="{BB962C8B-B14F-4D97-AF65-F5344CB8AC3E}">
        <p14:creationId xmlns:p14="http://schemas.microsoft.com/office/powerpoint/2010/main" val="25741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B432A8-35AA-4DDE-BED4-05C14DA3E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41" y="179892"/>
            <a:ext cx="10515600" cy="1088020"/>
          </a:xfrm>
          <a:solidFill>
            <a:srgbClr val="FF5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Časti 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702D34E0-24B4-4F7F-B4CB-A1C9DCE45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932847"/>
            <a:ext cx="2587907" cy="3925153"/>
          </a:xfrm>
          <a:prstGeom prst="rect">
            <a:avLst/>
          </a:prstGeom>
        </p:spPr>
      </p:pic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4E73D259-DBE4-487A-969D-2F68E13D4DA0}"/>
              </a:ext>
            </a:extLst>
          </p:cNvPr>
          <p:cNvSpPr/>
          <p:nvPr/>
        </p:nvSpPr>
        <p:spPr>
          <a:xfrm>
            <a:off x="292141" y="1690688"/>
            <a:ext cx="3622876" cy="168990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dirty="0"/>
              <a:t>SRDCE</a:t>
            </a:r>
          </a:p>
        </p:txBody>
      </p:sp>
      <p:sp>
        <p:nvSpPr>
          <p:cNvPr id="5" name="Obdĺžnik: zaoblené rohy 4">
            <a:extLst>
              <a:ext uri="{FF2B5EF4-FFF2-40B4-BE49-F238E27FC236}">
                <a16:creationId xmlns:a16="http://schemas.microsoft.com/office/drawing/2014/main" id="{4D7014E2-EB44-45CB-B966-A0506FEF780E}"/>
              </a:ext>
            </a:extLst>
          </p:cNvPr>
          <p:cNvSpPr/>
          <p:nvPr/>
        </p:nvSpPr>
        <p:spPr>
          <a:xfrm>
            <a:off x="4522749" y="1690687"/>
            <a:ext cx="3622876" cy="168990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5400" dirty="0"/>
              <a:t>CIEVY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3844047F-0717-43B0-BE36-4A55682B9139}"/>
              </a:ext>
            </a:extLst>
          </p:cNvPr>
          <p:cNvSpPr/>
          <p:nvPr/>
        </p:nvSpPr>
        <p:spPr>
          <a:xfrm>
            <a:off x="8476528" y="1739097"/>
            <a:ext cx="3622876" cy="168990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TELOVÉ TEKUTINY </a:t>
            </a:r>
          </a:p>
          <a:p>
            <a:pPr algn="ctr"/>
            <a:r>
              <a:rPr lang="sk-SK" sz="3200" dirty="0"/>
              <a:t>TT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51B1A1D2-2798-40B6-80A6-1A7B99E03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239" y="3993265"/>
            <a:ext cx="5076289" cy="2702207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1C6345F6-1C01-478A-B8CD-D2CD6F747C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16" r="5370"/>
          <a:stretch/>
        </p:blipFill>
        <p:spPr>
          <a:xfrm>
            <a:off x="8494627" y="3668029"/>
            <a:ext cx="3604777" cy="30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EDCC6E-8A85-4061-B4EC-EFECFBE5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246" y="168356"/>
            <a:ext cx="10515600" cy="1325563"/>
          </a:xfr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sz="4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OS časti – SRDCE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D4465C5-464A-42CD-B0BF-0642767F9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971"/>
            <a:ext cx="5257800" cy="4433223"/>
          </a:xfrm>
        </p:spPr>
        <p:txBody>
          <a:bodyPr>
            <a:normAutofit/>
          </a:bodyPr>
          <a:lstStyle/>
          <a:p>
            <a:r>
              <a:rPr lang="sk-SK" sz="3200" dirty="0"/>
              <a:t>pravidelnými sťahmi </a:t>
            </a:r>
            <a:r>
              <a:rPr lang="sk-SK" sz="3200" b="1" dirty="0"/>
              <a:t>poháňa krv v cievach </a:t>
            </a:r>
            <a:r>
              <a:rPr lang="sk-SK" sz="3200" dirty="0"/>
              <a:t>pod určitým tlakom </a:t>
            </a:r>
            <a:r>
              <a:rPr lang="sk-SK" sz="3200" b="1" dirty="0"/>
              <a:t>po celom tele </a:t>
            </a:r>
          </a:p>
          <a:p>
            <a:r>
              <a:rPr lang="sk-SK" sz="3200" dirty="0"/>
              <a:t>zabezpečuje </a:t>
            </a:r>
            <a:r>
              <a:rPr lang="sk-SK" sz="3200" b="1" dirty="0"/>
              <a:t>obeh krvi v cievach do dýchacieho orgánu </a:t>
            </a:r>
            <a:r>
              <a:rPr lang="sk-SK" sz="3200" dirty="0"/>
              <a:t>(žiabre, pľúca), kde sa krv okysličí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2C98B6C-F6AF-4F9F-AE9B-FC8DEDBA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3209" y="1599786"/>
            <a:ext cx="4100591" cy="508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5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BCE4B8-8D29-4FA5-B3E6-DA0FCBF6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860"/>
            <a:ext cx="10515600" cy="1325563"/>
          </a:xfr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sz="4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OS časti – CIEVY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F51D4F3-8F11-47B3-912E-E57F9E48C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37" y="2038276"/>
            <a:ext cx="5691963" cy="4351338"/>
          </a:xfrm>
        </p:spPr>
        <p:txBody>
          <a:bodyPr>
            <a:normAutofit/>
          </a:bodyPr>
          <a:lstStyle/>
          <a:p>
            <a:r>
              <a:rPr lang="sk-SK" sz="3200" b="1" dirty="0"/>
              <a:t>tepny</a:t>
            </a:r>
            <a:r>
              <a:rPr lang="sk-SK" sz="3200" dirty="0"/>
              <a:t> – prúdenie krvi zo srdca </a:t>
            </a:r>
          </a:p>
          <a:p>
            <a:r>
              <a:rPr lang="sk-SK" sz="3200" b="1" dirty="0"/>
              <a:t>žily </a:t>
            </a:r>
            <a:r>
              <a:rPr lang="sk-SK" sz="3200" dirty="0"/>
              <a:t>– prúdenie krvi do srdca </a:t>
            </a:r>
          </a:p>
          <a:p>
            <a:r>
              <a:rPr lang="sk-SK" sz="3200" b="1" dirty="0"/>
              <a:t>vlásočnice </a:t>
            </a:r>
            <a:r>
              <a:rPr lang="sk-SK" sz="3200" dirty="0"/>
              <a:t>– spájajú tepny so žilami (ich stena je z 1 vrstvy buniek – umožňuje prechod látok medzi bunkami a krvou)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C5DA0AE-B992-4803-8AB4-FB95A0D0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225" y="1937932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E582B-9316-4B1C-84F9-50B0F4C7C9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k-SK" sz="48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OS časti – TELOVÉ TEKUTINY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E8DF88C-27FF-4872-AA07-810E1B9A1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19800" cy="4936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u="sng" dirty="0"/>
              <a:t>KRV</a:t>
            </a:r>
          </a:p>
          <a:p>
            <a:r>
              <a:rPr lang="sk-SK" dirty="0"/>
              <a:t>rozvod dýchacích plynov (kyslík, oxid uhličitý), živín, vitamínov, obranných látok, odpadových látok</a:t>
            </a:r>
          </a:p>
          <a:p>
            <a:r>
              <a:rPr lang="sk-SK" dirty="0"/>
              <a:t>zloženie - krvná plazma (tekutina) </a:t>
            </a:r>
          </a:p>
          <a:p>
            <a:pPr lvl="1"/>
            <a:r>
              <a:rPr lang="sk-SK" b="1" dirty="0"/>
              <a:t>červené krvinky </a:t>
            </a:r>
            <a:r>
              <a:rPr lang="sk-SK" dirty="0"/>
              <a:t>- obsahujú hemoglobín (červené farbivo, prenáša kyslík)</a:t>
            </a:r>
          </a:p>
          <a:p>
            <a:pPr lvl="1"/>
            <a:r>
              <a:rPr lang="sk-SK" b="1" dirty="0"/>
              <a:t>biele krvinky </a:t>
            </a:r>
            <a:r>
              <a:rPr lang="sk-SK" dirty="0"/>
              <a:t>– pohlcujú baktérie </a:t>
            </a:r>
          </a:p>
          <a:p>
            <a:pPr lvl="1"/>
            <a:r>
              <a:rPr lang="sk-SK" b="1" dirty="0"/>
              <a:t>krvné doštičky </a:t>
            </a:r>
            <a:r>
              <a:rPr lang="sk-SK" dirty="0"/>
              <a:t>- zrážanie krvi </a:t>
            </a:r>
          </a:p>
          <a:p>
            <a:pPr marL="0" indent="0">
              <a:buNone/>
            </a:pPr>
            <a:r>
              <a:rPr lang="sk-SK" b="1" u="sng" smtClean="0"/>
              <a:t>TKANIVOVÝ </a:t>
            </a:r>
            <a:r>
              <a:rPr lang="sk-SK" b="1" u="sng" dirty="0"/>
              <a:t>MOK </a:t>
            </a:r>
          </a:p>
          <a:p>
            <a:r>
              <a:rPr lang="sk-SK" dirty="0"/>
              <a:t>vypĺňa priestory medzi bunkami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32F15DA-CF18-4D39-A60D-F586D001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2652639"/>
            <a:ext cx="5324254" cy="384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13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59763-21B6-48C4-B30E-F5756FC1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799"/>
            <a:ext cx="10515600" cy="1325563"/>
          </a:xfrm>
          <a:solidFill>
            <a:srgbClr val="FF5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>
                <a:latin typeface="Arial Black" panose="020B0A04020102020204" pitchFamily="34" charset="0"/>
              </a:rPr>
              <a:t>RYBY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2A442E-9617-4BB6-821E-4411D322F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Najjednoduchšie srdce </a:t>
            </a:r>
          </a:p>
          <a:p>
            <a:pPr lvl="1"/>
            <a:r>
              <a:rPr lang="sk-SK" sz="2800" dirty="0"/>
              <a:t>predsieň a komora </a:t>
            </a:r>
          </a:p>
          <a:p>
            <a:pPr lvl="1"/>
            <a:r>
              <a:rPr lang="sk-SK" sz="2800" dirty="0"/>
              <a:t>Iba </a:t>
            </a:r>
            <a:r>
              <a:rPr lang="sk-SK" sz="2800" b="1" dirty="0" smtClean="0"/>
              <a:t>odkysličená</a:t>
            </a:r>
            <a:r>
              <a:rPr lang="sk-SK" sz="2800" dirty="0" smtClean="0"/>
              <a:t> </a:t>
            </a:r>
            <a:r>
              <a:rPr lang="sk-SK" sz="2800" dirty="0"/>
              <a:t>krv </a:t>
            </a:r>
          </a:p>
          <a:p>
            <a:endParaRPr lang="sk-SK" sz="32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8613BAE-509A-4416-95F8-17CC033540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56" t="16124" r="17064" b="12403"/>
          <a:stretch/>
        </p:blipFill>
        <p:spPr>
          <a:xfrm>
            <a:off x="7116724" y="127591"/>
            <a:ext cx="4944252" cy="6730409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83D48882-2F4D-491A-ACA3-EDE936B3EFBD}"/>
              </a:ext>
            </a:extLst>
          </p:cNvPr>
          <p:cNvSpPr/>
          <p:nvPr/>
        </p:nvSpPr>
        <p:spPr>
          <a:xfrm>
            <a:off x="8011631" y="3142335"/>
            <a:ext cx="893135" cy="187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/>
              <a:t>Komora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568D62D-D646-44AA-8E85-9D232F403EEA}"/>
              </a:ext>
            </a:extLst>
          </p:cNvPr>
          <p:cNvSpPr/>
          <p:nvPr/>
        </p:nvSpPr>
        <p:spPr>
          <a:xfrm>
            <a:off x="8012570" y="3813360"/>
            <a:ext cx="1073891" cy="187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/>
              <a:t>Predsieň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F54C995F-6035-419F-833A-FA5D99FFD10E}"/>
              </a:ext>
            </a:extLst>
          </p:cNvPr>
          <p:cNvSpPr/>
          <p:nvPr/>
        </p:nvSpPr>
        <p:spPr>
          <a:xfrm>
            <a:off x="7538484" y="225536"/>
            <a:ext cx="1903228" cy="5634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Žiabre – výmena plynov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4BEB270-51F1-4AC0-A878-EFD1FE880E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11"/>
          <a:stretch/>
        </p:blipFill>
        <p:spPr>
          <a:xfrm>
            <a:off x="754690" y="3236302"/>
            <a:ext cx="6431147" cy="327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3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462</Words>
  <Application>Microsoft Office PowerPoint</Application>
  <PresentationFormat>Širokouhlá</PresentationFormat>
  <Paragraphs>65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Motív Office</vt:lpstr>
      <vt:lpstr>Obehová sústava</vt:lpstr>
      <vt:lpstr>Čo musím vedieť </vt:lpstr>
      <vt:lpstr>Zopakujme </vt:lpstr>
      <vt:lpstr>OS stavovcov</vt:lpstr>
      <vt:lpstr>Časti </vt:lpstr>
      <vt:lpstr>OS časti – SRDCE </vt:lpstr>
      <vt:lpstr>OS časti – CIEVY </vt:lpstr>
      <vt:lpstr>OS časti – TELOVÉ TEKUTINY </vt:lpstr>
      <vt:lpstr>RYBY</vt:lpstr>
      <vt:lpstr>OBOJŽIVELNÍKY </vt:lpstr>
      <vt:lpstr>PLAZY </vt:lpstr>
      <vt:lpstr>VTÁKY A CICAVCE </vt:lpstr>
      <vt:lpstr>Vtáky a cicavce – KRVNÝ OBEH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Obehová sústava</dc:title>
  <dc:creator>Martina Ondrejková</dc:creator>
  <cp:lastModifiedBy>HP</cp:lastModifiedBy>
  <cp:revision>11</cp:revision>
  <dcterms:created xsi:type="dcterms:W3CDTF">2019-09-29T11:50:24Z</dcterms:created>
  <dcterms:modified xsi:type="dcterms:W3CDTF">2020-05-02T13:43:05Z</dcterms:modified>
</cp:coreProperties>
</file>