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58" r:id="rId5"/>
    <p:sldId id="274" r:id="rId6"/>
    <p:sldId id="260" r:id="rId7"/>
    <p:sldId id="272" r:id="rId8"/>
    <p:sldId id="264" r:id="rId9"/>
    <p:sldId id="265" r:id="rId10"/>
    <p:sldId id="273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88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1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9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12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27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7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91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26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43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6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9621-9708-4B4F-AB95-E31F9F08B4D7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142D-922D-4BEC-9B1E-48F3AABAE9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77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601A6-DB6A-48A2-85E3-190860A11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45" y="330736"/>
            <a:ext cx="5468124" cy="535956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Prenos genetických </a:t>
            </a: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informácií</a:t>
            </a:r>
            <a:endParaRPr lang="sk-SK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6A21B46-4E24-401B-ACB6-7A52B3CBE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6" t="15493" r="21024" b="15677"/>
          <a:stretch/>
        </p:blipFill>
        <p:spPr>
          <a:xfrm rot="254221">
            <a:off x="1687388" y="1323078"/>
            <a:ext cx="3412201" cy="238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odičia a výchova - Woman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316">
            <a:off x="6801402" y="3042915"/>
            <a:ext cx="4491922" cy="33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LCANDO - super prémiové krmivá pre p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4" y="4169283"/>
            <a:ext cx="6029586" cy="234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61AD97C-3637-4616-BE01-098705FAD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9363">
            <a:off x="5776624" y="312724"/>
            <a:ext cx="2642710" cy="264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8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6277" y="620820"/>
            <a:ext cx="1134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Úplná dominancia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 spôsobuje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výrazný prejav znaku</a:t>
            </a:r>
            <a:r>
              <a:rPr lang="sk-SK" sz="2000" b="1" dirty="0">
                <a:latin typeface="Comic Sans MS" panose="030F0702030302020204" pitchFamily="66" charset="0"/>
              </a:rPr>
              <a:t>, </a:t>
            </a:r>
            <a:r>
              <a:rPr lang="sk-SK" sz="2000" b="1" dirty="0" smtClean="0">
                <a:latin typeface="Comic Sans MS" panose="030F0702030302020204" pitchFamily="66" charset="0"/>
              </a:rPr>
              <a:t>ktorý </a:t>
            </a:r>
            <a:r>
              <a:rPr lang="sk-SK" sz="2000" b="1" dirty="0">
                <a:latin typeface="Comic Sans MS" panose="030F0702030302020204" pitchFamily="66" charset="0"/>
              </a:rPr>
              <a:t>prenáša dominantná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v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alelovom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páre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A0DE2B8-C43F-4DBB-BAE9-03090F16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0" t="14496" r="38198" b="6584"/>
          <a:stretch/>
        </p:blipFill>
        <p:spPr>
          <a:xfrm>
            <a:off x="4912963" y="1980300"/>
            <a:ext cx="3254644" cy="446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2922042" y="5677568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5">
            <a:extLst>
              <a:ext uri="{FF2B5EF4-FFF2-40B4-BE49-F238E27FC236}">
                <a16:creationId xmlns:a16="http://schemas.microsoft.com/office/drawing/2014/main" id="{CA9D484A-E9B0-486E-A47C-9C1E9358F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70" t="15215" r="6966" b="7012"/>
          <a:stretch/>
        </p:blipFill>
        <p:spPr>
          <a:xfrm>
            <a:off x="6252081" y="1911820"/>
            <a:ext cx="3267855" cy="469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C55E218-856D-433E-B721-2CEA916DA5A8}"/>
              </a:ext>
            </a:extLst>
          </p:cNvPr>
          <p:cNvSpPr txBox="1"/>
          <p:nvPr/>
        </p:nvSpPr>
        <p:spPr>
          <a:xfrm>
            <a:off x="398537" y="236300"/>
            <a:ext cx="11659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Neúplná dominancia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nevýrazné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pôsobenie dominantnej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alely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voči recesívnej v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alelovom</a:t>
            </a:r>
            <a:r>
              <a:rPr lang="sk-SK" sz="2000" b="1" dirty="0" smtClean="0">
                <a:latin typeface="Comic Sans MS" panose="030F0702030302020204" pitchFamily="66" charset="0"/>
              </a:rPr>
              <a:t> páre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potomok </a:t>
            </a:r>
            <a:r>
              <a:rPr lang="sk-SK" sz="2000" b="1" dirty="0">
                <a:latin typeface="Comic Sans MS" panose="030F0702030302020204" pitchFamily="66" charset="0"/>
              </a:rPr>
              <a:t>nemá znak ani jedného z rodičov, ale má svoj špecifický </a:t>
            </a:r>
            <a:r>
              <a:rPr lang="sk-SK" sz="2000" b="1" dirty="0" smtClean="0">
                <a:latin typeface="Comic Sans MS" panose="030F0702030302020204" pitchFamily="66" charset="0"/>
              </a:rPr>
              <a:t>znak 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301391" y="5910043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6D49D6-8B3F-4A83-B07F-EDFAD524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327362"/>
            <a:ext cx="11685723" cy="54333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každý druh </a:t>
            </a:r>
            <a:r>
              <a:rPr lang="sk-SK" sz="2000" b="1" dirty="0" smtClean="0">
                <a:latin typeface="Comic Sans MS" panose="030F0702030302020204" pitchFamily="66" charset="0"/>
              </a:rPr>
              <a:t>organizmu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má v jadre všetkých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telových buniek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určitý typický, stály počet chromozómov</a:t>
            </a:r>
            <a:r>
              <a:rPr lang="sk-SK" sz="2000" b="1" dirty="0" smtClean="0">
                <a:latin typeface="Comic Sans MS" panose="030F0702030302020204" pitchFamily="66" charset="0"/>
              </a:rPr>
              <a:t> (napr. fazuľa 22, pes 78...)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ľudské telové bunky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majú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46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chromozómov</a:t>
            </a:r>
            <a:endParaRPr lang="sk-SK" sz="2000" b="1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chromozómy sú usporiadané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pároch </a:t>
            </a:r>
            <a:r>
              <a:rPr lang="sk-SK" sz="2000" b="1" dirty="0" smtClean="0">
                <a:latin typeface="Comic Sans MS" panose="030F0702030302020204" pitchFamily="66" charset="0"/>
              </a:rPr>
              <a:t>– v každom páre je jeden chromozóm (genetická informácia) od otca a jeden chromozóm od matky (46 chromozómov = 23 párov)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Diploidný Cell: Double chromozóm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26" y="3188913"/>
            <a:ext cx="4989109" cy="332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prievodca genetik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4466" y="289084"/>
            <a:ext cx="11685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u človeka 23.pár chromozómov určuje pohlavie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- 23.pár chromozómov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XX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určuje ženské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pohlavie</a:t>
            </a:r>
            <a:r>
              <a:rPr lang="sk-SK" sz="2000" b="1" dirty="0" smtClean="0">
                <a:latin typeface="Comic Sans MS" panose="030F0702030302020204" pitchFamily="66" charset="0"/>
              </a:rPr>
              <a:t>,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XY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určuje mužské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pohlavie</a:t>
            </a:r>
          </a:p>
        </p:txBody>
      </p:sp>
      <p:pic>
        <p:nvPicPr>
          <p:cNvPr id="4098" name="Picture 2" descr="Sprievodca geneti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57" y="1928701"/>
            <a:ext cx="6620713" cy="394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824639" y="2259457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480032-D290-479F-993D-B53B9D73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262256"/>
            <a:ext cx="11734451" cy="41061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 raste </a:t>
            </a:r>
            <a:r>
              <a:rPr lang="sk-SK" sz="2000" b="1" dirty="0" smtClean="0">
                <a:latin typeface="Comic Sans MS" panose="030F0702030302020204" pitchFamily="66" charset="0"/>
              </a:rPr>
              <a:t>alebo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obnovovaní organizmu</a:t>
            </a:r>
            <a:r>
              <a:rPr lang="sk-SK" sz="2000" b="1" dirty="0" smtClean="0">
                <a:latin typeface="Comic Sans MS" panose="030F0702030302020204" pitchFamily="66" charset="0"/>
              </a:rPr>
              <a:t> vznikajú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nové telové bunky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pri </a:t>
            </a:r>
            <a:r>
              <a:rPr lang="sk-SK" sz="2000" b="1" dirty="0">
                <a:latin typeface="Comic Sans MS" panose="030F0702030302020204" pitchFamily="66" charset="0"/>
              </a:rPr>
              <a:t>vzniku telových buniek sa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delí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jadro, </a:t>
            </a:r>
            <a:r>
              <a:rPr lang="sk-SK" sz="2000" b="1" dirty="0" smtClean="0">
                <a:latin typeface="Comic Sans MS" panose="030F0702030302020204" pitchFamily="66" charset="0"/>
              </a:rPr>
              <a:t>tomu predchádza zdvojovanie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(replikácia) DNA -  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vytvárajú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 2 rovnaké kópie</a:t>
            </a:r>
            <a:r>
              <a:rPr lang="sk-SK" sz="2000" b="1" dirty="0">
                <a:latin typeface="Comic Sans MS" panose="030F0702030302020204" pitchFamily="66" charset="0"/>
              </a:rPr>
              <a:t> pôvodnej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dvojzávitnice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Rozmnožovanie buniek | Lisa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20" y="2508617"/>
            <a:ext cx="7001587" cy="371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172554" y="5387459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</a:p>
        </p:txBody>
      </p:sp>
    </p:spTree>
    <p:extLst>
      <p:ext uri="{BB962C8B-B14F-4D97-AF65-F5344CB8AC3E}">
        <p14:creationId xmlns:p14="http://schemas.microsoft.com/office/powerpoint/2010/main" val="5120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4469" y="397573"/>
            <a:ext cx="1086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nové </a:t>
            </a:r>
            <a:r>
              <a:rPr lang="sk-SK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telové bunky </a:t>
            </a:r>
            <a:r>
              <a:rPr lang="sk-SK" sz="2000" b="1" dirty="0">
                <a:latin typeface="Comic Sans MS" panose="030F0702030302020204" pitchFamily="66" charset="0"/>
              </a:rPr>
              <a:t>vznikajú v organizme tak, že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 materskej bunky </a:t>
            </a:r>
            <a:r>
              <a:rPr lang="sk-SK" sz="2000" b="1" dirty="0">
                <a:latin typeface="Comic Sans MS" panose="030F0702030302020204" pitchFamily="66" charset="0"/>
              </a:rPr>
              <a:t>vznikajú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delením 2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dcérske bunky totožné s materskou bunkou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 takéto </a:t>
            </a:r>
            <a:r>
              <a:rPr lang="sk-SK" sz="2000" b="1" dirty="0">
                <a:latin typeface="Comic Sans MS" panose="030F0702030302020204" pitchFamily="66" charset="0"/>
              </a:rPr>
              <a:t>delenie sa nazýva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MITÓZA: </a:t>
            </a:r>
          </a:p>
        </p:txBody>
      </p:sp>
      <p:pic>
        <p:nvPicPr>
          <p:cNvPr id="3" name="Picture 6" descr="Sprievodca geneti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85" y="2281177"/>
            <a:ext cx="7256715" cy="345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95156" y="6176947"/>
            <a:ext cx="280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PREKRESLIŤ !</a:t>
            </a:r>
            <a:endParaRPr lang="sk-SK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8C0CD1-6E71-49C2-94A8-DE030114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7" y="125551"/>
            <a:ext cx="11623728" cy="4756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pohlavné bunky </a:t>
            </a:r>
            <a:r>
              <a:rPr lang="sk-SK" sz="2000" b="1" dirty="0" smtClean="0">
                <a:latin typeface="Comic Sans MS" panose="030F0702030302020204" pitchFamily="66" charset="0"/>
              </a:rPr>
              <a:t>vznikajú </a:t>
            </a:r>
            <a:r>
              <a:rPr lang="sk-SK" sz="2000" b="1" dirty="0">
                <a:latin typeface="Comic Sans MS" panose="030F0702030302020204" pitchFamily="66" charset="0"/>
              </a:rPr>
              <a:t>zvláštnym </a:t>
            </a:r>
            <a:r>
              <a:rPr lang="sk-SK" sz="2000" b="1" dirty="0" smtClean="0">
                <a:latin typeface="Comic Sans MS" panose="030F0702030302020204" pitchFamily="66" charset="0"/>
              </a:rPr>
              <a:t>delením, ktoré sa nazýva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MEIÓZA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bunky sa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delia dvakrát, počet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chromozómov sa zmenšuje na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z pôvodnej materskej bunky </a:t>
            </a:r>
            <a:r>
              <a:rPr lang="sk-SK" sz="2000" b="1" dirty="0" smtClean="0">
                <a:latin typeface="Comic Sans MS" panose="030F0702030302020204" pitchFamily="66" charset="0"/>
              </a:rPr>
              <a:t>vznikajú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4 dcérske bunky s polovičným počtom chromozómov</a:t>
            </a:r>
            <a:endParaRPr lang="sk-SK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všetky pohlavné </a:t>
            </a:r>
            <a:r>
              <a:rPr lang="sk-SK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bunky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majú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latin typeface="Comic Sans MS" panose="030F0702030302020204" pitchFamily="66" charset="0"/>
              </a:rPr>
              <a:t>preto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len 23 chromozómov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n</a:t>
            </a:r>
            <a:r>
              <a:rPr lang="sk-SK" sz="2000" b="1" dirty="0" smtClean="0">
                <a:latin typeface="Comic Sans MS" panose="030F0702030302020204" pitchFamily="66" charset="0"/>
              </a:rPr>
              <a:t>ový jedinec vzniká pri pohlavnom rozmnožovaní (splynutím samčej a samičej pohlavnej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bunky), má teda rovnaký počet chromozómov ako jeho rodičia (23 párov)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Zástupný objekt pre obsah 3">
            <a:extLst>
              <a:ext uri="{FF2B5EF4-FFF2-40B4-BE49-F238E27FC236}">
                <a16:creationId xmlns:a16="http://schemas.microsoft.com/office/drawing/2014/main" id="{A9489A57-B8EA-4688-94F2-62BE7A60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8" t="36571" r="34205" b="37293"/>
          <a:stretch/>
        </p:blipFill>
        <p:spPr>
          <a:xfrm>
            <a:off x="3099662" y="4245785"/>
            <a:ext cx="4572947" cy="224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6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tóza a meióza - porovn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01" y="427494"/>
            <a:ext cx="8662960" cy="59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FE8D17-5208-4CC0-BAD2-EED430F8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54" y="435587"/>
            <a:ext cx="1146485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vonkajší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vzhľad jedinca </a:t>
            </a:r>
            <a:r>
              <a:rPr lang="sk-SK" sz="2000" b="1" dirty="0" smtClean="0">
                <a:latin typeface="Comic Sans MS" panose="030F0702030302020204" pitchFamily="66" charset="0"/>
              </a:rPr>
              <a:t>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jeho vlastnosti </a:t>
            </a:r>
            <a:r>
              <a:rPr lang="sk-SK" sz="2000" b="1" dirty="0" smtClean="0">
                <a:latin typeface="Comic Sans MS" panose="030F0702030302020204" pitchFamily="66" charset="0"/>
              </a:rPr>
              <a:t>závisia od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génov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(gén pre farbu kvetu, gén pre farbu vlasov, gén pre farbu očí...)</a:t>
            </a: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konkrétne formy génov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 určitý znak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(napr. červená farba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kvetu,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čierna farba vlasov,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odrá farba očí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...) </a:t>
            </a:r>
            <a:r>
              <a:rPr lang="sk-SK" sz="2000" b="1" dirty="0">
                <a:latin typeface="Comic Sans MS" panose="030F0702030302020204" pitchFamily="66" charset="0"/>
              </a:rPr>
              <a:t>sa nazývajú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ALELY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alely</a:t>
            </a:r>
            <a:r>
              <a:rPr lang="sk-SK" sz="2000" b="1" dirty="0" smtClean="0">
                <a:latin typeface="Comic Sans MS" panose="030F0702030302020204" pitchFamily="66" charset="0"/>
              </a:rPr>
              <a:t> vždy vytvárajú páry (jedna od otca, jedna od matky)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3DE50E4-FB34-4879-A25B-7BEB2E4B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665">
            <a:off x="8508516" y="2970434"/>
            <a:ext cx="3276196" cy="301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6" y="3737909"/>
            <a:ext cx="7263517" cy="259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4D7059-F109-4F48-9ED6-E3B9AC15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647754"/>
            <a:ext cx="1148424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vzťah medzi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alelami</a:t>
            </a:r>
            <a:r>
              <a:rPr lang="sk-SK" sz="2000" b="1" dirty="0" smtClean="0">
                <a:latin typeface="Comic Sans MS" panose="030F0702030302020204" pitchFamily="66" charset="0"/>
              </a:rPr>
              <a:t> môže byť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dominantný (prevládajúci) </a:t>
            </a:r>
            <a:r>
              <a:rPr lang="sk-SK" sz="2000" b="1" dirty="0" smtClean="0">
                <a:latin typeface="Comic Sans MS" panose="030F0702030302020204" pitchFamily="66" charset="0"/>
              </a:rPr>
              <a:t>alebo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recesívny (ustupujúci)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d</a:t>
            </a:r>
            <a:r>
              <a:rPr lang="sk-SK" sz="2000" b="1" dirty="0" smtClean="0">
                <a:latin typeface="Comic Sans MS" panose="030F0702030302020204" pitchFamily="66" charset="0"/>
              </a:rPr>
              <a:t>ominantná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môže úplne alebo čiastočne prevládať nad recesívnou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alelou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latin typeface="Comic Sans MS" panose="030F0702030302020204" pitchFamily="66" charset="0"/>
              </a:rPr>
              <a:t>ri zápise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dominantnú </a:t>
            </a:r>
            <a:r>
              <a:rPr lang="sk-SK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alelu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označujeme vždy veľkým písmenom, recesívnu vždy malým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sk-SK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jeden rodič</a:t>
            </a:r>
            <a:endParaRPr lang="sk-SK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latin typeface="Comic Sans MS" panose="030F0702030302020204" pitchFamily="66" charset="0"/>
              </a:rPr>
              <a:t>ríklad na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alelu</a:t>
            </a:r>
            <a:r>
              <a:rPr lang="sk-SK" sz="2000" b="1" dirty="0" smtClean="0">
                <a:latin typeface="Comic Sans MS" panose="030F0702030302020204" pitchFamily="66" charset="0"/>
              </a:rPr>
              <a:t>: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A 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                                       druhý rodič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=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pre červenú farbu kvetu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latin typeface="Comic Sans MS" panose="030F0702030302020204" pitchFamily="66" charset="0"/>
              </a:rPr>
              <a:t> = </a:t>
            </a:r>
            <a:r>
              <a:rPr lang="sk-SK" sz="2000" b="1" dirty="0" err="1" smtClean="0">
                <a:latin typeface="Comic Sans MS" panose="030F0702030302020204" pitchFamily="66" charset="0"/>
              </a:rPr>
              <a:t>alela</a:t>
            </a:r>
            <a:r>
              <a:rPr lang="sk-SK" sz="2000" b="1" dirty="0" smtClean="0">
                <a:latin typeface="Comic Sans MS" panose="030F0702030302020204" pitchFamily="66" charset="0"/>
              </a:rPr>
              <a:t> pre bielu farbu kvetu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12212"/>
              </p:ext>
            </p:extLst>
          </p:nvPr>
        </p:nvGraphicFramePr>
        <p:xfrm>
          <a:off x="1598102" y="4999092"/>
          <a:ext cx="990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85697889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98389939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371982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Jedinec: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Úplná </a:t>
                      </a:r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dominancia: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Neúplná </a:t>
                      </a:r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dominancia:</a:t>
                      </a:r>
                      <a:endParaRPr lang="sk-SK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7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Comic Sans MS" panose="030F0702030302020204" pitchFamily="66" charset="0"/>
                        </a:rPr>
                        <a:t>AA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latin typeface="Comic Sans MS" panose="030F0702030302020204" pitchFamily="66" charset="0"/>
                        </a:rPr>
                        <a:t>aa</a:t>
                      </a:r>
                      <a:endParaRPr lang="sk-SK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biely kvet</a:t>
                      </a:r>
                      <a:endParaRPr lang="sk-SK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biely kvet</a:t>
                      </a:r>
                      <a:endParaRPr lang="sk-SK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8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latin typeface="Comic Sans MS" panose="030F0702030302020204" pitchFamily="66" charset="0"/>
                        </a:rPr>
                        <a:t>Aa</a:t>
                      </a:r>
                      <a:endParaRPr lang="sk-SK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červený kvet</a:t>
                      </a:r>
                      <a:endParaRPr lang="sk-SK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66CC"/>
                          </a:solidFill>
                          <a:latin typeface="Comic Sans MS" panose="030F0702030302020204" pitchFamily="66" charset="0"/>
                        </a:rPr>
                        <a:t>ružový kvet !!!</a:t>
                      </a:r>
                      <a:endParaRPr lang="sk-SK" b="1" dirty="0">
                        <a:solidFill>
                          <a:srgbClr val="FF66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75873"/>
                  </a:ext>
                </a:extLst>
              </a:tr>
            </a:tbl>
          </a:graphicData>
        </a:graphic>
      </p:graphicFrame>
      <p:cxnSp>
        <p:nvCxnSpPr>
          <p:cNvPr id="4" name="Rovná spojovacia šípka 3"/>
          <p:cNvCxnSpPr/>
          <p:nvPr/>
        </p:nvCxnSpPr>
        <p:spPr>
          <a:xfrm>
            <a:off x="5715000" y="3157538"/>
            <a:ext cx="51435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4371975" y="2571750"/>
            <a:ext cx="457200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423</Words>
  <Application>Microsoft Office PowerPoint</Application>
  <PresentationFormat>Širokouhlá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Motív balíka Office</vt:lpstr>
      <vt:lpstr>Prenos genetických informácií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Prenos genetických informácii</dc:title>
  <dc:creator>Užívateľ</dc:creator>
  <cp:lastModifiedBy>HP</cp:lastModifiedBy>
  <cp:revision>39</cp:revision>
  <dcterms:created xsi:type="dcterms:W3CDTF">2020-04-13T07:37:45Z</dcterms:created>
  <dcterms:modified xsi:type="dcterms:W3CDTF">2020-05-02T13:58:25Z</dcterms:modified>
</cp:coreProperties>
</file>