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11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95D74-864A-488E-AFAE-0F6427E407B0}" type="datetimeFigureOut">
              <a:rPr lang="sk-SK" smtClean="0"/>
              <a:pPr/>
              <a:t>26.04.2020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98EA-A7CF-44BB-BB6B-C24DD681C79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26259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95D74-864A-488E-AFAE-0F6427E407B0}" type="datetimeFigureOut">
              <a:rPr lang="sk-SK" smtClean="0"/>
              <a:pPr/>
              <a:t>26.04.2020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98EA-A7CF-44BB-BB6B-C24DD681C79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98932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95D74-864A-488E-AFAE-0F6427E407B0}" type="datetimeFigureOut">
              <a:rPr lang="sk-SK" smtClean="0"/>
              <a:pPr/>
              <a:t>26.04.2020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98EA-A7CF-44BB-BB6B-C24DD681C79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11733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95D74-864A-488E-AFAE-0F6427E407B0}" type="datetimeFigureOut">
              <a:rPr lang="sk-SK" smtClean="0"/>
              <a:pPr/>
              <a:t>26.04.2020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98EA-A7CF-44BB-BB6B-C24DD681C79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14199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95D74-864A-488E-AFAE-0F6427E407B0}" type="datetimeFigureOut">
              <a:rPr lang="sk-SK" smtClean="0"/>
              <a:pPr/>
              <a:t>26.04.2020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98EA-A7CF-44BB-BB6B-C24DD681C79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77941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95D74-864A-488E-AFAE-0F6427E407B0}" type="datetimeFigureOut">
              <a:rPr lang="sk-SK" smtClean="0"/>
              <a:pPr/>
              <a:t>26.04.2020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98EA-A7CF-44BB-BB6B-C24DD681C79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11625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95D74-864A-488E-AFAE-0F6427E407B0}" type="datetimeFigureOut">
              <a:rPr lang="sk-SK" smtClean="0"/>
              <a:pPr/>
              <a:t>26.04.2020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98EA-A7CF-44BB-BB6B-C24DD681C79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95D74-864A-488E-AFAE-0F6427E407B0}" type="datetimeFigureOut">
              <a:rPr lang="sk-SK" smtClean="0"/>
              <a:pPr/>
              <a:t>26.04.2020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98EA-A7CF-44BB-BB6B-C24DD681C79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95D74-864A-488E-AFAE-0F6427E407B0}" type="datetimeFigureOut">
              <a:rPr lang="sk-SK" smtClean="0"/>
              <a:pPr/>
              <a:t>26.04.2020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98EA-A7CF-44BB-BB6B-C24DD681C79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95D74-864A-488E-AFAE-0F6427E407B0}" type="datetimeFigureOut">
              <a:rPr lang="sk-SK" smtClean="0"/>
              <a:pPr/>
              <a:t>26.04.2020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98EA-A7CF-44BB-BB6B-C24DD681C79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93276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95D74-864A-488E-AFAE-0F6427E407B0}" type="datetimeFigureOut">
              <a:rPr lang="sk-SK" smtClean="0"/>
              <a:pPr/>
              <a:t>26.04.2020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98EA-A7CF-44BB-BB6B-C24DD681C79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95D74-864A-488E-AFAE-0F6427E407B0}" type="datetimeFigureOut">
              <a:rPr lang="sk-SK" smtClean="0"/>
              <a:pPr/>
              <a:t>26.04.2020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798EA-A7CF-44BB-BB6B-C24DD681C79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69923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1.jpe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0.jpeg"/><Relationship Id="rId5" Type="http://schemas.openxmlformats.org/officeDocument/2006/relationships/image" Target="../media/image29.gif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youtube.com/watch?v=3zQLuayYTqs" TargetMode="External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42.gif"/><Relationship Id="rId5" Type="http://schemas.openxmlformats.org/officeDocument/2006/relationships/image" Target="../media/image41.jpe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hIGwMXCm78" TargetMode="Externa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56.jpe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55.gif"/><Relationship Id="rId5" Type="http://schemas.openxmlformats.org/officeDocument/2006/relationships/image" Target="../media/image54.gif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1.gif"/><Relationship Id="rId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5.gif"/><Relationship Id="rId5" Type="http://schemas.openxmlformats.org/officeDocument/2006/relationships/image" Target="../media/image10.pn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48072" y="975519"/>
            <a:ext cx="7772400" cy="1470025"/>
          </a:xfrm>
        </p:spPr>
        <p:txBody>
          <a:bodyPr>
            <a:normAutofit/>
          </a:bodyPr>
          <a:lstStyle/>
          <a:p>
            <a:r>
              <a:rPr lang="sk-SK" sz="72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Vodné vtáky</a:t>
            </a:r>
            <a:endParaRPr lang="sk-SK" sz="72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030" name="Picture 6" descr="http://sirmi.ic.cz/ptak/60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29" y="975519"/>
            <a:ext cx="1273299" cy="128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irmi.ic.cz/ptak/9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404444"/>
            <a:ext cx="2399903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p8.metroflog.net/pictures/327/36/0/1027036327_VGELTXFDJYHQJT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4"/>
          <a:stretch/>
        </p:blipFill>
        <p:spPr bwMode="auto">
          <a:xfrm>
            <a:off x="1215480" y="2276873"/>
            <a:ext cx="6668888" cy="31275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 prst="coolSlant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54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/>
            </a:r>
            <a:br>
              <a:rPr lang="sk-SK" dirty="0" smtClean="0"/>
            </a:br>
            <a:r>
              <a:rPr lang="sk-SK" b="1" dirty="0" smtClean="0">
                <a:latin typeface="Comic Sans MS" pitchFamily="66" charset="0"/>
              </a:rPr>
              <a:t>Labuť </a:t>
            </a:r>
            <a:r>
              <a:rPr lang="sk-SK" b="1" dirty="0" err="1" smtClean="0">
                <a:latin typeface="Comic Sans MS" pitchFamily="66" charset="0"/>
              </a:rPr>
              <a:t>hrbozobá</a:t>
            </a:r>
            <a:r>
              <a:rPr lang="sk-SK" b="1" dirty="0" smtClean="0">
                <a:latin typeface="Comic Sans MS" pitchFamily="66" charset="0"/>
              </a:rPr>
              <a:t> </a:t>
            </a:r>
            <a:endParaRPr lang="sk-SK" b="1" dirty="0">
              <a:latin typeface="Comic Sans MS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99592" y="1600200"/>
            <a:ext cx="3596208" cy="4525963"/>
          </a:xfrm>
        </p:spPr>
        <p:txBody>
          <a:bodyPr>
            <a:normAutofit/>
          </a:bodyPr>
          <a:lstStyle/>
          <a:p>
            <a:r>
              <a:rPr lang="sk-SK" sz="2400" b="1" dirty="0" smtClean="0">
                <a:latin typeface="Comic Sans MS" pitchFamily="66" charset="0"/>
              </a:rPr>
              <a:t>Samec má na koreni zobáka čierny hrb</a:t>
            </a:r>
          </a:p>
          <a:p>
            <a:r>
              <a:rPr lang="sk-SK" sz="2400" b="1" dirty="0" smtClean="0">
                <a:latin typeface="Comic Sans MS" pitchFamily="66" charset="0"/>
              </a:rPr>
              <a:t>Vytvára trvalé páry</a:t>
            </a:r>
          </a:p>
          <a:p>
            <a:r>
              <a:rPr lang="sk-SK" sz="2400" b="1" dirty="0" smtClean="0">
                <a:latin typeface="Comic Sans MS" pitchFamily="66" charset="0"/>
              </a:rPr>
              <a:t>Mláďatá sú </a:t>
            </a:r>
            <a:r>
              <a:rPr lang="sk-SK" sz="2400" b="1" dirty="0" err="1" smtClean="0">
                <a:latin typeface="Comic Sans MS" pitchFamily="66" charset="0"/>
              </a:rPr>
              <a:t>nekŕmivé</a:t>
            </a:r>
            <a:r>
              <a:rPr lang="sk-SK" sz="2400" b="1" dirty="0" smtClean="0">
                <a:latin typeface="Comic Sans MS" pitchFamily="66" charset="0"/>
              </a:rPr>
              <a:t>, vedia hneď plávať. Rodičia ich pri plávaní občas nosia na chrbte.</a:t>
            </a:r>
            <a:endParaRPr lang="sk-SK" sz="2400" b="1" dirty="0">
              <a:latin typeface="Comic Sans MS" pitchFamily="66" charset="0"/>
            </a:endParaRPr>
          </a:p>
        </p:txBody>
      </p:sp>
      <p:pic>
        <p:nvPicPr>
          <p:cNvPr id="4" name="labuť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211960" y="5330256"/>
            <a:ext cx="609600" cy="60960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2856" y="5330256"/>
            <a:ext cx="5467350" cy="406080"/>
          </a:xfrm>
          <a:prstGeom prst="rect">
            <a:avLst/>
          </a:prstGeom>
        </p:spPr>
      </p:pic>
      <p:pic>
        <p:nvPicPr>
          <p:cNvPr id="11266" name="Picture 2" descr="http://www.nahuby.sk/images/fotosutaz/2011/01/23/Cygnus-olor/miro_svidron_25149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697" y="3472880"/>
            <a:ext cx="2881071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t1.gstatic.com/images?q=tbn:ANd9GcThd55fpD14LDbRFYkKl0pI4vhFbi-VF_hrBpHSN1YrT2Ryvu0qe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956" y="1628800"/>
            <a:ext cx="3067050" cy="149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Rovná spojovacia šípka 7"/>
          <p:cNvCxnSpPr/>
          <p:nvPr/>
        </p:nvCxnSpPr>
        <p:spPr>
          <a:xfrm>
            <a:off x="3995936" y="2204864"/>
            <a:ext cx="2575545" cy="2088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89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27584" y="1268760"/>
            <a:ext cx="7344816" cy="48574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800" b="1" dirty="0" smtClean="0">
                <a:latin typeface="Comic Sans MS" pitchFamily="66" charset="0"/>
              </a:rPr>
              <a:t>	Labuť sa považuje </a:t>
            </a:r>
          </a:p>
          <a:p>
            <a:pPr marL="0" indent="0">
              <a:buNone/>
            </a:pPr>
            <a:r>
              <a:rPr lang="sk-SK" sz="2800" b="1" dirty="0">
                <a:latin typeface="Comic Sans MS" pitchFamily="66" charset="0"/>
              </a:rPr>
              <a:t> </a:t>
            </a:r>
            <a:r>
              <a:rPr lang="sk-SK" sz="2800" b="1" dirty="0" smtClean="0">
                <a:latin typeface="Comic Sans MS" pitchFamily="66" charset="0"/>
              </a:rPr>
              <a:t>  za symbol </a:t>
            </a:r>
            <a:r>
              <a:rPr lang="sk-SK" sz="2800" b="1" dirty="0" smtClean="0">
                <a:latin typeface="Comic Sans MS" pitchFamily="66" charset="0"/>
              </a:rPr>
              <a:t>lásky a</a:t>
            </a:r>
          </a:p>
          <a:p>
            <a:pPr marL="0" indent="0">
              <a:buNone/>
            </a:pPr>
            <a:r>
              <a:rPr lang="sk-SK" sz="2800" b="1" dirty="0" smtClean="0">
                <a:latin typeface="Comic Sans MS" pitchFamily="66" charset="0"/>
              </a:rPr>
              <a:t>   vernosti</a:t>
            </a:r>
            <a:endParaRPr lang="sk-SK" sz="2800" b="1" dirty="0">
              <a:latin typeface="Comic Sans MS" pitchFamily="66" charset="0"/>
            </a:endParaRPr>
          </a:p>
        </p:txBody>
      </p:sp>
      <p:pic>
        <p:nvPicPr>
          <p:cNvPr id="4100" name="Picture 4" descr="http://t1.gstatic.com/images?q=tbn:ANd9GcRuBUEsI77xNKg2MvLKM6pGHnKarAB5MPBK1K08BKEDp7MsORQ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4005064"/>
            <a:ext cx="270510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fotovalenta.cz/prilohy/prilohy/clanek-hnizdeni-labute-velke/labut-velk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80372"/>
            <a:ext cx="3415879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t0.gstatic.com/images?q=tbn:ANd9GcQSaX01Ri0prADsSf1IAJcMDAfxesJqn0487CJpNIHn1Q8Qr9JGT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95414"/>
            <a:ext cx="4286250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76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7035" y="836314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sk-SK" b="1" dirty="0" smtClean="0">
                <a:latin typeface="Comic Sans MS" pitchFamily="66" charset="0"/>
              </a:rPr>
              <a:t>Bocian biely</a:t>
            </a:r>
            <a:endParaRPr lang="sk-SK" b="1" dirty="0">
              <a:latin typeface="Comic Sans MS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942532" y="1600200"/>
            <a:ext cx="3553267" cy="4525963"/>
          </a:xfrm>
        </p:spPr>
        <p:txBody>
          <a:bodyPr/>
          <a:lstStyle/>
          <a:p>
            <a:r>
              <a:rPr lang="sk-SK" b="1" dirty="0" smtClean="0">
                <a:latin typeface="Comic Sans MS" pitchFamily="66" charset="0"/>
              </a:rPr>
              <a:t>Tvorí trvalé páry</a:t>
            </a:r>
          </a:p>
          <a:p>
            <a:r>
              <a:rPr lang="sk-SK" b="1" dirty="0" smtClean="0">
                <a:latin typeface="Comic Sans MS" pitchFamily="66" charset="0"/>
              </a:rPr>
              <a:t>Hlavnou potravou sú žaby, ďalej chrobáky, kobylky, dážďovky, vážky, slimáky, hady, jašterice a pijavice.</a:t>
            </a:r>
          </a:p>
          <a:p>
            <a:endParaRPr lang="sk-SK" dirty="0"/>
          </a:p>
        </p:txBody>
      </p:sp>
      <p:sp>
        <p:nvSpPr>
          <p:cNvPr id="8" name="Zástupný symbol obsahu 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46468" cy="4525963"/>
          </a:xfrm>
        </p:spPr>
        <p:txBody>
          <a:bodyPr/>
          <a:lstStyle/>
          <a:p>
            <a:endParaRPr lang="sk-SK" dirty="0"/>
          </a:p>
        </p:txBody>
      </p:sp>
      <p:pic>
        <p:nvPicPr>
          <p:cNvPr id="4" name="Picture 2" descr="http://www.dieta.sk/images/casopis/92012/s_093-2boci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175" y="245751"/>
            <a:ext cx="886788" cy="118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653164"/>
            <a:ext cx="1522770" cy="889539"/>
          </a:xfrm>
          <a:prstGeom prst="rect">
            <a:avLst/>
          </a:prstGeom>
        </p:spPr>
      </p:pic>
      <p:pic>
        <p:nvPicPr>
          <p:cNvPr id="14338" name="Picture 2" descr="http://t2.gstatic.com/images?q=tbn:ANd9GcRwUyx5wXUlysedRf3SD6Oe3KwSDR_QdtVZK0dWvDfxNn5wgRd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99" y="1744406"/>
            <a:ext cx="3676650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ĺžnik 8"/>
          <p:cNvSpPr/>
          <p:nvPr/>
        </p:nvSpPr>
        <p:spPr>
          <a:xfrm>
            <a:off x="3339302" y="5599689"/>
            <a:ext cx="49553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u="sng" dirty="0">
                <a:hlinkClick r:id="rId5"/>
              </a:rPr>
              <a:t>http://www.youtube.com/watch?v=3zQLuayYTqs</a:t>
            </a:r>
            <a:endParaRPr lang="sk-SK" dirty="0"/>
          </a:p>
        </p:txBody>
      </p:sp>
      <p:sp>
        <p:nvSpPr>
          <p:cNvPr id="11" name="5-cípa hviezda 10"/>
          <p:cNvSpPr/>
          <p:nvPr/>
        </p:nvSpPr>
        <p:spPr>
          <a:xfrm>
            <a:off x="2413601" y="1059282"/>
            <a:ext cx="360040" cy="288032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9865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7379" y="548680"/>
            <a:ext cx="8229600" cy="1143000"/>
          </a:xfrm>
        </p:spPr>
        <p:txBody>
          <a:bodyPr/>
          <a:lstStyle/>
          <a:p>
            <a:r>
              <a:rPr lang="sk-SK" b="1" dirty="0" smtClean="0">
                <a:latin typeface="Comic Sans MS" pitchFamily="66" charset="0"/>
              </a:rPr>
              <a:t>Bocian biely</a:t>
            </a:r>
            <a:endParaRPr lang="sk-SK" b="1" dirty="0">
              <a:latin typeface="Comic Sans MS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27584" y="1600200"/>
            <a:ext cx="7416824" cy="4525963"/>
          </a:xfrm>
        </p:spPr>
        <p:txBody>
          <a:bodyPr/>
          <a:lstStyle/>
          <a:p>
            <a:pPr>
              <a:buNone/>
            </a:pPr>
            <a:r>
              <a:rPr lang="sk-SK" sz="2800" b="1" dirty="0" smtClean="0">
                <a:latin typeface="Comic Sans MS" pitchFamily="66" charset="0"/>
              </a:rPr>
              <a:t>	Hniezdi na vysokých komínoch, strechách domov a na stromoch. Svojmu hniezdu sú verné po celý život.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13314" name="Picture 2" descr="http://www.biospotrebitel.sk/foto-galeria/img-big/bocian-biel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070880"/>
            <a:ext cx="2920952" cy="211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www.fotonature.estranky.sk/img/mid/13/bocian-biely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070880"/>
            <a:ext cx="2461567" cy="184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t3.gstatic.com/images?q=tbn:ANd9GcScxncepBbKYSbdaWHhcju-DyltbZ6cee_ihQIOlkg0Awslvxf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505878"/>
            <a:ext cx="2286001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13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9217" y="692696"/>
            <a:ext cx="8229600" cy="1143000"/>
          </a:xfrm>
        </p:spPr>
        <p:txBody>
          <a:bodyPr/>
          <a:lstStyle/>
          <a:p>
            <a:r>
              <a:rPr lang="sk-SK" b="1" dirty="0" smtClean="0">
                <a:latin typeface="Comic Sans MS" pitchFamily="66" charset="0"/>
              </a:rPr>
              <a:t>Bocian biely</a:t>
            </a:r>
            <a:endParaRPr lang="sk-SK" b="1" dirty="0">
              <a:latin typeface="Comic Sans MS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99592" y="1600200"/>
            <a:ext cx="712879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400" b="1" dirty="0" smtClean="0">
                <a:latin typeface="Comic Sans MS" pitchFamily="66" charset="0"/>
              </a:rPr>
              <a:t>	Je to náš jediný vták, ktorý </a:t>
            </a:r>
            <a:r>
              <a:rPr lang="sk-SK" sz="2400" b="1" dirty="0" smtClean="0">
                <a:latin typeface="Comic Sans MS" pitchFamily="66" charset="0"/>
              </a:rPr>
              <a:t>nemá </a:t>
            </a:r>
            <a:r>
              <a:rPr lang="sk-SK" sz="2400" b="1" dirty="0" smtClean="0">
                <a:latin typeface="Comic Sans MS" pitchFamily="66" charset="0"/>
              </a:rPr>
              <a:t>hlasový prejav. Občas na hniezde syčí, ale jeho najdôležitejším zvukom je hlasité klepanie zobákom. Toto klepanie môže v hlasitosti kolísať podľa vyjadrovaných pocitov.</a:t>
            </a:r>
            <a:endParaRPr lang="sk-SK" sz="2400" b="1" dirty="0">
              <a:latin typeface="Comic Sans MS" pitchFamily="66" charset="0"/>
            </a:endParaRPr>
          </a:p>
        </p:txBody>
      </p:sp>
      <p:pic>
        <p:nvPicPr>
          <p:cNvPr id="4" name="bocian biel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164288" y="5013176"/>
            <a:ext cx="609600" cy="609600"/>
          </a:xfrm>
          <a:prstGeom prst="rect">
            <a:avLst/>
          </a:prstGeom>
        </p:spPr>
      </p:pic>
      <p:pic>
        <p:nvPicPr>
          <p:cNvPr id="15362" name="Picture 2" descr="http://crepiny.noviny.sk/uploads/tx_media_files/thumbs/800x448/bocian_31136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702903"/>
            <a:ext cx="3430432" cy="191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Zástupný symbol obsahu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439" y="180942"/>
            <a:ext cx="1188897" cy="138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31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52201"/>
            <a:ext cx="8229600" cy="1143000"/>
          </a:xfrm>
        </p:spPr>
        <p:txBody>
          <a:bodyPr/>
          <a:lstStyle/>
          <a:p>
            <a:r>
              <a:rPr lang="sk-SK" b="1" dirty="0" smtClean="0">
                <a:latin typeface="Comic Sans MS" pitchFamily="66" charset="0"/>
              </a:rPr>
              <a:t>Bocian biely</a:t>
            </a:r>
            <a:endParaRPr lang="sk-SK" b="1" dirty="0">
              <a:latin typeface="Comic Sans MS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99592" y="1600200"/>
            <a:ext cx="734481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800" b="1" dirty="0" smtClean="0">
                <a:latin typeface="Comic Sans MS" pitchFamily="66" charset="0"/>
              </a:rPr>
              <a:t>	Mláďatá sú </a:t>
            </a:r>
            <a:r>
              <a:rPr lang="sk-SK" sz="2800" b="1" dirty="0" err="1" smtClean="0">
                <a:latin typeface="Comic Sans MS" pitchFamily="66" charset="0"/>
              </a:rPr>
              <a:t>kŕmivé</a:t>
            </a:r>
            <a:r>
              <a:rPr lang="sk-SK" sz="2800" b="1" dirty="0" smtClean="0">
                <a:latin typeface="Comic Sans MS" pitchFamily="66" charset="0"/>
              </a:rPr>
              <a:t>, čakajú na potravu, ktorú im prenesú rodičia. Potravy sa dožadujú </a:t>
            </a:r>
            <a:r>
              <a:rPr lang="sk-SK" sz="2800" b="1" dirty="0" err="1" smtClean="0">
                <a:latin typeface="Comic Sans MS" pitchFamily="66" charset="0"/>
              </a:rPr>
              <a:t>zavíjavými</a:t>
            </a:r>
            <a:r>
              <a:rPr lang="sk-SK" sz="2800" b="1" dirty="0" smtClean="0">
                <a:latin typeface="Comic Sans MS" pitchFamily="66" charset="0"/>
              </a:rPr>
              <a:t> hlasmi.</a:t>
            </a:r>
            <a:endParaRPr lang="sk-SK" sz="2800" b="1" dirty="0">
              <a:latin typeface="Comic Sans MS" pitchFamily="66" charset="0"/>
            </a:endParaRPr>
          </a:p>
        </p:txBody>
      </p:sp>
      <p:pic>
        <p:nvPicPr>
          <p:cNvPr id="16386" name="Picture 2" descr="http://i.sme.sk/cdata/4/58/5835724/_bocian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188" y="2996952"/>
            <a:ext cx="3380103" cy="270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ĺžnik 4"/>
          <p:cNvSpPr/>
          <p:nvPr/>
        </p:nvSpPr>
        <p:spPr>
          <a:xfrm>
            <a:off x="1068710" y="5650540"/>
            <a:ext cx="56915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600" u="sng" dirty="0">
                <a:hlinkClick r:id="rId3"/>
              </a:rPr>
              <a:t>http://www.youtube.com/watch?v=UhIGwMXCm78</a:t>
            </a:r>
            <a:endParaRPr lang="sk-SK" sz="1600" dirty="0"/>
          </a:p>
        </p:txBody>
      </p:sp>
      <p:pic>
        <p:nvPicPr>
          <p:cNvPr id="16388" name="Picture 4" descr="http://www.beruska8.cz/ptacihejbaci/cap2/26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256" y="476672"/>
            <a:ext cx="101607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79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/>
          <a:lstStyle/>
          <a:p>
            <a:r>
              <a:rPr lang="sk-SK" b="1" dirty="0" smtClean="0">
                <a:latin typeface="Comic Sans MS" pitchFamily="66" charset="0"/>
              </a:rPr>
              <a:t>Volavka popolavá</a:t>
            </a:r>
            <a:endParaRPr lang="sk-SK" b="1" dirty="0">
              <a:latin typeface="Comic Sans MS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99592" y="1600200"/>
            <a:ext cx="3596208" cy="4525963"/>
          </a:xfrm>
        </p:spPr>
        <p:txBody>
          <a:bodyPr>
            <a:normAutofit fontScale="92500"/>
          </a:bodyPr>
          <a:lstStyle/>
          <a:p>
            <a:r>
              <a:rPr lang="sk-SK" b="1" dirty="0" smtClean="0">
                <a:latin typeface="Comic Sans MS" pitchFamily="66" charset="0"/>
              </a:rPr>
              <a:t>Je to samotár, alebo žije v malých kolóniách</a:t>
            </a:r>
          </a:p>
          <a:p>
            <a:r>
              <a:rPr lang="sk-SK" b="1" dirty="0" smtClean="0">
                <a:latin typeface="Comic Sans MS" pitchFamily="66" charset="0"/>
              </a:rPr>
              <a:t>Živí sa rybami, myšami, žabami, jaštericami, mlokmi a hmyzom.</a:t>
            </a:r>
          </a:p>
          <a:p>
            <a:r>
              <a:rPr lang="sk-SK" b="1" dirty="0" smtClean="0">
                <a:latin typeface="Comic Sans MS" pitchFamily="66" charset="0"/>
              </a:rPr>
              <a:t>Hniezdi v korunách vysokých stromov.</a:t>
            </a:r>
          </a:p>
          <a:p>
            <a:pPr>
              <a:buNone/>
            </a:pPr>
            <a:endParaRPr lang="sk-SK" dirty="0"/>
          </a:p>
        </p:txBody>
      </p:sp>
      <p:pic>
        <p:nvPicPr>
          <p:cNvPr id="17410" name="Picture 2" descr="http://t1.gstatic.com/images?q=tbn:ANd9GcSszXt1f5-wglevl6njbLqSYyBC_MP7W-pqoMVGkRJukRa-R8oZb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266" y="2333422"/>
            <a:ext cx="345053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://t1.gstatic.com/images?q=tbn:ANd9GcRmMIJUdPq3b3hBqxGtj22vJ1ZeFcOZ161EpDA2a2YfBxjfZrace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94" y="332656"/>
            <a:ext cx="1056864" cy="123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5-cípa hviezda 7"/>
          <p:cNvSpPr/>
          <p:nvPr/>
        </p:nvSpPr>
        <p:spPr>
          <a:xfrm>
            <a:off x="1876451" y="1124744"/>
            <a:ext cx="360040" cy="288032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5294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r>
              <a:rPr lang="sk-SK" b="1" dirty="0" smtClean="0">
                <a:latin typeface="Comic Sans MS" pitchFamily="66" charset="0"/>
              </a:rPr>
              <a:t>Lyska čierna</a:t>
            </a:r>
            <a:endParaRPr lang="sk-SK" b="1" dirty="0">
              <a:latin typeface="Comic Sans MS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27584" y="1600200"/>
            <a:ext cx="7488832" cy="4525963"/>
          </a:xfrm>
        </p:spPr>
        <p:txBody>
          <a:bodyPr>
            <a:normAutofit/>
          </a:bodyPr>
          <a:lstStyle/>
          <a:p>
            <a:r>
              <a:rPr lang="sk-SK" sz="2800" b="1" dirty="0" smtClean="0">
                <a:latin typeface="Comic Sans MS" pitchFamily="66" charset="0"/>
              </a:rPr>
              <a:t>Tvorí zimné kŕdle</a:t>
            </a:r>
          </a:p>
          <a:p>
            <a:r>
              <a:rPr lang="sk-SK" sz="2800" b="1" dirty="0" smtClean="0">
                <a:latin typeface="Comic Sans MS" pitchFamily="66" charset="0"/>
              </a:rPr>
              <a:t>Potravu tvoria vodné rastliny, slimáky, hmyz, kôrovce a žubrienky.</a:t>
            </a:r>
            <a:endParaRPr lang="sk-SK" sz="2800" b="1" dirty="0">
              <a:latin typeface="Comic Sans MS" pitchFamily="66" charset="0"/>
            </a:endParaRPr>
          </a:p>
        </p:txBody>
      </p:sp>
      <p:pic>
        <p:nvPicPr>
          <p:cNvPr id="19458" name="Picture 2" descr="http://t0.gstatic.com/images?q=tbn:ANd9GcRUh2P1ZEz9hV2i5xi_rYH9GxAP2ik0xfsD7PT0EtqAcdLMU9y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284984"/>
            <a:ext cx="3960440" cy="243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5-cípa hviezda 4"/>
          <p:cNvSpPr/>
          <p:nvPr/>
        </p:nvSpPr>
        <p:spPr>
          <a:xfrm>
            <a:off x="2339752" y="1044476"/>
            <a:ext cx="360040" cy="288032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2614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6280" y="620688"/>
            <a:ext cx="8229600" cy="1143000"/>
          </a:xfrm>
        </p:spPr>
        <p:txBody>
          <a:bodyPr/>
          <a:lstStyle/>
          <a:p>
            <a:r>
              <a:rPr lang="sk-SK" b="1" dirty="0" smtClean="0">
                <a:latin typeface="Comic Sans MS" pitchFamily="66" charset="0"/>
              </a:rPr>
              <a:t>Lyska čierna</a:t>
            </a:r>
            <a:endParaRPr lang="sk-SK" b="1" dirty="0">
              <a:latin typeface="Comic Sans MS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971600" y="1600200"/>
            <a:ext cx="3524200" cy="4525963"/>
          </a:xfrm>
        </p:spPr>
        <p:txBody>
          <a:bodyPr/>
          <a:lstStyle/>
          <a:p>
            <a:r>
              <a:rPr lang="sk-SK" b="1" dirty="0" smtClean="0">
                <a:latin typeface="Comic Sans MS" pitchFamily="66" charset="0"/>
              </a:rPr>
              <a:t>Má typickú bielu škvrnu na čele</a:t>
            </a:r>
          </a:p>
          <a:p>
            <a:r>
              <a:rPr lang="sk-SK" b="1" dirty="0" smtClean="0">
                <a:latin typeface="Comic Sans MS" pitchFamily="66" charset="0"/>
              </a:rPr>
              <a:t>Oči má červené</a:t>
            </a:r>
          </a:p>
          <a:p>
            <a:r>
              <a:rPr lang="sk-SK" b="1" dirty="0" smtClean="0">
                <a:latin typeface="Comic Sans MS" pitchFamily="66" charset="0"/>
              </a:rPr>
              <a:t>Hniezdo je ukryté v tŕstí.</a:t>
            </a:r>
            <a:endParaRPr lang="sk-SK" b="1" dirty="0">
              <a:latin typeface="Comic Sans MS" pitchFamily="66" charset="0"/>
            </a:endParaRPr>
          </a:p>
        </p:txBody>
      </p:sp>
      <p:pic>
        <p:nvPicPr>
          <p:cNvPr id="18434" name="Picture 2" descr="http://t2.gstatic.com/images?q=tbn:ANd9GcRO-JIvxUPtLoP5zcKmsmC4SgChbrjPMJlb4_OpyPA2tnETMQ5q1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628800"/>
            <a:ext cx="200288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polovnictvo.pluska.sk/images/gallery/polovnictvo-rybarstvo/zivot-pri-vode/2009/lyska_h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599" y="4077072"/>
            <a:ext cx="345638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Rovná spojovacia šípka 5"/>
          <p:cNvCxnSpPr/>
          <p:nvPr/>
        </p:nvCxnSpPr>
        <p:spPr>
          <a:xfrm>
            <a:off x="3995936" y="2276872"/>
            <a:ext cx="223224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427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r>
              <a:rPr lang="sk-SK" b="1" dirty="0" smtClean="0">
                <a:latin typeface="Comic Sans MS" pitchFamily="66" charset="0"/>
              </a:rPr>
              <a:t>Potápka chochlatá</a:t>
            </a:r>
            <a:endParaRPr lang="sk-SK" b="1" dirty="0">
              <a:latin typeface="Comic Sans MS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99592" y="1600200"/>
            <a:ext cx="7416824" cy="4525963"/>
          </a:xfrm>
        </p:spPr>
        <p:txBody>
          <a:bodyPr/>
          <a:lstStyle/>
          <a:p>
            <a:r>
              <a:rPr lang="sk-SK" sz="2800" b="1" dirty="0" smtClean="0">
                <a:latin typeface="Comic Sans MS" pitchFamily="66" charset="0"/>
              </a:rPr>
              <a:t>Žije v pároch, je menšia ako kačica</a:t>
            </a:r>
          </a:p>
          <a:p>
            <a:r>
              <a:rPr lang="sk-SK" sz="2800" b="1" dirty="0" smtClean="0">
                <a:latin typeface="Comic Sans MS" pitchFamily="66" charset="0"/>
              </a:rPr>
              <a:t>Živí sa vodnými živočíchmi, rybami, kôrovcami a hmyzom.</a:t>
            </a:r>
          </a:p>
          <a:p>
            <a:endParaRPr lang="sk-SK" dirty="0"/>
          </a:p>
        </p:txBody>
      </p:sp>
      <p:pic>
        <p:nvPicPr>
          <p:cNvPr id="21506" name="Picture 2" descr="http://www.naturfoto.cz/fotografie/ptaci/potapka-rohac-224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895104"/>
            <a:ext cx="2808312" cy="187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http://t3.gstatic.com/images?q=tbn:ANd9GcTBJMX6ShHjsKQyXhifCPuZuDezOl98JHA5N3OszHxfiamuHFOJq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136" y="3831208"/>
            <a:ext cx="1981492" cy="126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http://nd04.jxs.cz/682/561/70cc67f616_69290712_o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975" y="4534041"/>
            <a:ext cx="2044105" cy="132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m1.aimg.sk/tahaky/g_18977_48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6" y="5357826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upload.wikimedia.org/wikipedia/commons/thumb/2/23/Female.svg/100px-Female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5214950"/>
            <a:ext cx="299769" cy="45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5-cípa hviezda 8"/>
          <p:cNvSpPr/>
          <p:nvPr/>
        </p:nvSpPr>
        <p:spPr>
          <a:xfrm>
            <a:off x="1691680" y="1188492"/>
            <a:ext cx="360040" cy="288032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9699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99592" y="980728"/>
            <a:ext cx="7416824" cy="5145435"/>
          </a:xfrm>
        </p:spPr>
        <p:txBody>
          <a:bodyPr/>
          <a:lstStyle/>
          <a:p>
            <a:pPr marL="0" indent="0">
              <a:buNone/>
            </a:pPr>
            <a:r>
              <a:rPr lang="sk-SK" b="1" dirty="0" smtClean="0">
                <a:latin typeface="Comic Sans MS" pitchFamily="66" charset="0"/>
              </a:rPr>
              <a:t>Vodné vtáky -  prispôsobené sú na plávanie a potápanie sa vo vode:</a:t>
            </a:r>
          </a:p>
          <a:p>
            <a:pPr marL="0" indent="0">
              <a:buNone/>
            </a:pPr>
            <a:r>
              <a:rPr lang="sk-SK" b="1" dirty="0">
                <a:latin typeface="Comic Sans MS" pitchFamily="66" charset="0"/>
              </a:rPr>
              <a:t> </a:t>
            </a:r>
            <a:r>
              <a:rPr lang="sk-SK" b="1" dirty="0" smtClean="0">
                <a:latin typeface="Comic Sans MS" pitchFamily="66" charset="0"/>
              </a:rPr>
              <a:t>- plávacími blanami</a:t>
            </a:r>
          </a:p>
          <a:p>
            <a:pPr marL="0" indent="0">
              <a:buNone/>
            </a:pPr>
            <a:r>
              <a:rPr lang="sk-SK" b="1" dirty="0" smtClean="0">
                <a:latin typeface="Comic Sans MS" pitchFamily="66" charset="0"/>
              </a:rPr>
              <a:t> - perím, ktoré si mastia tukom</a:t>
            </a:r>
          </a:p>
          <a:p>
            <a:pPr marL="0" indent="0">
              <a:buNone/>
            </a:pPr>
            <a:r>
              <a:rPr lang="sk-SK" b="1" dirty="0" smtClean="0">
                <a:latin typeface="Comic Sans MS" pitchFamily="66" charset="0"/>
              </a:rPr>
              <a:t> - </a:t>
            </a:r>
            <a:r>
              <a:rPr lang="sk-SK" b="1" dirty="0" smtClean="0">
                <a:latin typeface="Comic Sans MS" pitchFamily="66" charset="0"/>
              </a:rPr>
              <a:t>zobákom, </a:t>
            </a:r>
            <a:r>
              <a:rPr lang="sk-SK" b="1" dirty="0" smtClean="0">
                <a:latin typeface="Comic Sans MS" pitchFamily="66" charset="0"/>
              </a:rPr>
              <a:t>krídlami a končatinami.</a:t>
            </a:r>
            <a:endParaRPr lang="sk-SK" b="1" dirty="0">
              <a:latin typeface="Comic Sans MS" pitchFamily="66" charset="0"/>
            </a:endParaRPr>
          </a:p>
        </p:txBody>
      </p:sp>
      <p:pic>
        <p:nvPicPr>
          <p:cNvPr id="3074" name="Picture 2" descr="http://www.profimedia.sk/fotografie/stastny-plavacie-blany/profimedia-001124374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2" t="50000" r="32980"/>
          <a:stretch/>
        </p:blipFill>
        <p:spPr bwMode="auto">
          <a:xfrm>
            <a:off x="4684403" y="3978227"/>
            <a:ext cx="3228109" cy="187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cdn0.az-europe.eu/data/albumy/ZVER/5000/745/MAIN/profile.jpg?124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163196"/>
            <a:ext cx="2008651" cy="150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t1.gstatic.com/images?q=tbn:ANd9GcRzgXceOlkhIKtZmnp_wxoWRTeMMhTWH_Y04iKi10RQsPpfDS4Q9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3" t="10246" r="10509" b="8167"/>
          <a:stretch/>
        </p:blipFill>
        <p:spPr bwMode="auto">
          <a:xfrm>
            <a:off x="3074123" y="3817561"/>
            <a:ext cx="1441969" cy="219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46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624492"/>
            <a:ext cx="8229600" cy="1143000"/>
          </a:xfrm>
        </p:spPr>
        <p:txBody>
          <a:bodyPr/>
          <a:lstStyle/>
          <a:p>
            <a:r>
              <a:rPr lang="sk-SK" b="1" dirty="0" smtClean="0">
                <a:latin typeface="Comic Sans MS" pitchFamily="66" charset="0"/>
              </a:rPr>
              <a:t>Potápka chochlatá</a:t>
            </a:r>
            <a:endParaRPr lang="sk-SK" b="1" dirty="0">
              <a:latin typeface="Comic Sans MS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27584" y="1600200"/>
            <a:ext cx="3668216" cy="4525963"/>
          </a:xfrm>
        </p:spPr>
        <p:txBody>
          <a:bodyPr>
            <a:normAutofit fontScale="92500"/>
          </a:bodyPr>
          <a:lstStyle/>
          <a:p>
            <a:r>
              <a:rPr lang="sk-SK" sz="2600" b="1" dirty="0" smtClean="0">
                <a:latin typeface="Comic Sans MS" pitchFamily="66" charset="0"/>
              </a:rPr>
              <a:t>Samec má na hlave vidlicovitý chochol a okolo hrdla golierik z predĺžených pier.</a:t>
            </a:r>
          </a:p>
          <a:p>
            <a:r>
              <a:rPr lang="sk-SK" sz="2600" b="1" dirty="0" smtClean="0">
                <a:latin typeface="Comic Sans MS" pitchFamily="66" charset="0"/>
              </a:rPr>
              <a:t>Samec a samica potápky si pri starostlivosti o mláďatá určia svojich „obľúbených“ o ktoré sa budú starať a učiť ich.</a:t>
            </a:r>
          </a:p>
          <a:p>
            <a:endParaRPr lang="sk-SK" dirty="0"/>
          </a:p>
        </p:txBody>
      </p:sp>
      <p:pic>
        <p:nvPicPr>
          <p:cNvPr id="20482" name="Picture 2" descr="http://t1.gstatic.com/images?q=tbn:ANd9GcT8apdxEZI05ZhyHnj5JSSvjToDC7DWPyA4CCz5BIBQ62NxxmVUa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32856"/>
            <a:ext cx="3073926" cy="307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00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5192" y="698947"/>
            <a:ext cx="8229600" cy="1143000"/>
          </a:xfrm>
        </p:spPr>
        <p:txBody>
          <a:bodyPr/>
          <a:lstStyle/>
          <a:p>
            <a:r>
              <a:rPr lang="sk-SK" b="1" dirty="0" smtClean="0">
                <a:latin typeface="Comic Sans MS" pitchFamily="66" charset="0"/>
              </a:rPr>
              <a:t>Čajka </a:t>
            </a:r>
            <a:r>
              <a:rPr lang="sk-SK" b="1" dirty="0" err="1" smtClean="0">
                <a:latin typeface="Comic Sans MS" pitchFamily="66" charset="0"/>
              </a:rPr>
              <a:t>smejivá</a:t>
            </a:r>
            <a:endParaRPr lang="sk-SK" b="1" dirty="0">
              <a:latin typeface="Comic Sans MS" pitchFamily="66" charset="0"/>
            </a:endParaRPr>
          </a:p>
        </p:txBody>
      </p:sp>
      <p:sp>
        <p:nvSpPr>
          <p:cNvPr id="5" name="Zástupný symbol obsahu 4"/>
          <p:cNvSpPr>
            <a:spLocks noGrp="1"/>
          </p:cNvSpPr>
          <p:nvPr>
            <p:ph sz="half" idx="1"/>
          </p:nvPr>
        </p:nvSpPr>
        <p:spPr>
          <a:xfrm>
            <a:off x="971600" y="1600200"/>
            <a:ext cx="3524200" cy="4525963"/>
          </a:xfrm>
        </p:spPr>
        <p:txBody>
          <a:bodyPr>
            <a:normAutofit fontScale="92500"/>
          </a:bodyPr>
          <a:lstStyle/>
          <a:p>
            <a:r>
              <a:rPr lang="sk-SK" b="1" dirty="0" smtClean="0">
                <a:latin typeface="Comic Sans MS" pitchFamily="66" charset="0"/>
              </a:rPr>
              <a:t>Hniezdi </a:t>
            </a:r>
            <a:r>
              <a:rPr lang="sk-SK" b="1" dirty="0" smtClean="0">
                <a:latin typeface="Comic Sans MS" pitchFamily="66" charset="0"/>
              </a:rPr>
              <a:t>           v </a:t>
            </a:r>
            <a:r>
              <a:rPr lang="sk-SK" b="1" dirty="0" smtClean="0">
                <a:latin typeface="Comic Sans MS" pitchFamily="66" charset="0"/>
              </a:rPr>
              <a:t>kolóniách</a:t>
            </a:r>
          </a:p>
          <a:p>
            <a:r>
              <a:rPr lang="sk-SK" b="1" dirty="0" smtClean="0">
                <a:latin typeface="Comic Sans MS" pitchFamily="66" charset="0"/>
              </a:rPr>
              <a:t>Živí sa hmyzom, larvami, rybami</a:t>
            </a:r>
          </a:p>
          <a:p>
            <a:r>
              <a:rPr lang="sk-SK" b="1" dirty="0" smtClean="0">
                <a:latin typeface="Comic Sans MS" pitchFamily="66" charset="0"/>
              </a:rPr>
              <a:t>Medzi prstami má plávaciu blanu, je výborný plavec, ale nepotápa sa</a:t>
            </a:r>
          </a:p>
          <a:p>
            <a:r>
              <a:rPr lang="sk-SK" b="1" dirty="0" smtClean="0">
                <a:latin typeface="Comic Sans MS" pitchFamily="66" charset="0"/>
              </a:rPr>
              <a:t>Má dlhé úzke krídla</a:t>
            </a:r>
            <a:endParaRPr lang="sk-SK" b="1" dirty="0">
              <a:latin typeface="Comic Sans MS" pitchFamily="66" charset="0"/>
            </a:endParaRPr>
          </a:p>
        </p:txBody>
      </p:sp>
      <p:pic>
        <p:nvPicPr>
          <p:cNvPr id="9" name="čajka smejivá.mp3">
            <a:hlinkClick r:id="" action="ppaction://media"/>
          </p:cNvPr>
          <p:cNvPicPr>
            <a:picLocks noGrp="1" noChangeAspect="1"/>
          </p:cNvPicPr>
          <p:nvPr>
            <p:ph sz="half" idx="2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264871" y="5013176"/>
            <a:ext cx="609600" cy="609600"/>
          </a:xfr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48680"/>
            <a:ext cx="1674862" cy="1674862"/>
          </a:xfrm>
          <a:prstGeom prst="rect">
            <a:avLst/>
          </a:prstGeom>
        </p:spPr>
      </p:pic>
      <p:pic>
        <p:nvPicPr>
          <p:cNvPr id="7" name="Picture 11" descr="r2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37022"/>
            <a:ext cx="1905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Picture 2" descr="http://www.pic.piestany.sk/fileadmin/pic/piestany_a_okolie/vtactvo_slnavy/cajka_smejiv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197111"/>
            <a:ext cx="3312579" cy="259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5-cípa hviezda 10"/>
          <p:cNvSpPr/>
          <p:nvPr/>
        </p:nvSpPr>
        <p:spPr>
          <a:xfrm>
            <a:off x="6402819" y="1185493"/>
            <a:ext cx="360040" cy="288032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7400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7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r>
              <a:rPr lang="sk-SK" b="1" dirty="0" smtClean="0">
                <a:latin typeface="Comic Sans MS" pitchFamily="66" charset="0"/>
              </a:rPr>
              <a:t>Kaňa močiarna</a:t>
            </a:r>
            <a:endParaRPr lang="sk-SK" b="1" dirty="0">
              <a:latin typeface="Comic Sans MS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27584" y="1600200"/>
            <a:ext cx="7344816" cy="4525963"/>
          </a:xfrm>
        </p:spPr>
        <p:txBody>
          <a:bodyPr/>
          <a:lstStyle/>
          <a:p>
            <a:r>
              <a:rPr lang="sk-SK" b="1" dirty="0" smtClean="0">
                <a:latin typeface="Comic Sans MS" pitchFamily="66" charset="0"/>
              </a:rPr>
              <a:t>Vytvára páry až rodinné skupiny</a:t>
            </a:r>
          </a:p>
          <a:p>
            <a:r>
              <a:rPr lang="sk-SK" b="1" dirty="0" smtClean="0">
                <a:latin typeface="Comic Sans MS" pitchFamily="66" charset="0"/>
              </a:rPr>
              <a:t>Je dravá – živí sa žabami, plazmi, cicavcami, vtákmi a rybami</a:t>
            </a:r>
            <a:r>
              <a:rPr lang="sk-SK" dirty="0" smtClean="0"/>
              <a:t>.</a:t>
            </a:r>
            <a:endParaRPr lang="sk-SK" dirty="0"/>
          </a:p>
        </p:txBody>
      </p:sp>
      <p:pic>
        <p:nvPicPr>
          <p:cNvPr id="24578" name="Picture 2" descr="http://t1.gstatic.com/images?q=tbn:ANd9GcSvWQGqO-8m9ndnhOk_DI90Arg0IVCfXGdm7wvZryfskS96_cs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332" y="3284984"/>
            <a:ext cx="3548786" cy="262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5-cípa hviezda 4"/>
          <p:cNvSpPr/>
          <p:nvPr/>
        </p:nvSpPr>
        <p:spPr>
          <a:xfrm>
            <a:off x="2233581" y="1041477"/>
            <a:ext cx="360040" cy="288032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7419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7261"/>
            <a:ext cx="8229600" cy="1143000"/>
          </a:xfrm>
        </p:spPr>
        <p:txBody>
          <a:bodyPr/>
          <a:lstStyle/>
          <a:p>
            <a:r>
              <a:rPr lang="sk-SK" b="1" dirty="0" smtClean="0">
                <a:latin typeface="Comic Sans MS" pitchFamily="66" charset="0"/>
              </a:rPr>
              <a:t>Kaňa močiarna</a:t>
            </a:r>
            <a:endParaRPr lang="sk-SK" b="1" dirty="0">
              <a:latin typeface="Comic Sans MS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99592" y="1600200"/>
            <a:ext cx="3596208" cy="4525963"/>
          </a:xfrm>
        </p:spPr>
        <p:txBody>
          <a:bodyPr>
            <a:normAutofit/>
          </a:bodyPr>
          <a:lstStyle/>
          <a:p>
            <a:r>
              <a:rPr lang="sk-SK" sz="2400" b="1" dirty="0" smtClean="0">
                <a:latin typeface="Comic Sans MS" pitchFamily="66" charset="0"/>
              </a:rPr>
              <a:t>Lieta nízko nad vodou</a:t>
            </a:r>
          </a:p>
          <a:p>
            <a:endParaRPr lang="sk-SK" sz="2400" b="1" dirty="0">
              <a:latin typeface="Comic Sans MS" pitchFamily="66" charset="0"/>
            </a:endParaRPr>
          </a:p>
          <a:p>
            <a:endParaRPr lang="sk-SK" sz="2400" b="1" dirty="0" smtClean="0">
              <a:latin typeface="Comic Sans MS" pitchFamily="66" charset="0"/>
            </a:endParaRPr>
          </a:p>
          <a:p>
            <a:endParaRPr lang="sk-SK" sz="2400" b="1" dirty="0" smtClean="0">
              <a:latin typeface="Comic Sans MS" pitchFamily="66" charset="0"/>
            </a:endParaRPr>
          </a:p>
          <a:p>
            <a:r>
              <a:rPr lang="sk-SK" sz="2400" b="1" dirty="0" smtClean="0">
                <a:latin typeface="Comic Sans MS" pitchFamily="66" charset="0"/>
              </a:rPr>
              <a:t>Samica kŕmi mláďatá a potravu jej nosí samec, ktorý sám mláďatá kŕmiť nevie.</a:t>
            </a:r>
            <a:endParaRPr lang="sk-SK" sz="2400" b="1" dirty="0">
              <a:latin typeface="Comic Sans MS" pitchFamily="66" charset="0"/>
            </a:endParaRPr>
          </a:p>
        </p:txBody>
      </p:sp>
      <p:pic>
        <p:nvPicPr>
          <p:cNvPr id="5" name="kaňa močiarna.mp3">
            <a:hlinkClick r:id="" action="ppaction://media"/>
          </p:cNvPr>
          <p:cNvPicPr>
            <a:picLocks noGrp="1" noChangeAspect="1"/>
          </p:cNvPicPr>
          <p:nvPr>
            <p:ph sz="half" idx="2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452320" y="5301208"/>
            <a:ext cx="609600" cy="609600"/>
          </a:xfrm>
        </p:spPr>
      </p:pic>
      <p:pic>
        <p:nvPicPr>
          <p:cNvPr id="23554" name="Picture 2" descr="http://trnava.ttportal.sk/wp-content/uploads/kana_mociarn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770" y="1612388"/>
            <a:ext cx="2864717" cy="187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http://www.naturfoto.cz/fotografie/mraz/motak-pochop-19x_12b51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645024"/>
            <a:ext cx="2623495" cy="209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21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903" y="553244"/>
            <a:ext cx="8229600" cy="1143000"/>
          </a:xfrm>
        </p:spPr>
        <p:txBody>
          <a:bodyPr/>
          <a:lstStyle/>
          <a:p>
            <a:r>
              <a:rPr lang="sk-SK" b="1" dirty="0" smtClean="0">
                <a:latin typeface="Comic Sans MS" pitchFamily="66" charset="0"/>
              </a:rPr>
              <a:t>Kormorán veľký</a:t>
            </a:r>
            <a:endParaRPr lang="sk-SK" b="1" dirty="0">
              <a:latin typeface="Comic Sans MS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971600" y="1600200"/>
            <a:ext cx="3168352" cy="4525963"/>
          </a:xfrm>
        </p:spPr>
        <p:txBody>
          <a:bodyPr/>
          <a:lstStyle/>
          <a:p>
            <a:r>
              <a:rPr lang="sk-SK" b="1" dirty="0" smtClean="0">
                <a:latin typeface="Comic Sans MS" pitchFamily="66" charset="0"/>
              </a:rPr>
              <a:t>Hniezdi </a:t>
            </a:r>
            <a:r>
              <a:rPr lang="sk-SK" b="1" dirty="0" smtClean="0">
                <a:latin typeface="Comic Sans MS" pitchFamily="66" charset="0"/>
              </a:rPr>
              <a:t>       v </a:t>
            </a:r>
            <a:r>
              <a:rPr lang="sk-SK" b="1" dirty="0" smtClean="0">
                <a:latin typeface="Comic Sans MS" pitchFamily="66" charset="0"/>
              </a:rPr>
              <a:t>kolóniách na stromoch</a:t>
            </a:r>
          </a:p>
          <a:p>
            <a:r>
              <a:rPr lang="sk-SK" b="1" dirty="0" smtClean="0">
                <a:latin typeface="Comic Sans MS" pitchFamily="66" charset="0"/>
              </a:rPr>
              <a:t>Živí sa výlučne rybami</a:t>
            </a:r>
          </a:p>
          <a:p>
            <a:r>
              <a:rPr lang="sk-SK" b="1" dirty="0" smtClean="0">
                <a:latin typeface="Comic Sans MS" pitchFamily="66" charset="0"/>
              </a:rPr>
              <a:t>Telo je čierne so zelenkastým nádychom, je veľký ako hus</a:t>
            </a:r>
            <a:endParaRPr lang="sk-SK" b="1" dirty="0">
              <a:latin typeface="Comic Sans MS" pitchFamily="66" charset="0"/>
            </a:endParaRPr>
          </a:p>
        </p:txBody>
      </p:sp>
      <p:pic>
        <p:nvPicPr>
          <p:cNvPr id="25602" name="Picture 2" descr="http://www.galeriaslovakia.sk/Upload/Image/Galeria/276/1320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239" y="2420887"/>
            <a:ext cx="4032448" cy="291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http://www.rybsvaz.cz/img/obr/kormor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449" y="407505"/>
            <a:ext cx="88356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5-cípa hviezda 6"/>
          <p:cNvSpPr/>
          <p:nvPr/>
        </p:nvSpPr>
        <p:spPr>
          <a:xfrm>
            <a:off x="2053561" y="1027623"/>
            <a:ext cx="360040" cy="288032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9971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0531" y="620688"/>
            <a:ext cx="8229600" cy="1143000"/>
          </a:xfrm>
        </p:spPr>
        <p:txBody>
          <a:bodyPr/>
          <a:lstStyle/>
          <a:p>
            <a:r>
              <a:rPr lang="sk-SK" b="1" dirty="0" smtClean="0">
                <a:latin typeface="Comic Sans MS" pitchFamily="66" charset="0"/>
              </a:rPr>
              <a:t>Kormorán veľký</a:t>
            </a:r>
            <a:endParaRPr lang="sk-SK" b="1" dirty="0">
              <a:latin typeface="Comic Sans MS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99592" y="1600200"/>
            <a:ext cx="6912855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sk-SK" sz="2800" b="1" dirty="0" smtClean="0">
                <a:latin typeface="Comic Sans MS" pitchFamily="66" charset="0"/>
              </a:rPr>
              <a:t>	Mláďatá vyberajú potravu </a:t>
            </a:r>
            <a:r>
              <a:rPr lang="sk-SK" sz="2800" b="1" dirty="0" smtClean="0">
                <a:latin typeface="Comic Sans MS" pitchFamily="66" charset="0"/>
              </a:rPr>
              <a:t>rodičom    </a:t>
            </a:r>
            <a:r>
              <a:rPr lang="sk-SK" sz="2800" b="1" dirty="0" smtClean="0">
                <a:latin typeface="Comic Sans MS" pitchFamily="66" charset="0"/>
              </a:rPr>
              <a:t>z </a:t>
            </a:r>
            <a:r>
              <a:rPr lang="sk-SK" sz="2800" b="1" dirty="0" err="1" smtClean="0">
                <a:latin typeface="Comic Sans MS" pitchFamily="66" charset="0"/>
              </a:rPr>
              <a:t>roztiahnuteľného</a:t>
            </a:r>
            <a:r>
              <a:rPr lang="sk-SK" sz="2800" b="1" dirty="0" smtClean="0">
                <a:latin typeface="Comic Sans MS" pitchFamily="66" charset="0"/>
              </a:rPr>
              <a:t> hltana. Mláďatá aj rodičia sú veľmi pažravé a preto spôsobujú pri premnožení škody na rybom hospodárstve.</a:t>
            </a:r>
            <a:endParaRPr lang="sk-SK" sz="2800" b="1" dirty="0">
              <a:latin typeface="Comic Sans MS" pitchFamily="66" charset="0"/>
            </a:endParaRPr>
          </a:p>
        </p:txBody>
      </p:sp>
      <p:pic>
        <p:nvPicPr>
          <p:cNvPr id="26626" name="Picture 2" descr="http://www.rybsvaz.cz/img/obr/kormor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37576"/>
            <a:ext cx="881063" cy="93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http://www.naturfoto.cz/fotografie/ptaci/kormoran-velky-5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97768"/>
            <a:ext cx="2808399" cy="200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21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r>
              <a:rPr lang="sk-SK" b="1" dirty="0" smtClean="0">
                <a:latin typeface="Comic Sans MS" pitchFamily="66" charset="0"/>
              </a:rPr>
              <a:t>Rybárik riečny</a:t>
            </a:r>
            <a:endParaRPr lang="sk-SK" b="1" dirty="0">
              <a:latin typeface="Comic Sans MS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27584" y="2708920"/>
            <a:ext cx="7344816" cy="3417243"/>
          </a:xfrm>
        </p:spPr>
        <p:txBody>
          <a:bodyPr>
            <a:normAutofit/>
          </a:bodyPr>
          <a:lstStyle/>
          <a:p>
            <a:endParaRPr lang="sk-SK" sz="2800" b="1" dirty="0" smtClean="0">
              <a:latin typeface="Comic Sans MS" pitchFamily="66" charset="0"/>
            </a:endParaRPr>
          </a:p>
          <a:p>
            <a:endParaRPr lang="sk-SK" sz="2800" b="1" dirty="0">
              <a:latin typeface="Comic Sans MS" pitchFamily="66" charset="0"/>
            </a:endParaRPr>
          </a:p>
          <a:p>
            <a:r>
              <a:rPr lang="sk-SK" sz="2800" b="1" dirty="0" smtClean="0">
                <a:latin typeface="Comic Sans MS" pitchFamily="66" charset="0"/>
              </a:rPr>
              <a:t>Žije v pároch</a:t>
            </a:r>
          </a:p>
          <a:p>
            <a:r>
              <a:rPr lang="sk-SK" sz="2800" b="1" dirty="0" smtClean="0">
                <a:latin typeface="Comic Sans MS" pitchFamily="66" charset="0"/>
              </a:rPr>
              <a:t>Živí sa rybami, žabami a hmyzom</a:t>
            </a:r>
          </a:p>
          <a:p>
            <a:r>
              <a:rPr lang="sk-SK" sz="2800" b="1" dirty="0" smtClean="0">
                <a:latin typeface="Comic Sans MS" pitchFamily="66" charset="0"/>
              </a:rPr>
              <a:t>V porovnaní s telom má veľkú hlavu a krásne sfarbené perie.</a:t>
            </a:r>
          </a:p>
        </p:txBody>
      </p:sp>
      <p:pic>
        <p:nvPicPr>
          <p:cNvPr id="28674" name="Picture 2" descr="http://www.beruska8.cz/ptacihejbaci/ptaci2/73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5254"/>
            <a:ext cx="1808981" cy="143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http://t2.gstatic.com/images?q=tbn:ANd9GcTBdP9o7BLb14Up-kzNnniYZQ2enWGtigpvHN5McWVJCBw_B6X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532" y="1844824"/>
            <a:ext cx="3600400" cy="240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-cípa hviezda 5"/>
          <p:cNvSpPr/>
          <p:nvPr/>
        </p:nvSpPr>
        <p:spPr>
          <a:xfrm>
            <a:off x="6732240" y="1254766"/>
            <a:ext cx="360040" cy="288032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0963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r>
              <a:rPr lang="sk-SK" b="1" dirty="0" smtClean="0">
                <a:latin typeface="Comic Sans MS" pitchFamily="66" charset="0"/>
              </a:rPr>
              <a:t>Rybárik riečny</a:t>
            </a:r>
            <a:endParaRPr lang="sk-SK" b="1" dirty="0">
              <a:latin typeface="Comic Sans MS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27584" y="1844823"/>
            <a:ext cx="3744416" cy="4281339"/>
          </a:xfrm>
        </p:spPr>
        <p:txBody>
          <a:bodyPr>
            <a:normAutofit/>
          </a:bodyPr>
          <a:lstStyle/>
          <a:p>
            <a:r>
              <a:rPr lang="sk-SK" sz="2400" b="1" dirty="0" smtClean="0">
                <a:latin typeface="Comic Sans MS" pitchFamily="66" charset="0"/>
              </a:rPr>
              <a:t>Chytá ryby do dĺžky 7 cm, čaká na konároch a skalách, odkiaľ </a:t>
            </a:r>
            <a:r>
              <a:rPr lang="sk-SK" sz="2400" b="1" dirty="0" smtClean="0">
                <a:latin typeface="Comic Sans MS" pitchFamily="66" charset="0"/>
              </a:rPr>
              <a:t>strmhlav </a:t>
            </a:r>
            <a:r>
              <a:rPr lang="sk-SK" sz="2400" b="1" dirty="0" smtClean="0">
                <a:latin typeface="Comic Sans MS" pitchFamily="66" charset="0"/>
              </a:rPr>
              <a:t>útočí pod vodu.</a:t>
            </a:r>
          </a:p>
          <a:p>
            <a:endParaRPr lang="sk-SK" sz="1400" b="1" dirty="0" smtClean="0">
              <a:latin typeface="Comic Sans MS" pitchFamily="66" charset="0"/>
            </a:endParaRPr>
          </a:p>
          <a:p>
            <a:r>
              <a:rPr lang="sk-SK" sz="2400" b="1" dirty="0" smtClean="0">
                <a:latin typeface="Comic Sans MS" pitchFamily="66" charset="0"/>
              </a:rPr>
              <a:t>Korisť usmrtí údermi o zem alebo konár a posúva si do úst napred, aby plutvy nerobili odpor.</a:t>
            </a:r>
          </a:p>
          <a:p>
            <a:endParaRPr lang="sk-SK" dirty="0"/>
          </a:p>
        </p:txBody>
      </p:sp>
      <p:pic>
        <p:nvPicPr>
          <p:cNvPr id="27650" name="Picture 2" descr="http://www.beruska8.cz/ptacihejbaci/ptaci2/73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356" y="260648"/>
            <a:ext cx="2050249" cy="15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http://t2.gstatic.com/images?q=tbn:ANd9GcRjyZ3bbTo3VM6ZfaGp7oFQp-7h_20XwOzlVXNoY7G73AyNrQQYR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305" y="1666875"/>
            <a:ext cx="1510726" cy="214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6" descr="http://www.naturfoto.cz/fotografie/ptaci/rybarik-riecny-1399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812" y="3938803"/>
            <a:ext cx="3073712" cy="204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93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6486" y="620688"/>
            <a:ext cx="8229600" cy="1143000"/>
          </a:xfrm>
        </p:spPr>
        <p:txBody>
          <a:bodyPr/>
          <a:lstStyle/>
          <a:p>
            <a:r>
              <a:rPr lang="sk-SK" b="1" dirty="0" smtClean="0">
                <a:latin typeface="Comic Sans MS" pitchFamily="66" charset="0"/>
              </a:rPr>
              <a:t>Rybárik riečny</a:t>
            </a:r>
            <a:endParaRPr lang="sk-SK" b="1" dirty="0">
              <a:latin typeface="Comic Sans MS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99592" y="1600200"/>
            <a:ext cx="7128792" cy="4525963"/>
          </a:xfrm>
        </p:spPr>
        <p:txBody>
          <a:bodyPr>
            <a:normAutofit/>
          </a:bodyPr>
          <a:lstStyle/>
          <a:p>
            <a:r>
              <a:rPr lang="sk-SK" sz="2000" b="1" dirty="0" smtClean="0">
                <a:latin typeface="Comic Sans MS" pitchFamily="66" charset="0"/>
              </a:rPr>
              <a:t>Kŕmenie mláďat je veľmi zaujímavé – mláďatá sú zoradené do kruhu so zobákmi smerom von. K potrave sa dostane vždy to mláďa, ktoré je práve pri vstupe do komory. Keď ju dostane, kruh sa o jedno mláďa posunie.</a:t>
            </a:r>
            <a:endParaRPr lang="sk-SK" sz="2000" b="1" dirty="0">
              <a:latin typeface="Comic Sans MS" pitchFamily="66" charset="0"/>
            </a:endParaRPr>
          </a:p>
        </p:txBody>
      </p:sp>
      <p:pic>
        <p:nvPicPr>
          <p:cNvPr id="4" name="Obrázok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284984"/>
            <a:ext cx="5451475" cy="25806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381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r>
              <a:rPr lang="sk-SK" b="1" dirty="0" err="1" smtClean="0">
                <a:latin typeface="Comic Sans MS" pitchFamily="66" charset="0"/>
              </a:rPr>
              <a:t>Kúdelnička</a:t>
            </a:r>
            <a:r>
              <a:rPr lang="sk-SK" b="1" dirty="0" smtClean="0">
                <a:latin typeface="Comic Sans MS" pitchFamily="66" charset="0"/>
              </a:rPr>
              <a:t> lužná</a:t>
            </a:r>
            <a:endParaRPr lang="sk-SK" b="1" dirty="0">
              <a:latin typeface="Comic Sans MS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27584" y="1600200"/>
            <a:ext cx="3668216" cy="4525963"/>
          </a:xfrm>
        </p:spPr>
        <p:txBody>
          <a:bodyPr>
            <a:normAutofit fontScale="92500" lnSpcReduction="10000"/>
          </a:bodyPr>
          <a:lstStyle/>
          <a:p>
            <a:r>
              <a:rPr lang="sk-SK" sz="2800" b="1" dirty="0" smtClean="0">
                <a:latin typeface="Comic Sans MS" pitchFamily="66" charset="0"/>
              </a:rPr>
              <a:t>Živí sa hmyzom a semenami</a:t>
            </a:r>
          </a:p>
          <a:p>
            <a:r>
              <a:rPr lang="sk-SK" sz="2800" b="1" dirty="0" smtClean="0">
                <a:latin typeface="Comic Sans MS" pitchFamily="66" charset="0"/>
              </a:rPr>
              <a:t>Zo všetkých našich vtákov má najzaujímavejšie hniezdo hruškovitého tvaru s vchodom v tvare rúrky. Hniezdo je zavesené na tenkých konárikoch nad vodou</a:t>
            </a:r>
          </a:p>
          <a:p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sk-SK" dirty="0"/>
          </a:p>
        </p:txBody>
      </p:sp>
      <p:pic>
        <p:nvPicPr>
          <p:cNvPr id="29698" name="Picture 2" descr="http://t1.gstatic.com/images?q=tbn:ANd9GcRuzDg8OMwrE2_a1ogeFtCnGrnjmxcBQM3ycljXkFFR9cqEGbj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539" y="1774486"/>
            <a:ext cx="3752850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-cípa hviezda 5"/>
          <p:cNvSpPr/>
          <p:nvPr/>
        </p:nvSpPr>
        <p:spPr>
          <a:xfrm>
            <a:off x="1873541" y="1044476"/>
            <a:ext cx="360040" cy="288032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0215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8419" y="764704"/>
            <a:ext cx="7272808" cy="1143000"/>
          </a:xfrm>
        </p:spPr>
        <p:txBody>
          <a:bodyPr/>
          <a:lstStyle/>
          <a:p>
            <a:r>
              <a:rPr lang="sk-SK" b="1" dirty="0" smtClean="0">
                <a:latin typeface="Comic Sans MS" pitchFamily="66" charset="0"/>
              </a:rPr>
              <a:t>Kačica divá</a:t>
            </a:r>
            <a:endParaRPr lang="sk-SK" b="1" dirty="0">
              <a:latin typeface="Comic Sans MS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43608" y="1844824"/>
            <a:ext cx="7128792" cy="3705275"/>
          </a:xfrm>
        </p:spPr>
        <p:txBody>
          <a:bodyPr>
            <a:normAutofit/>
          </a:bodyPr>
          <a:lstStyle/>
          <a:p>
            <a:r>
              <a:rPr lang="sk-SK" sz="2400" b="1" dirty="0" smtClean="0">
                <a:latin typeface="Comic Sans MS" pitchFamily="66" charset="0"/>
              </a:rPr>
              <a:t>Živí sa rastlinami a menšími živočíchmi</a:t>
            </a:r>
          </a:p>
          <a:p>
            <a:r>
              <a:rPr lang="sk-SK" sz="2400" b="1" dirty="0" smtClean="0">
                <a:latin typeface="Comic Sans MS" pitchFamily="66" charset="0"/>
              </a:rPr>
              <a:t>Je čiastočne sťahovavá</a:t>
            </a:r>
          </a:p>
          <a:p>
            <a:r>
              <a:rPr lang="sk-SK" sz="2400" b="1" dirty="0" smtClean="0">
                <a:latin typeface="Comic Sans MS" pitchFamily="66" charset="0"/>
              </a:rPr>
              <a:t>Mláďatá sú </a:t>
            </a:r>
            <a:r>
              <a:rPr lang="sk-SK" sz="2400" b="1" dirty="0" err="1" smtClean="0">
                <a:latin typeface="Comic Sans MS" pitchFamily="66" charset="0"/>
              </a:rPr>
              <a:t>nekŕmivé</a:t>
            </a:r>
            <a:r>
              <a:rPr lang="sk-SK" sz="2400" b="1" dirty="0" smtClean="0">
                <a:latin typeface="Comic Sans MS" pitchFamily="66" charset="0"/>
              </a:rPr>
              <a:t> a vyrastajú mimo hniezda</a:t>
            </a:r>
            <a:endParaRPr lang="sk-SK" sz="2400" b="1" dirty="0">
              <a:latin typeface="Comic Sans MS" pitchFamily="66" charset="0"/>
            </a:endParaRPr>
          </a:p>
        </p:txBody>
      </p:sp>
      <p:pic>
        <p:nvPicPr>
          <p:cNvPr id="2050" name="Picture 2" descr="http://t1.gstatic.com/images?q=tbn:ANd9GcQbMMpiyNmTRjNH5geScKwoCve-o-sfpJhcEyoWkxLRA7rEhmJ6G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923887"/>
            <a:ext cx="2088232" cy="147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3.gstatic.com/images?q=tbn:ANd9GcSawyzpkYE1SAunB9Z6ken6aBhszQiXfRS-oruGIPmJR1MpoGI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458" y="3757186"/>
            <a:ext cx="2415449" cy="181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ačica divá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139952" y="5097274"/>
            <a:ext cx="609600" cy="60960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182" y="360632"/>
            <a:ext cx="1437185" cy="1461138"/>
          </a:xfrm>
          <a:prstGeom prst="rect">
            <a:avLst/>
          </a:prstGeom>
        </p:spPr>
      </p:pic>
      <p:sp>
        <p:nvSpPr>
          <p:cNvPr id="8" name="5-cípa hviezda 7"/>
          <p:cNvSpPr/>
          <p:nvPr/>
        </p:nvSpPr>
        <p:spPr>
          <a:xfrm>
            <a:off x="2555951" y="1188492"/>
            <a:ext cx="360040" cy="288032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8328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/>
          <a:lstStyle/>
          <a:p>
            <a:r>
              <a:rPr lang="sk-SK" b="1" dirty="0" err="1" smtClean="0">
                <a:latin typeface="Comic Sans MS" pitchFamily="66" charset="0"/>
              </a:rPr>
              <a:t>Kúdelnička</a:t>
            </a:r>
            <a:r>
              <a:rPr lang="sk-SK" b="1" dirty="0" smtClean="0">
                <a:latin typeface="Comic Sans MS" pitchFamily="66" charset="0"/>
              </a:rPr>
              <a:t> lužná</a:t>
            </a:r>
            <a:endParaRPr lang="sk-SK" b="1" dirty="0">
              <a:latin typeface="Comic Sans MS" pitchFamily="66" charset="0"/>
            </a:endParaRPr>
          </a:p>
        </p:txBody>
      </p:sp>
      <p:pic>
        <p:nvPicPr>
          <p:cNvPr id="30722" name="Picture 2" descr="http://www.naturfoto.cz/fotografie/ptaci/moudivlacek-luzni-10028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1"/>
          <a:stretch/>
        </p:blipFill>
        <p:spPr bwMode="auto">
          <a:xfrm>
            <a:off x="1316360" y="1793578"/>
            <a:ext cx="2895600" cy="392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obsahu 4"/>
          <p:cNvSpPr>
            <a:spLocks noGrp="1"/>
          </p:cNvSpPr>
          <p:nvPr>
            <p:ph sz="half" idx="2"/>
          </p:nvPr>
        </p:nvSpPr>
        <p:spPr>
          <a:xfrm>
            <a:off x="4211960" y="1916832"/>
            <a:ext cx="3816424" cy="4209331"/>
          </a:xfrm>
        </p:spPr>
        <p:txBody>
          <a:bodyPr>
            <a:normAutofit/>
          </a:bodyPr>
          <a:lstStyle/>
          <a:p>
            <a:r>
              <a:rPr lang="sk-SK" sz="2400" b="1" dirty="0" smtClean="0">
                <a:latin typeface="Comic Sans MS" pitchFamily="66" charset="0"/>
              </a:rPr>
              <a:t>Hniezdo pozostáva z bylinných vláken a z vatovitých častí rastlín </a:t>
            </a:r>
            <a:r>
              <a:rPr lang="sk-SK" sz="2400" b="1" dirty="0">
                <a:latin typeface="Comic Sans MS" pitchFamily="66" charset="0"/>
              </a:rPr>
              <a:t>(</a:t>
            </a:r>
            <a:r>
              <a:rPr lang="sk-SK" sz="2400" b="1" dirty="0" smtClean="0">
                <a:latin typeface="Comic Sans MS" pitchFamily="66" charset="0"/>
              </a:rPr>
              <a:t>napr. pálky).</a:t>
            </a:r>
            <a:endParaRPr lang="sk-SK" sz="2400" b="1" dirty="0">
              <a:latin typeface="Comic Sans MS" pitchFamily="66" charset="0"/>
            </a:endParaRPr>
          </a:p>
        </p:txBody>
      </p:sp>
      <p:pic>
        <p:nvPicPr>
          <p:cNvPr id="30724" name="Picture 4" descr="http://t3.gstatic.com/images?q=tbn:ANd9GcT_hD1-WRKw7gHbUZpuf4WhKq0nYKvaLycEDOxnX1Q6Fq9bDre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598" y="3645024"/>
            <a:ext cx="1817681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6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5072" y="764704"/>
            <a:ext cx="8229600" cy="1143000"/>
          </a:xfrm>
        </p:spPr>
        <p:txBody>
          <a:bodyPr/>
          <a:lstStyle/>
          <a:p>
            <a:r>
              <a:rPr lang="sk-SK" b="1" dirty="0" smtClean="0">
                <a:latin typeface="Comic Sans MS" pitchFamily="66" charset="0"/>
              </a:rPr>
              <a:t>Kačica divá</a:t>
            </a:r>
            <a:endParaRPr lang="sk-SK" b="1" dirty="0">
              <a:latin typeface="Comic Sans MS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99592" y="1867123"/>
            <a:ext cx="7283152" cy="433600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400" b="1" dirty="0" smtClean="0">
                <a:latin typeface="Comic Sans MS" pitchFamily="66" charset="0"/>
              </a:rPr>
              <a:t>	Je to naša najbežnejšia kačica. Dobre pláva aj lieta. Poznávacím znakom je modré zrkadlo na krídlach. Výrazná pohlavná </a:t>
            </a:r>
            <a:r>
              <a:rPr lang="sk-SK" sz="2400" b="1" dirty="0" err="1" smtClean="0">
                <a:latin typeface="Comic Sans MS" pitchFamily="66" charset="0"/>
              </a:rPr>
              <a:t>dvojtvarosť</a:t>
            </a:r>
            <a:r>
              <a:rPr lang="sk-SK" sz="2400" b="1" dirty="0" smtClean="0">
                <a:latin typeface="Comic Sans MS" pitchFamily="66" charset="0"/>
              </a:rPr>
              <a:t>.</a:t>
            </a:r>
            <a:endParaRPr lang="sk-SK" sz="2400" b="1" dirty="0">
              <a:latin typeface="Comic Sans MS" pitchFamily="66" charset="0"/>
            </a:endParaRPr>
          </a:p>
        </p:txBody>
      </p:sp>
      <p:pic>
        <p:nvPicPr>
          <p:cNvPr id="5122" name="Picture 2" descr="http://t1.gstatic.com/images?q=tbn:ANd9GcRaltnYGH6zDWt4t7i9qZhCFZjjUQGYhx-LHa0ER4iN-xzMkDf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197279"/>
            <a:ext cx="1853704" cy="185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t0.gstatic.com/images?q=tbn:ANd9GcTXhXZabBoVUn-cQ2Y0SzLjkJ0y1HjGNdczyoImSX8cazVb1KJPU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37012"/>
            <a:ext cx="3168352" cy="227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65487"/>
            <a:ext cx="1346489" cy="1346489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907" y="496742"/>
            <a:ext cx="1428064" cy="1451866"/>
          </a:xfrm>
          <a:prstGeom prst="rect">
            <a:avLst/>
          </a:prstGeom>
        </p:spPr>
      </p:pic>
      <p:pic>
        <p:nvPicPr>
          <p:cNvPr id="5126" name="Picture 6" descr="http://m1.aimg.sk/tahaky/g_18977_48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956" y="5478825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upload.wikimedia.org/wikipedia/commons/thumb/2/23/Female.svg/100px-Female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971" y="4879435"/>
            <a:ext cx="299769" cy="45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ál 5"/>
          <p:cNvSpPr/>
          <p:nvPr/>
        </p:nvSpPr>
        <p:spPr>
          <a:xfrm>
            <a:off x="5004048" y="5332086"/>
            <a:ext cx="2376264" cy="4829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Modré zrkadlo</a:t>
            </a:r>
            <a:endParaRPr lang="sk-SK" dirty="0"/>
          </a:p>
        </p:txBody>
      </p:sp>
      <p:cxnSp>
        <p:nvCxnSpPr>
          <p:cNvPr id="8" name="Rovná spojovacia šípka 7"/>
          <p:cNvCxnSpPr/>
          <p:nvPr/>
        </p:nvCxnSpPr>
        <p:spPr>
          <a:xfrm flipH="1" flipV="1">
            <a:off x="3203848" y="4437112"/>
            <a:ext cx="2304256" cy="8949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" name="Rovná spojovacia šípka 9"/>
          <p:cNvCxnSpPr/>
          <p:nvPr/>
        </p:nvCxnSpPr>
        <p:spPr>
          <a:xfrm flipV="1">
            <a:off x="5508104" y="4124131"/>
            <a:ext cx="1872208" cy="1207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735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r>
              <a:rPr lang="sk-SK" b="1" dirty="0" smtClean="0">
                <a:latin typeface="Comic Sans MS" pitchFamily="66" charset="0"/>
              </a:rPr>
              <a:t>Kačica divá</a:t>
            </a:r>
            <a:endParaRPr lang="sk-SK" b="1" dirty="0">
              <a:latin typeface="Comic Sans MS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971600" y="1600200"/>
            <a:ext cx="7200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400" b="1" dirty="0" smtClean="0">
                <a:latin typeface="Comic Sans MS" pitchFamily="66" charset="0"/>
              </a:rPr>
              <a:t>	Spôsob štartu – vzlet z hladiny, rozbiehanie a prudké mávanie krídel</a:t>
            </a:r>
            <a:endParaRPr lang="sk-SK" sz="2400" b="1" dirty="0">
              <a:latin typeface="Comic Sans MS" pitchFamily="66" charset="0"/>
            </a:endParaRPr>
          </a:p>
        </p:txBody>
      </p:sp>
      <p:pic>
        <p:nvPicPr>
          <p:cNvPr id="6146" name="Picture 2" descr="http://img.ephoto.sk/data/users/22962/photos/ff358942b7edceae9a49a522df3901f0bce71d40_squa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506292"/>
            <a:ext cx="1417794" cy="141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mg.ephoto.sk/data/users/22962/photos/375eda338d94aba15af0816070552df432648053_squa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833519"/>
            <a:ext cx="1315560" cy="131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Start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6"/>
          <a:stretch>
            <a:fillRect/>
          </a:stretch>
        </p:blipFill>
        <p:spPr bwMode="auto">
          <a:xfrm>
            <a:off x="3608406" y="2820756"/>
            <a:ext cx="1928676" cy="1172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http://t2.gstatic.com/images?q=tbn:ANd9GcTJwWXNhgIjFO57kdAcUOcE6V0mwQzx7x51ZpSbhl-XO1P-rCmzq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998345"/>
            <a:ext cx="2274364" cy="173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246" y="476672"/>
            <a:ext cx="1383098" cy="112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31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/>
          <a:lstStyle/>
          <a:p>
            <a:r>
              <a:rPr lang="sk-SK" b="1" dirty="0" smtClean="0">
                <a:latin typeface="Comic Sans MS" pitchFamily="66" charset="0"/>
              </a:rPr>
              <a:t>Hus divá </a:t>
            </a:r>
            <a:endParaRPr lang="sk-SK" b="1" dirty="0">
              <a:latin typeface="Comic Sans MS" pitchFamily="66" charset="0"/>
            </a:endParaRPr>
          </a:p>
        </p:txBody>
      </p:sp>
      <p:sp>
        <p:nvSpPr>
          <p:cNvPr id="5" name="Zástupný symbol obsahu 4"/>
          <p:cNvSpPr>
            <a:spLocks noGrp="1"/>
          </p:cNvSpPr>
          <p:nvPr>
            <p:ph sz="half" idx="1"/>
          </p:nvPr>
        </p:nvSpPr>
        <p:spPr>
          <a:xfrm>
            <a:off x="899592" y="1600200"/>
            <a:ext cx="3596208" cy="4525963"/>
          </a:xfrm>
        </p:spPr>
        <p:txBody>
          <a:bodyPr/>
          <a:lstStyle/>
          <a:p>
            <a:endParaRPr lang="sk-SK" dirty="0" smtClean="0"/>
          </a:p>
          <a:p>
            <a:r>
              <a:rPr lang="sk-SK" sz="2800" b="1" dirty="0" smtClean="0">
                <a:latin typeface="Comic Sans MS" pitchFamily="66" charset="0"/>
              </a:rPr>
              <a:t>Živí sa rastlinami</a:t>
            </a:r>
          </a:p>
          <a:p>
            <a:r>
              <a:rPr lang="sk-SK" sz="2800" b="1" dirty="0" smtClean="0">
                <a:latin typeface="Comic Sans MS" pitchFamily="66" charset="0"/>
              </a:rPr>
              <a:t>Je sťahovavá</a:t>
            </a:r>
          </a:p>
          <a:p>
            <a:r>
              <a:rPr lang="sk-SK" sz="2800" b="1" dirty="0" smtClean="0">
                <a:latin typeface="Comic Sans MS" pitchFamily="66" charset="0"/>
              </a:rPr>
              <a:t>Vytvára trvalé    páry v skupinách</a:t>
            </a:r>
            <a:endParaRPr lang="sk-SK" sz="2800" b="1" dirty="0">
              <a:latin typeface="Comic Sans MS" pitchFamily="66" charset="0"/>
            </a:endParaRPr>
          </a:p>
        </p:txBody>
      </p:sp>
      <p:sp>
        <p:nvSpPr>
          <p:cNvPr id="6" name="Zástupný symbol obsahu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7170" name="Picture 2" descr="http://sirmi.ic.cz/ptak/52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59608"/>
            <a:ext cx="952500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ttstudio.sk/photos/hus-diva-5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48517"/>
            <a:ext cx="3487030" cy="2270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www.hlasek.com/foto/anser_anser_bc18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817" y="3839479"/>
            <a:ext cx="2657578" cy="204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5-cípa hviezda 10"/>
          <p:cNvSpPr/>
          <p:nvPr/>
        </p:nvSpPr>
        <p:spPr>
          <a:xfrm>
            <a:off x="5939954" y="1044476"/>
            <a:ext cx="360040" cy="288032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3997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/>
          <a:lstStyle/>
          <a:p>
            <a:r>
              <a:rPr lang="sk-SK" b="1" dirty="0" smtClean="0">
                <a:latin typeface="Comic Sans MS" pitchFamily="66" charset="0"/>
              </a:rPr>
              <a:t>Hus divá </a:t>
            </a:r>
            <a:endParaRPr lang="sk-SK" b="1" dirty="0">
              <a:latin typeface="Comic Sans MS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99592" y="1600200"/>
            <a:ext cx="727280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800" b="1" dirty="0" smtClean="0">
                <a:latin typeface="Comic Sans MS" pitchFamily="66" charset="0"/>
              </a:rPr>
              <a:t>	Mláďatá sú </a:t>
            </a:r>
            <a:r>
              <a:rPr lang="sk-SK" sz="2800" b="1" dirty="0" err="1" smtClean="0">
                <a:latin typeface="Comic Sans MS" pitchFamily="66" charset="0"/>
              </a:rPr>
              <a:t>nekŕmivé</a:t>
            </a:r>
            <a:r>
              <a:rPr lang="sk-SK" sz="2800" b="1" dirty="0" smtClean="0">
                <a:latin typeface="Comic Sans MS" pitchFamily="66" charset="0"/>
              </a:rPr>
              <a:t> a hneď druhý deň po narodení ich vodí po vode.</a:t>
            </a:r>
            <a:endParaRPr lang="sk-SK" sz="2800" b="1" dirty="0">
              <a:latin typeface="Comic Sans MS" pitchFamily="66" charset="0"/>
            </a:endParaRPr>
          </a:p>
        </p:txBody>
      </p:sp>
      <p:pic>
        <p:nvPicPr>
          <p:cNvPr id="9218" name="Picture 2" descr="http://www.naturfoto.cz/fotografie/ptaci/husa-velka-3947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2"/>
          <a:stretch/>
        </p:blipFill>
        <p:spPr bwMode="auto">
          <a:xfrm>
            <a:off x="1259632" y="2634921"/>
            <a:ext cx="4968552" cy="305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hus divá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020272" y="5085184"/>
            <a:ext cx="609600" cy="609600"/>
          </a:xfrm>
          <a:prstGeom prst="rect">
            <a:avLst/>
          </a:prstGeom>
        </p:spPr>
      </p:pic>
      <p:pic>
        <p:nvPicPr>
          <p:cNvPr id="6" name="Picture 2" descr="http://www.tvojweb.istudio.sk/gify/goose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322" y="409293"/>
            <a:ext cx="1916038" cy="1337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71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79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r>
              <a:rPr lang="sk-SK" b="1" dirty="0" smtClean="0">
                <a:latin typeface="Comic Sans MS" pitchFamily="66" charset="0"/>
              </a:rPr>
              <a:t>Hus divá </a:t>
            </a:r>
            <a:endParaRPr lang="sk-SK" b="1" dirty="0">
              <a:latin typeface="Comic Sans MS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971600" y="1600200"/>
            <a:ext cx="700769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800" b="1" dirty="0" smtClean="0">
                <a:latin typeface="Comic Sans MS" pitchFamily="66" charset="0"/>
              </a:rPr>
              <a:t>	Husi pri ťahu letia v tvare klina, dosť často s nerovnakými stranami. Menší počet husí letí v tvare šikmej priamky</a:t>
            </a:r>
            <a:endParaRPr lang="sk-SK" sz="2800" b="1" dirty="0">
              <a:latin typeface="Comic Sans MS" pitchFamily="66" charset="0"/>
            </a:endParaRPr>
          </a:p>
        </p:txBody>
      </p:sp>
      <p:pic>
        <p:nvPicPr>
          <p:cNvPr id="8196" name="Picture 4" descr="http://polovnictvo.pluska.sk/images/gallery/polovnictvo-rybarstvo/zver/2012/gagotaveprelet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429000"/>
            <a:ext cx="4343402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sirmi.ic.cz/ptak/10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541" y="3429000"/>
            <a:ext cx="230505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63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917848"/>
            <a:ext cx="8229600" cy="1143000"/>
          </a:xfrm>
        </p:spPr>
        <p:txBody>
          <a:bodyPr/>
          <a:lstStyle/>
          <a:p>
            <a:r>
              <a:rPr lang="sk-SK" b="1" dirty="0" smtClean="0">
                <a:latin typeface="Comic Sans MS" pitchFamily="66" charset="0"/>
              </a:rPr>
              <a:t>Labuť </a:t>
            </a:r>
            <a:r>
              <a:rPr lang="sk-SK" b="1" dirty="0" err="1" smtClean="0">
                <a:latin typeface="Comic Sans MS" pitchFamily="66" charset="0"/>
              </a:rPr>
              <a:t>hrbozobá</a:t>
            </a:r>
            <a:endParaRPr lang="sk-SK" b="1" dirty="0">
              <a:latin typeface="Comic Sans MS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99592" y="1959980"/>
            <a:ext cx="7344816" cy="4061308"/>
          </a:xfrm>
        </p:spPr>
        <p:txBody>
          <a:bodyPr/>
          <a:lstStyle/>
          <a:p>
            <a:r>
              <a:rPr lang="sk-SK" sz="2800" b="1" dirty="0" smtClean="0">
                <a:latin typeface="Comic Sans MS" pitchFamily="66" charset="0"/>
              </a:rPr>
              <a:t>Žije v pároch, </a:t>
            </a:r>
          </a:p>
          <a:p>
            <a:pPr>
              <a:buNone/>
            </a:pPr>
            <a:r>
              <a:rPr lang="sk-SK" sz="2800" b="1" dirty="0" smtClean="0">
                <a:latin typeface="Comic Sans MS" pitchFamily="66" charset="0"/>
              </a:rPr>
              <a:t>	vytvára malé kŕdle</a:t>
            </a:r>
          </a:p>
          <a:p>
            <a:r>
              <a:rPr lang="sk-SK" sz="2800" b="1" dirty="0" smtClean="0">
                <a:latin typeface="Comic Sans MS" pitchFamily="66" charset="0"/>
              </a:rPr>
              <a:t>Patrí medzi najťažšie </a:t>
            </a:r>
          </a:p>
          <a:p>
            <a:pPr>
              <a:buNone/>
            </a:pPr>
            <a:r>
              <a:rPr lang="sk-SK" sz="2800" b="1" dirty="0" smtClean="0">
                <a:latin typeface="Comic Sans MS" pitchFamily="66" charset="0"/>
              </a:rPr>
              <a:t>	lietajúce vtáky</a:t>
            </a:r>
          </a:p>
          <a:p>
            <a:r>
              <a:rPr lang="sk-SK" sz="2800" b="1" dirty="0" smtClean="0">
                <a:latin typeface="Comic Sans MS" pitchFamily="66" charset="0"/>
              </a:rPr>
              <a:t>Živí sa vodnými </a:t>
            </a:r>
            <a:r>
              <a:rPr lang="sk-SK" sz="2800" b="1" dirty="0" smtClean="0">
                <a:latin typeface="Comic Sans MS" pitchFamily="66" charset="0"/>
              </a:rPr>
              <a:t>               rastlinami</a:t>
            </a:r>
            <a:r>
              <a:rPr lang="sk-SK" sz="2800" b="1" dirty="0" smtClean="0">
                <a:latin typeface="Comic Sans MS" pitchFamily="66" charset="0"/>
              </a:rPr>
              <a:t>.</a:t>
            </a:r>
          </a:p>
          <a:p>
            <a:endParaRPr lang="sk-SK" dirty="0"/>
          </a:p>
        </p:txBody>
      </p:sp>
      <p:pic>
        <p:nvPicPr>
          <p:cNvPr id="10242" name="Picture 2" descr="http://www.nahuby.sk/images/fotosutaz/2010/01/28/Cygnus-olor/marta_e_1864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76872"/>
            <a:ext cx="2564258" cy="341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381" y="764704"/>
            <a:ext cx="5467350" cy="600075"/>
          </a:xfrm>
          <a:prstGeom prst="rect">
            <a:avLst/>
          </a:prstGeom>
        </p:spPr>
      </p:pic>
      <p:sp>
        <p:nvSpPr>
          <p:cNvPr id="6" name="5-cípa hviezda 5"/>
          <p:cNvSpPr/>
          <p:nvPr/>
        </p:nvSpPr>
        <p:spPr>
          <a:xfrm>
            <a:off x="1904160" y="1171639"/>
            <a:ext cx="360040" cy="288032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5620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730</Words>
  <Application>Microsoft Office PowerPoint</Application>
  <PresentationFormat>Prezentácia na obrazovke (4:3)</PresentationFormat>
  <Paragraphs>101</Paragraphs>
  <Slides>30</Slides>
  <Notes>0</Notes>
  <HiddenSlides>0</HiddenSlides>
  <MMClips>6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30</vt:i4>
      </vt:variant>
    </vt:vector>
  </HeadingPairs>
  <TitlesOfParts>
    <vt:vector size="34" baseType="lpstr">
      <vt:lpstr>Arial</vt:lpstr>
      <vt:lpstr>Calibri</vt:lpstr>
      <vt:lpstr>Comic Sans MS</vt:lpstr>
      <vt:lpstr>Motív Office</vt:lpstr>
      <vt:lpstr>Vodné vtáky</vt:lpstr>
      <vt:lpstr>Prezentácia programu PowerPoint</vt:lpstr>
      <vt:lpstr>Kačica divá</vt:lpstr>
      <vt:lpstr>Kačica divá</vt:lpstr>
      <vt:lpstr>Kačica divá</vt:lpstr>
      <vt:lpstr>Hus divá </vt:lpstr>
      <vt:lpstr>Hus divá </vt:lpstr>
      <vt:lpstr>Hus divá </vt:lpstr>
      <vt:lpstr>Labuť hrbozobá</vt:lpstr>
      <vt:lpstr> Labuť hrbozobá </vt:lpstr>
      <vt:lpstr>Prezentácia programu PowerPoint</vt:lpstr>
      <vt:lpstr>Bocian biely</vt:lpstr>
      <vt:lpstr>Bocian biely</vt:lpstr>
      <vt:lpstr>Bocian biely</vt:lpstr>
      <vt:lpstr>Bocian biely</vt:lpstr>
      <vt:lpstr>Volavka popolavá</vt:lpstr>
      <vt:lpstr>Lyska čierna</vt:lpstr>
      <vt:lpstr>Lyska čierna</vt:lpstr>
      <vt:lpstr>Potápka chochlatá</vt:lpstr>
      <vt:lpstr>Potápka chochlatá</vt:lpstr>
      <vt:lpstr>Čajka smejivá</vt:lpstr>
      <vt:lpstr>Kaňa močiarna</vt:lpstr>
      <vt:lpstr>Kaňa močiarna</vt:lpstr>
      <vt:lpstr>Kormorán veľký</vt:lpstr>
      <vt:lpstr>Kormorán veľký</vt:lpstr>
      <vt:lpstr>Rybárik riečny</vt:lpstr>
      <vt:lpstr>Rybárik riečny</vt:lpstr>
      <vt:lpstr>Rybárik riečny</vt:lpstr>
      <vt:lpstr>Kúdelnička lužná</vt:lpstr>
      <vt:lpstr>Kúdelnička lužná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Vtáky pri vode</dc:title>
  <dc:creator>Katka</dc:creator>
  <cp:lastModifiedBy>HP</cp:lastModifiedBy>
  <cp:revision>35</cp:revision>
  <dcterms:created xsi:type="dcterms:W3CDTF">2013-03-10T11:22:25Z</dcterms:created>
  <dcterms:modified xsi:type="dcterms:W3CDTF">2020-04-26T12:03:33Z</dcterms:modified>
</cp:coreProperties>
</file>