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1" r:id="rId4"/>
    <p:sldId id="271" r:id="rId5"/>
    <p:sldId id="258" r:id="rId6"/>
    <p:sldId id="257" r:id="rId7"/>
    <p:sldId id="262" r:id="rId8"/>
    <p:sldId id="263" r:id="rId9"/>
    <p:sldId id="264" r:id="rId10"/>
    <p:sldId id="265" r:id="rId11"/>
    <p:sldId id="260" r:id="rId12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5F00"/>
    <a:srgbClr val="CCFF33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84" autoAdjust="0"/>
    <p:restoredTop sz="94660"/>
  </p:normalViewPr>
  <p:slideViewPr>
    <p:cSldViewPr>
      <p:cViewPr varScale="1">
        <p:scale>
          <a:sx n="70" d="100"/>
          <a:sy n="70" d="100"/>
        </p:scale>
        <p:origin x="160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13458-6D34-40E9-AA6D-C9DD3D14A2AD}" type="datetimeFigureOut">
              <a:rPr lang="fr-FR"/>
              <a:pPr>
                <a:defRPr/>
              </a:pPr>
              <a:t>29/01/2021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FD4D6-0397-4A47-84B1-39301DB4883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812D1-74F7-440E-A199-53F9877C51DA}" type="datetimeFigureOut">
              <a:rPr lang="fr-FR"/>
              <a:pPr>
                <a:defRPr/>
              </a:pPr>
              <a:t>29/01/2021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A11F6-9FD3-446D-BF1B-DAC3CD8ADFC5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562CA-13E5-4AFE-B931-BFB437CC4922}" type="datetimeFigureOut">
              <a:rPr lang="fr-FR"/>
              <a:pPr>
                <a:defRPr/>
              </a:pPr>
              <a:t>29/01/2021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73E3C-0654-4BFC-B283-47F021DC2D5C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13458-6D34-40E9-AA6D-C9DD3D14A2AD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29/01/2021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FD4D6-0397-4A47-84B1-39301DB48834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D2204-2A28-430E-80AF-19B5BA52DDF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29/01/2021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89FB8-F421-42FD-BB08-B7BDE62C2E51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76C7E-4394-4CEE-B589-70456342CF94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29/01/2021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A89AF-5ADB-4913-AEC6-67EAC1E3B1B9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79C06-650C-4230-B6AB-1FFDC945B7D4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29/01/2021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373B2-5B51-4BAD-AAA2-6E7ABABCAC0C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F1BA1-62A3-4B7B-B025-97A966C609A7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29/01/2021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8AEB7-3969-4A31-ADA0-3D367C97E838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circl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C491A-3B23-468D-B538-CF8317D3998E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29/01/2021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BD1C5-38D9-4883-B681-6955D7029915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circl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46110-5245-4263-B089-518DB80F93AA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29/01/2021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F8535-EFD3-425E-ACFC-416B113F2705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circl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8DB70-5AD6-4E2B-A2E3-F05FC19285E7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29/01/2021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1076A-5F08-4F05-8FC9-D182F1255468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D2204-2A28-430E-80AF-19B5BA52DDFB}" type="datetimeFigureOut">
              <a:rPr lang="fr-FR"/>
              <a:pPr>
                <a:defRPr/>
              </a:pPr>
              <a:t>29/01/2021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89FB8-F421-42FD-BB08-B7BDE62C2E51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circl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325FA-3732-4765-9F7A-607E3BB2204D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29/01/2021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028AA-EAB7-447A-958C-97AF707AB28E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circl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812D1-74F7-440E-A199-53F9877C51DA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29/01/2021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A11F6-9FD3-446D-BF1B-DAC3CD8ADFC5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circl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562CA-13E5-4AFE-B931-BFB437CC492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29/01/2021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73E3C-0654-4BFC-B283-47F021DC2D5C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76C7E-4394-4CEE-B589-70456342CF94}" type="datetimeFigureOut">
              <a:rPr lang="fr-FR"/>
              <a:pPr>
                <a:defRPr/>
              </a:pPr>
              <a:t>29/01/2021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A89AF-5ADB-4913-AEC6-67EAC1E3B1B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79C06-650C-4230-B6AB-1FFDC945B7D4}" type="datetimeFigureOut">
              <a:rPr lang="fr-FR"/>
              <a:pPr>
                <a:defRPr/>
              </a:pPr>
              <a:t>29/01/2021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373B2-5B51-4BAD-AAA2-6E7ABABCAC0C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F1BA1-62A3-4B7B-B025-97A966C609A7}" type="datetimeFigureOut">
              <a:rPr lang="fr-FR"/>
              <a:pPr>
                <a:defRPr/>
              </a:pPr>
              <a:t>29/01/2021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8AEB7-3969-4A31-ADA0-3D367C97E83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C491A-3B23-468D-B538-CF8317D3998E}" type="datetimeFigureOut">
              <a:rPr lang="fr-FR"/>
              <a:pPr>
                <a:defRPr/>
              </a:pPr>
              <a:t>29/01/2021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BD1C5-38D9-4883-B681-6955D7029915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46110-5245-4263-B089-518DB80F93AA}" type="datetimeFigureOut">
              <a:rPr lang="fr-FR"/>
              <a:pPr>
                <a:defRPr/>
              </a:pPr>
              <a:t>29/01/2021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F8535-EFD3-425E-ACFC-416B113F2705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8DB70-5AD6-4E2B-A2E3-F05FC19285E7}" type="datetimeFigureOut">
              <a:rPr lang="fr-FR"/>
              <a:pPr>
                <a:defRPr/>
              </a:pPr>
              <a:t>29/01/2021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1076A-5F08-4F05-8FC9-D182F125546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325FA-3732-4765-9F7A-607E3BB2204D}" type="datetimeFigureOut">
              <a:rPr lang="fr-FR"/>
              <a:pPr>
                <a:defRPr/>
              </a:pPr>
              <a:t>29/01/2021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028AA-EAB7-447A-958C-97AF707AB28E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1A86E7-A211-4E68-8727-5D8D2FE7AF97}" type="datetimeFigureOut">
              <a:rPr lang="fr-FR"/>
              <a:pPr>
                <a:defRPr/>
              </a:pPr>
              <a:t>29/01/2021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21A2EF-E425-44D8-B825-A2BF76188B5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circl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1A86E7-A211-4E68-8727-5D8D2FE7AF97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29/01/2021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21A2EF-E425-44D8-B825-A2BF76188B54}" type="slidenum">
              <a:rPr lang="fr-C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ircl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2828925" y="2987675"/>
            <a:ext cx="5815013" cy="1470025"/>
          </a:xfrm>
        </p:spPr>
        <p:txBody>
          <a:bodyPr/>
          <a:lstStyle/>
          <a:p>
            <a:r>
              <a:rPr lang="sk-SK" sz="6600" b="1" dirty="0" smtClean="0">
                <a:solidFill>
                  <a:srgbClr val="265F00"/>
                </a:solidFill>
                <a:latin typeface="Colonna MT" pitchFamily="82" charset="0"/>
              </a:rPr>
              <a:t>Rastlinná a živočíšna bunka </a:t>
            </a:r>
            <a:endParaRPr lang="fr-CA" sz="6600" b="1" dirty="0" smtClean="0">
              <a:solidFill>
                <a:srgbClr val="265F00"/>
              </a:solidFill>
              <a:latin typeface="Colonna MT" pitchFamily="82" charset="0"/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3563938" y="5084763"/>
            <a:ext cx="4789487" cy="1000125"/>
          </a:xfrm>
        </p:spPr>
        <p:txBody>
          <a:bodyPr/>
          <a:lstStyle/>
          <a:p>
            <a:r>
              <a:rPr lang="sk-SK" sz="2400" dirty="0" smtClean="0">
                <a:solidFill>
                  <a:srgbClr val="265F00"/>
                </a:solidFill>
                <a:latin typeface="Georgia" pitchFamily="18" charset="0"/>
              </a:rPr>
              <a:t>Mgr. Zuzana </a:t>
            </a:r>
            <a:r>
              <a:rPr lang="sk-SK" sz="2400" dirty="0" err="1" smtClean="0">
                <a:solidFill>
                  <a:srgbClr val="265F00"/>
                </a:solidFill>
                <a:latin typeface="Georgia" pitchFamily="18" charset="0"/>
              </a:rPr>
              <a:t>Morávková</a:t>
            </a:r>
            <a:endParaRPr lang="sk-SK" sz="2400" dirty="0" smtClean="0">
              <a:solidFill>
                <a:srgbClr val="265F00"/>
              </a:solidFill>
              <a:latin typeface="Georgia" pitchFamily="18" charset="0"/>
            </a:endParaRPr>
          </a:p>
          <a:p>
            <a:r>
              <a:rPr lang="sk-SK" sz="2400" dirty="0" smtClean="0">
                <a:solidFill>
                  <a:srgbClr val="265F00"/>
                </a:solidFill>
                <a:latin typeface="Georgia" pitchFamily="18" charset="0"/>
              </a:rPr>
              <a:t>ZŠ s MŠ Gbely</a:t>
            </a:r>
            <a:endParaRPr lang="fr-CA" sz="2400" dirty="0" smtClean="0">
              <a:solidFill>
                <a:srgbClr val="265F00"/>
              </a:solidFill>
              <a:latin typeface="Georgia" pitchFamily="18" charset="0"/>
            </a:endParaRPr>
          </a:p>
        </p:txBody>
      </p:sp>
      <p:pic>
        <p:nvPicPr>
          <p:cNvPr id="13314" name="Picture 2" descr="http://www.beruska8.cz/kyticky/kyticky2/13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857232"/>
            <a:ext cx="2628900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500034" y="1857364"/>
            <a:ext cx="8229600" cy="1143000"/>
          </a:xfrm>
        </p:spPr>
        <p:txBody>
          <a:bodyPr/>
          <a:lstStyle/>
          <a:p>
            <a:r>
              <a:rPr lang="sk-SK" sz="7200" b="1" dirty="0" smtClean="0">
                <a:solidFill>
                  <a:srgbClr val="265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onna MT" pitchFamily="82" charset="0"/>
              </a:rPr>
              <a:t>Ďakujem </a:t>
            </a:r>
            <a:br>
              <a:rPr lang="sk-SK" sz="7200" b="1" dirty="0" smtClean="0">
                <a:solidFill>
                  <a:srgbClr val="265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onna MT" pitchFamily="82" charset="0"/>
              </a:rPr>
            </a:br>
            <a:r>
              <a:rPr lang="sk-SK" sz="7200" b="1" dirty="0" smtClean="0">
                <a:solidFill>
                  <a:srgbClr val="265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onna MT" pitchFamily="82" charset="0"/>
              </a:rPr>
              <a:t>za pozornosť</a:t>
            </a:r>
            <a:endParaRPr lang="fr-CA" sz="7200" b="1" dirty="0" smtClean="0">
              <a:solidFill>
                <a:srgbClr val="265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lonna MT" pitchFamily="82" charset="0"/>
            </a:endParaRPr>
          </a:p>
        </p:txBody>
      </p:sp>
      <p:pic>
        <p:nvPicPr>
          <p:cNvPr id="8" name="Picture 2" descr="D:\škola\Obrázky\Prezentácie\s8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3429000"/>
            <a:ext cx="2928955" cy="2480485"/>
          </a:xfrm>
          <a:prstGeom prst="rect">
            <a:avLst/>
          </a:prstGeom>
          <a:noFill/>
        </p:spPr>
      </p:pic>
      <p:pic>
        <p:nvPicPr>
          <p:cNvPr id="9" name="Picture 3" descr="C:\Users\User\Pictures\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785794"/>
            <a:ext cx="3714776" cy="250033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296974"/>
          </a:xfrm>
          <a:solidFill>
            <a:srgbClr val="CCFF33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sk-SK" b="1" dirty="0" smtClean="0">
                <a:solidFill>
                  <a:srgbClr val="265F00"/>
                </a:solidFill>
                <a:latin typeface="Colonna MT" pitchFamily="82" charset="0"/>
              </a:rPr>
              <a:t>Základnou stavebnou jednotkou všetkých organizmov je BUNKA </a:t>
            </a:r>
            <a:endParaRPr lang="sk-SK" b="1" dirty="0">
              <a:solidFill>
                <a:srgbClr val="265F00"/>
              </a:solidFill>
              <a:latin typeface="Colonna MT" pitchFamily="82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28596" y="1643050"/>
            <a:ext cx="4038600" cy="492922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sk-SK" dirty="0" smtClean="0"/>
              <a:t>Rastlinná bunka</a:t>
            </a:r>
          </a:p>
          <a:p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43050"/>
            <a:ext cx="4038600" cy="492922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sk-SK" dirty="0" smtClean="0"/>
              <a:t>Živočíšna bunka</a:t>
            </a:r>
          </a:p>
          <a:p>
            <a:endParaRPr lang="sk-SK" dirty="0"/>
          </a:p>
        </p:txBody>
      </p:sp>
      <p:pic>
        <p:nvPicPr>
          <p:cNvPr id="5" name="Picture 3" descr="C:\Ovzdušie\bunka1.jpg"/>
          <p:cNvPicPr>
            <a:picLocks noChangeAspect="1" noChangeArrowheads="1"/>
          </p:cNvPicPr>
          <p:nvPr/>
        </p:nvPicPr>
        <p:blipFill>
          <a:blip r:embed="rId2" cstate="print"/>
          <a:srcRect l="3561" t="1350" r="45401" b="10912"/>
          <a:stretch>
            <a:fillRect/>
          </a:stretch>
        </p:blipFill>
        <p:spPr bwMode="auto">
          <a:xfrm>
            <a:off x="857224" y="2143116"/>
            <a:ext cx="3276600" cy="4381496"/>
          </a:xfrm>
          <a:prstGeom prst="rect">
            <a:avLst/>
          </a:prstGeom>
          <a:noFill/>
        </p:spPr>
      </p:pic>
      <p:pic>
        <p:nvPicPr>
          <p:cNvPr id="6" name="Picture 2" descr="C:\Ovzdušie\bunka2.jpg"/>
          <p:cNvPicPr>
            <a:picLocks noChangeAspect="1" noChangeArrowheads="1"/>
          </p:cNvPicPr>
          <p:nvPr/>
        </p:nvPicPr>
        <p:blipFill>
          <a:blip r:embed="rId3" cstate="print"/>
          <a:srcRect l="61314" t="12842" r="10885" b="24316"/>
          <a:stretch>
            <a:fillRect/>
          </a:stretch>
        </p:blipFill>
        <p:spPr bwMode="auto">
          <a:xfrm>
            <a:off x="4857752" y="2214554"/>
            <a:ext cx="3500462" cy="40386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6000" b="1" dirty="0" smtClean="0">
                <a:solidFill>
                  <a:srgbClr val="265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onna MT" pitchFamily="82" charset="0"/>
              </a:rPr>
              <a:t>Je viditeľná iba pod mikroskopom</a:t>
            </a:r>
            <a:endParaRPr lang="fr-CA" sz="6000" b="1" dirty="0" smtClean="0">
              <a:solidFill>
                <a:srgbClr val="265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lonna MT" pitchFamily="82" charset="0"/>
            </a:endParaRPr>
          </a:p>
        </p:txBody>
      </p:sp>
      <p:sp>
        <p:nvSpPr>
          <p:cNvPr id="11" name="Zástupný symbol obsahu 10"/>
          <p:cNvSpPr>
            <a:spLocks noGrp="1"/>
          </p:cNvSpPr>
          <p:nvPr>
            <p:ph idx="1"/>
          </p:nvPr>
        </p:nvSpPr>
        <p:spPr>
          <a:xfrm>
            <a:off x="457200" y="3857628"/>
            <a:ext cx="8229600" cy="2268535"/>
          </a:xfrm>
        </p:spPr>
        <p:txBody>
          <a:bodyPr/>
          <a:lstStyle/>
          <a:p>
            <a:endParaRPr lang="sk-SK" dirty="0"/>
          </a:p>
        </p:txBody>
      </p:sp>
      <p:pic>
        <p:nvPicPr>
          <p:cNvPr id="12" name="Picture 2" descr="http://www.dalidary.cz/foto/detsky-mikroskop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643050"/>
            <a:ext cx="3552825" cy="4667250"/>
          </a:xfrm>
          <a:prstGeom prst="rect">
            <a:avLst/>
          </a:prstGeom>
          <a:noFill/>
          <a:ln w="38100">
            <a:solidFill>
              <a:srgbClr val="265F00"/>
            </a:solidFill>
            <a:miter lim="800000"/>
            <a:headEnd/>
            <a:tailEnd/>
          </a:ln>
        </p:spPr>
      </p:pic>
      <p:pic>
        <p:nvPicPr>
          <p:cNvPr id="13" name="Obrázok 12" descr="350px-Plagiomnium_affine_laminazellen_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48" y="1785926"/>
            <a:ext cx="2428892" cy="2214578"/>
          </a:xfrm>
          <a:prstGeom prst="ellipse">
            <a:avLst/>
          </a:prstGeom>
          <a:ln w="38100">
            <a:solidFill>
              <a:srgbClr val="265F00"/>
            </a:solidFill>
          </a:ln>
        </p:spPr>
      </p:pic>
      <p:pic>
        <p:nvPicPr>
          <p:cNvPr id="14" name="Picture 3" descr="C:\Ovzdušie\bun. sten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4071942"/>
            <a:ext cx="2571768" cy="2500330"/>
          </a:xfrm>
          <a:prstGeom prst="ellipse">
            <a:avLst/>
          </a:prstGeom>
          <a:noFill/>
          <a:ln w="38100">
            <a:solidFill>
              <a:srgbClr val="265F00"/>
            </a:solidFill>
          </a:ln>
        </p:spPr>
      </p:pic>
      <p:pic>
        <p:nvPicPr>
          <p:cNvPr id="15" name="Obrázok 14" descr="delenie jadra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00826" y="2786058"/>
            <a:ext cx="2286016" cy="2286016"/>
          </a:xfrm>
          <a:prstGeom prst="ellipse">
            <a:avLst/>
          </a:prstGeom>
          <a:ln w="38100">
            <a:solidFill>
              <a:srgbClr val="265F00"/>
            </a:solidFill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2643174" y="285728"/>
            <a:ext cx="5929354" cy="1143000"/>
          </a:xfrm>
        </p:spPr>
        <p:txBody>
          <a:bodyPr/>
          <a:lstStyle/>
          <a:p>
            <a:pPr algn="l"/>
            <a:r>
              <a:rPr lang="sk-SK" sz="6000" b="1" dirty="0" smtClean="0">
                <a:solidFill>
                  <a:srgbClr val="265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onna MT" pitchFamily="82" charset="0"/>
              </a:rPr>
              <a:t>Rastlinná bunka:</a:t>
            </a:r>
            <a:endParaRPr lang="fr-CA" sz="6000" b="1" dirty="0" smtClean="0">
              <a:solidFill>
                <a:srgbClr val="265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lonna MT" pitchFamily="82" charset="0"/>
            </a:endParaRPr>
          </a:p>
        </p:txBody>
      </p:sp>
      <p:pic>
        <p:nvPicPr>
          <p:cNvPr id="4" name="Picture 3" descr="C:\Ovzdušie\bunka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561" t="1350" r="45401" b="10912"/>
          <a:stretch>
            <a:fillRect/>
          </a:stretch>
        </p:blipFill>
        <p:spPr bwMode="auto">
          <a:xfrm>
            <a:off x="2571736" y="1571612"/>
            <a:ext cx="3043961" cy="4525963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5715008" y="5429264"/>
            <a:ext cx="2010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 smtClean="0"/>
              <a:t>Bunková stena</a:t>
            </a:r>
            <a:endParaRPr lang="sk-SK" sz="2000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5715008" y="4857760"/>
            <a:ext cx="1752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 err="1" smtClean="0"/>
              <a:t>Chloroplasty</a:t>
            </a:r>
            <a:endParaRPr lang="sk-SK" sz="2000" b="1" dirty="0"/>
          </a:p>
        </p:txBody>
      </p:sp>
      <p:sp>
        <p:nvSpPr>
          <p:cNvPr id="7" name="BlokTextu 6"/>
          <p:cNvSpPr txBox="1"/>
          <p:nvPr/>
        </p:nvSpPr>
        <p:spPr>
          <a:xfrm>
            <a:off x="5715008" y="4143380"/>
            <a:ext cx="11547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 smtClean="0"/>
              <a:t>Vakuola</a:t>
            </a:r>
            <a:endParaRPr lang="sk-SK" sz="2000" b="1" dirty="0"/>
          </a:p>
        </p:txBody>
      </p:sp>
      <p:sp>
        <p:nvSpPr>
          <p:cNvPr id="8" name="BlokTextu 7"/>
          <p:cNvSpPr txBox="1"/>
          <p:nvPr/>
        </p:nvSpPr>
        <p:spPr>
          <a:xfrm>
            <a:off x="5643570" y="1428736"/>
            <a:ext cx="2948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 smtClean="0"/>
              <a:t>Cytoplazmatická blana</a:t>
            </a:r>
            <a:endParaRPr lang="sk-SK" sz="2000" b="1" dirty="0"/>
          </a:p>
        </p:txBody>
      </p:sp>
      <p:sp>
        <p:nvSpPr>
          <p:cNvPr id="9" name="BlokTextu 8"/>
          <p:cNvSpPr txBox="1"/>
          <p:nvPr/>
        </p:nvSpPr>
        <p:spPr>
          <a:xfrm>
            <a:off x="5715008" y="2143116"/>
            <a:ext cx="17940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 smtClean="0"/>
              <a:t>Mitochondrie</a:t>
            </a:r>
            <a:endParaRPr lang="sk-SK" sz="2000" b="1" dirty="0"/>
          </a:p>
        </p:txBody>
      </p:sp>
      <p:sp>
        <p:nvSpPr>
          <p:cNvPr id="10" name="BlokTextu 9"/>
          <p:cNvSpPr txBox="1"/>
          <p:nvPr/>
        </p:nvSpPr>
        <p:spPr>
          <a:xfrm>
            <a:off x="5715008" y="3071810"/>
            <a:ext cx="883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 smtClean="0"/>
              <a:t>Jadro</a:t>
            </a:r>
            <a:endParaRPr lang="sk-SK" sz="2000" b="1" dirty="0"/>
          </a:p>
        </p:txBody>
      </p:sp>
      <p:sp>
        <p:nvSpPr>
          <p:cNvPr id="12" name="BlokTextu 11"/>
          <p:cNvSpPr txBox="1"/>
          <p:nvPr/>
        </p:nvSpPr>
        <p:spPr>
          <a:xfrm>
            <a:off x="5715008" y="2571744"/>
            <a:ext cx="1624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 smtClean="0"/>
              <a:t>Cytoplazma</a:t>
            </a:r>
            <a:endParaRPr lang="sk-SK" sz="2000" b="1" dirty="0"/>
          </a:p>
        </p:txBody>
      </p:sp>
      <p:cxnSp>
        <p:nvCxnSpPr>
          <p:cNvPr id="14" name="Rovná spojnica 13"/>
          <p:cNvCxnSpPr/>
          <p:nvPr/>
        </p:nvCxnSpPr>
        <p:spPr>
          <a:xfrm flipV="1">
            <a:off x="4500562" y="2857496"/>
            <a:ext cx="1143008" cy="1428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5" grpId="0"/>
      <p:bldP spid="6" grpId="0"/>
      <p:bldP spid="7" grpId="0"/>
      <p:bldP spid="8" grpId="0"/>
      <p:bldP spid="9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6000" b="1" dirty="0" smtClean="0">
                <a:solidFill>
                  <a:srgbClr val="265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onna MT" pitchFamily="82" charset="0"/>
              </a:rPr>
              <a:t>Živočíšna</a:t>
            </a:r>
            <a:r>
              <a:rPr lang="sk-SK" sz="6000" b="1" dirty="0" smtClean="0">
                <a:solidFill>
                  <a:srgbClr val="265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6000" b="1" dirty="0" smtClean="0">
                <a:solidFill>
                  <a:srgbClr val="265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onna MT" pitchFamily="82" charset="0"/>
              </a:rPr>
              <a:t>bunka</a:t>
            </a:r>
            <a:endParaRPr lang="fr-CA" sz="6000" b="1" dirty="0" smtClean="0">
              <a:solidFill>
                <a:srgbClr val="265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lonna MT" pitchFamily="82" charset="0"/>
            </a:endParaRPr>
          </a:p>
        </p:txBody>
      </p:sp>
      <p:pic>
        <p:nvPicPr>
          <p:cNvPr id="4" name="Picture 2" descr="C:\Ovzdušie\bunka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61314" t="12842" r="8427" b="24316"/>
          <a:stretch>
            <a:fillRect/>
          </a:stretch>
        </p:blipFill>
        <p:spPr bwMode="auto">
          <a:xfrm>
            <a:off x="2619447" y="1903413"/>
            <a:ext cx="3905105" cy="4097355"/>
          </a:xfrm>
          <a:prstGeom prst="rect">
            <a:avLst/>
          </a:prstGeom>
          <a:noFill/>
          <a:ln w="38100">
            <a:solidFill>
              <a:srgbClr val="265F00"/>
            </a:solidFill>
          </a:ln>
        </p:spPr>
      </p:pic>
      <p:sp>
        <p:nvSpPr>
          <p:cNvPr id="6" name="BlokTextu 5"/>
          <p:cNvSpPr txBox="1"/>
          <p:nvPr/>
        </p:nvSpPr>
        <p:spPr>
          <a:xfrm>
            <a:off x="1357290" y="1357298"/>
            <a:ext cx="2948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 smtClean="0"/>
              <a:t>Cytoplazmatická blana</a:t>
            </a:r>
            <a:endParaRPr lang="sk-SK" sz="2000" b="1" dirty="0"/>
          </a:p>
        </p:txBody>
      </p:sp>
      <p:sp>
        <p:nvSpPr>
          <p:cNvPr id="7" name="BlokTextu 6"/>
          <p:cNvSpPr txBox="1"/>
          <p:nvPr/>
        </p:nvSpPr>
        <p:spPr>
          <a:xfrm>
            <a:off x="642910" y="2000240"/>
            <a:ext cx="17940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 smtClean="0"/>
              <a:t>Mitochondrie</a:t>
            </a:r>
            <a:endParaRPr lang="sk-SK" sz="2000" b="1" dirty="0"/>
          </a:p>
        </p:txBody>
      </p:sp>
      <p:sp>
        <p:nvSpPr>
          <p:cNvPr id="8" name="BlokTextu 7"/>
          <p:cNvSpPr txBox="1"/>
          <p:nvPr/>
        </p:nvSpPr>
        <p:spPr>
          <a:xfrm>
            <a:off x="1500166" y="2857496"/>
            <a:ext cx="883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 smtClean="0"/>
              <a:t>Jadro</a:t>
            </a:r>
            <a:endParaRPr lang="sk-SK" sz="2000" b="1" dirty="0"/>
          </a:p>
        </p:txBody>
      </p:sp>
      <p:sp>
        <p:nvSpPr>
          <p:cNvPr id="10" name="BlokTextu 9"/>
          <p:cNvSpPr txBox="1"/>
          <p:nvPr/>
        </p:nvSpPr>
        <p:spPr>
          <a:xfrm>
            <a:off x="857224" y="3500438"/>
            <a:ext cx="1624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 smtClean="0"/>
              <a:t>Cytoplazma</a:t>
            </a:r>
            <a:endParaRPr lang="sk-SK" sz="2000" b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6" grpId="0"/>
      <p:bldP spid="7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3714744" cy="1714512"/>
          </a:xfrm>
          <a:solidFill>
            <a:srgbClr val="CCFF3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sk-SK" sz="5400" b="1" dirty="0" smtClean="0">
                <a:solidFill>
                  <a:srgbClr val="265F00"/>
                </a:solidFill>
                <a:latin typeface="Colonna MT" pitchFamily="82" charset="0"/>
              </a:rPr>
              <a:t>Bunková stena</a:t>
            </a:r>
            <a:endParaRPr lang="sk-SK" sz="5400" b="1" dirty="0">
              <a:solidFill>
                <a:srgbClr val="265F00"/>
              </a:solidFill>
              <a:latin typeface="Colonna MT" pitchFamily="82" charset="0"/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285720" y="5072074"/>
            <a:ext cx="4038600" cy="1185857"/>
          </a:xfrm>
        </p:spPr>
        <p:txBody>
          <a:bodyPr/>
          <a:lstStyle/>
          <a:p>
            <a:r>
              <a:rPr lang="sk-SK" dirty="0" smtClean="0"/>
              <a:t>Chráni povrch bunky a určuje jej tvar</a:t>
            </a:r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sz="half" idx="2"/>
          </p:nvPr>
        </p:nvSpPr>
        <p:spPr>
          <a:xfrm>
            <a:off x="4648200" y="2071678"/>
            <a:ext cx="4038600" cy="4054485"/>
          </a:xfrm>
        </p:spPr>
        <p:txBody>
          <a:bodyPr/>
          <a:lstStyle/>
          <a:p>
            <a:r>
              <a:rPr lang="sk-SK" dirty="0" smtClean="0"/>
              <a:t>Prepúšťa látky do bunky a z bunky von do okolia</a:t>
            </a: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4000496" y="214290"/>
            <a:ext cx="5000628" cy="1754326"/>
          </a:xfrm>
          <a:prstGeom prst="rect">
            <a:avLst/>
          </a:prstGeom>
          <a:solidFill>
            <a:srgbClr val="CCFF3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5400" b="1" dirty="0" smtClean="0">
                <a:solidFill>
                  <a:srgbClr val="265F00"/>
                </a:solidFill>
                <a:latin typeface="Colonna MT" pitchFamily="82" charset="0"/>
              </a:rPr>
              <a:t>Cytoplazmatická </a:t>
            </a:r>
          </a:p>
          <a:p>
            <a:pPr algn="ctr"/>
            <a:r>
              <a:rPr lang="sk-SK" sz="5400" b="1" dirty="0" smtClean="0">
                <a:solidFill>
                  <a:srgbClr val="265F00"/>
                </a:solidFill>
                <a:latin typeface="Colonna MT" pitchFamily="82" charset="0"/>
              </a:rPr>
              <a:t>blana</a:t>
            </a:r>
            <a:endParaRPr lang="sk-SK" sz="5400" b="1" dirty="0">
              <a:solidFill>
                <a:srgbClr val="265F00"/>
              </a:solidFill>
              <a:latin typeface="Colonna MT" pitchFamily="82" charset="0"/>
            </a:endParaRPr>
          </a:p>
        </p:txBody>
      </p:sp>
      <p:pic>
        <p:nvPicPr>
          <p:cNvPr id="7" name="Picture 3" descr="C:\Ovzdušie\bun. ste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071678"/>
            <a:ext cx="3714776" cy="2643206"/>
          </a:xfrm>
          <a:prstGeom prst="rect">
            <a:avLst/>
          </a:prstGeom>
          <a:noFill/>
          <a:ln w="38100">
            <a:solidFill>
              <a:srgbClr val="265F00"/>
            </a:solidFill>
          </a:ln>
        </p:spPr>
      </p:pic>
      <p:pic>
        <p:nvPicPr>
          <p:cNvPr id="8" name="Picture 13" descr="C:\Ovzdušie\cytoplazm. mambr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357562"/>
            <a:ext cx="4857784" cy="3071834"/>
          </a:xfrm>
          <a:prstGeom prst="rect">
            <a:avLst/>
          </a:prstGeom>
          <a:noFill/>
          <a:ln w="38100">
            <a:solidFill>
              <a:srgbClr val="265F00"/>
            </a:solidFill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CCFF3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sk-SK" sz="5400" b="1" dirty="0" smtClean="0">
                <a:solidFill>
                  <a:srgbClr val="265F00"/>
                </a:solidFill>
                <a:latin typeface="Colonna MT" pitchFamily="82" charset="0"/>
              </a:rPr>
              <a:t>Jadro</a:t>
            </a:r>
            <a:endParaRPr lang="sk-SK" sz="5400" b="1" dirty="0">
              <a:solidFill>
                <a:srgbClr val="265F00"/>
              </a:solidFill>
              <a:latin typeface="Colonna MT" pitchFamily="82" charset="0"/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4294967295"/>
          </p:nvPr>
        </p:nvSpPr>
        <p:spPr>
          <a:xfrm>
            <a:off x="571472" y="1600200"/>
            <a:ext cx="3467128" cy="4525963"/>
          </a:xfrm>
        </p:spPr>
        <p:txBody>
          <a:bodyPr/>
          <a:lstStyle/>
          <a:p>
            <a:r>
              <a:rPr lang="sk-SK" dirty="0" smtClean="0"/>
              <a:t>Riadi všetky procesy v bunke</a:t>
            </a:r>
            <a:endParaRPr lang="sk-SK" dirty="0"/>
          </a:p>
        </p:txBody>
      </p:sp>
      <p:pic>
        <p:nvPicPr>
          <p:cNvPr id="8" name="Obrázok 7" descr="delenie jadra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4" y="2071678"/>
            <a:ext cx="4143404" cy="4143404"/>
          </a:xfrm>
          <a:prstGeom prst="rect">
            <a:avLst/>
          </a:prstGeom>
          <a:ln w="38100">
            <a:solidFill>
              <a:srgbClr val="265F00"/>
            </a:solidFill>
          </a:ln>
        </p:spPr>
      </p:pic>
      <p:pic>
        <p:nvPicPr>
          <p:cNvPr id="9" name="Obrázok 8" descr="180px-DNA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3071810"/>
            <a:ext cx="3500462" cy="3143272"/>
          </a:xfrm>
          <a:prstGeom prst="rect">
            <a:avLst/>
          </a:prstGeom>
          <a:ln w="38100">
            <a:solidFill>
              <a:srgbClr val="265F00"/>
            </a:solidFill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29114" cy="939784"/>
          </a:xfrm>
          <a:solidFill>
            <a:srgbClr val="CCFF3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sk-SK" sz="5400" b="1" dirty="0" smtClean="0">
                <a:solidFill>
                  <a:srgbClr val="265F00"/>
                </a:solidFill>
                <a:latin typeface="Colonna MT" pitchFamily="82" charset="0"/>
              </a:rPr>
              <a:t>Mitochondrie</a:t>
            </a:r>
            <a:endParaRPr lang="sk-SK" sz="5400" b="1" dirty="0">
              <a:solidFill>
                <a:srgbClr val="265F00"/>
              </a:solidFill>
              <a:latin typeface="Colonna MT" pitchFamily="82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dirty="0" smtClean="0"/>
              <a:t>Zabezpečujú bunkové dýchanie a tým energiu</a:t>
            </a:r>
          </a:p>
        </p:txBody>
      </p:sp>
      <p:pic>
        <p:nvPicPr>
          <p:cNvPr id="6" name="Obrázok 5" descr="mitochondri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714620"/>
            <a:ext cx="4214842" cy="3429024"/>
          </a:xfrm>
          <a:prstGeom prst="rect">
            <a:avLst/>
          </a:prstGeom>
          <a:ln w="38100">
            <a:solidFill>
              <a:srgbClr val="265F00"/>
            </a:solidFill>
          </a:ln>
        </p:spPr>
      </p:pic>
      <p:sp>
        <p:nvSpPr>
          <p:cNvPr id="12" name="BlokTextu 11"/>
          <p:cNvSpPr txBox="1"/>
          <p:nvPr/>
        </p:nvSpPr>
        <p:spPr>
          <a:xfrm>
            <a:off x="4714876" y="285728"/>
            <a:ext cx="4071966" cy="923330"/>
          </a:xfrm>
          <a:prstGeom prst="rect">
            <a:avLst/>
          </a:prstGeom>
          <a:solidFill>
            <a:srgbClr val="CCFF3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5400" b="1" dirty="0" smtClean="0">
                <a:solidFill>
                  <a:srgbClr val="265F00"/>
                </a:solidFill>
                <a:latin typeface="Colonna MT" pitchFamily="82" charset="0"/>
              </a:rPr>
              <a:t>Cytoplazma</a:t>
            </a:r>
            <a:endParaRPr lang="sk-SK" sz="5400" b="1" dirty="0">
              <a:solidFill>
                <a:srgbClr val="265F00"/>
              </a:solidFill>
              <a:latin typeface="Colonna MT" pitchFamily="82" charset="0"/>
            </a:endParaRPr>
          </a:p>
        </p:txBody>
      </p:sp>
      <p:sp>
        <p:nvSpPr>
          <p:cNvPr id="13" name="Zástupný symbol obsahu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k-SK" dirty="0" smtClean="0"/>
              <a:t>Tvorí vnútorné prostredie bunky</a:t>
            </a:r>
          </a:p>
          <a:p>
            <a:endParaRPr lang="sk-SK" dirty="0"/>
          </a:p>
        </p:txBody>
      </p:sp>
      <p:pic>
        <p:nvPicPr>
          <p:cNvPr id="14" name="Picture 2" descr="http://wwwnt.if.pwr.wroc.pl/up/mtk/2001/nowak_anna/kzw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143248"/>
            <a:ext cx="3929090" cy="3019425"/>
          </a:xfrm>
          <a:prstGeom prst="rect">
            <a:avLst/>
          </a:prstGeom>
          <a:noFill/>
          <a:ln w="38100">
            <a:solidFill>
              <a:srgbClr val="265F00"/>
            </a:solidFill>
          </a:ln>
        </p:spPr>
      </p:pic>
      <p:cxnSp>
        <p:nvCxnSpPr>
          <p:cNvPr id="15" name="Rovná spojovacia šípka 14"/>
          <p:cNvCxnSpPr/>
          <p:nvPr/>
        </p:nvCxnSpPr>
        <p:spPr>
          <a:xfrm rot="16200000" flipH="1">
            <a:off x="6250793" y="2964653"/>
            <a:ext cx="1000132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4043362" cy="939784"/>
          </a:xfrm>
          <a:solidFill>
            <a:srgbClr val="CCFF3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sk-SK" sz="5400" b="1" dirty="0" err="1" smtClean="0">
                <a:solidFill>
                  <a:srgbClr val="265F00"/>
                </a:solidFill>
                <a:latin typeface="Colonna MT" pitchFamily="82" charset="0"/>
              </a:rPr>
              <a:t>Chloroplasty</a:t>
            </a:r>
            <a:endParaRPr lang="sk-SK" sz="5400" b="1" dirty="0">
              <a:solidFill>
                <a:srgbClr val="265F00"/>
              </a:solidFill>
              <a:latin typeface="Colonna MT" pitchFamily="82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043246"/>
          </a:xfrm>
        </p:spPr>
        <p:txBody>
          <a:bodyPr/>
          <a:lstStyle/>
          <a:p>
            <a:r>
              <a:rPr lang="sk-SK" dirty="0" smtClean="0"/>
              <a:t>Prebieha v nich fotosyntéza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k-SK" dirty="0" smtClean="0"/>
              <a:t>Zhromažďuje zásobné  látky</a:t>
            </a:r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4714876" y="357166"/>
            <a:ext cx="3786214" cy="923330"/>
          </a:xfrm>
          <a:prstGeom prst="rect">
            <a:avLst/>
          </a:prstGeom>
          <a:solidFill>
            <a:srgbClr val="CCFF3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5400" b="1" dirty="0" smtClean="0">
                <a:solidFill>
                  <a:srgbClr val="265F00"/>
                </a:solidFill>
                <a:latin typeface="Colonna MT" pitchFamily="82" charset="0"/>
              </a:rPr>
              <a:t>Vakuola</a:t>
            </a:r>
            <a:endParaRPr lang="sk-SK" sz="5400" b="1" dirty="0">
              <a:solidFill>
                <a:srgbClr val="265F00"/>
              </a:solidFill>
              <a:latin typeface="Colonna MT" pitchFamily="82" charset="0"/>
            </a:endParaRPr>
          </a:p>
        </p:txBody>
      </p:sp>
      <p:pic>
        <p:nvPicPr>
          <p:cNvPr id="8" name="Obrázok 7" descr="350px-Plagiomnium_affine_laminazellen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571744"/>
            <a:ext cx="4214842" cy="3929090"/>
          </a:xfrm>
          <a:prstGeom prst="rect">
            <a:avLst/>
          </a:prstGeom>
          <a:ln w="38100">
            <a:solidFill>
              <a:srgbClr val="265F00"/>
            </a:solidFill>
          </a:ln>
        </p:spPr>
      </p:pic>
      <p:pic>
        <p:nvPicPr>
          <p:cNvPr id="9" name="Obrázok 8" descr="chloropla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546" y="4000504"/>
            <a:ext cx="2619375" cy="2514600"/>
          </a:xfrm>
          <a:prstGeom prst="rect">
            <a:avLst/>
          </a:prstGeom>
          <a:ln w="38100">
            <a:solidFill>
              <a:srgbClr val="265F00"/>
            </a:solidFill>
          </a:ln>
        </p:spPr>
      </p:pic>
      <p:pic>
        <p:nvPicPr>
          <p:cNvPr id="10" name="Obrázok 9" descr="vakuol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3000372"/>
            <a:ext cx="3429024" cy="3500462"/>
          </a:xfrm>
          <a:prstGeom prst="rect">
            <a:avLst/>
          </a:prstGeom>
          <a:ln w="38100">
            <a:solidFill>
              <a:srgbClr val="265F00"/>
            </a:solidFill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theme/theme1.xml><?xml version="1.0" encoding="utf-8"?>
<a:theme xmlns:a="http://schemas.openxmlformats.org/drawingml/2006/main" name="13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13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131</Template>
  <TotalTime>165</TotalTime>
  <Words>96</Words>
  <Application>Microsoft Office PowerPoint</Application>
  <PresentationFormat>Prezentácia na obrazovke (4:3)</PresentationFormat>
  <Paragraphs>36</Paragraphs>
  <Slides>10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2</vt:i4>
      </vt:variant>
      <vt:variant>
        <vt:lpstr>Nadpisy snímok</vt:lpstr>
      </vt:variant>
      <vt:variant>
        <vt:i4>10</vt:i4>
      </vt:variant>
    </vt:vector>
  </HeadingPairs>
  <TitlesOfParts>
    <vt:vector size="16" baseType="lpstr">
      <vt:lpstr>Arial</vt:lpstr>
      <vt:lpstr>Calibri</vt:lpstr>
      <vt:lpstr>Colonna MT</vt:lpstr>
      <vt:lpstr>Georgia</vt:lpstr>
      <vt:lpstr>131</vt:lpstr>
      <vt:lpstr>1_131</vt:lpstr>
      <vt:lpstr>Rastlinná a živočíšna bunka </vt:lpstr>
      <vt:lpstr>Základnou stavebnou jednotkou všetkých organizmov je BUNKA </vt:lpstr>
      <vt:lpstr>Je viditeľná iba pod mikroskopom</vt:lpstr>
      <vt:lpstr>Rastlinná bunka:</vt:lpstr>
      <vt:lpstr>Živočíšna bunka</vt:lpstr>
      <vt:lpstr>Bunková stena</vt:lpstr>
      <vt:lpstr>Jadro</vt:lpstr>
      <vt:lpstr>Mitochondrie</vt:lpstr>
      <vt:lpstr>Chloroplasty</vt:lpstr>
      <vt:lpstr>Ďakujem  za pozornosť</vt:lpstr>
    </vt:vector>
  </TitlesOfParts>
  <Company>ZŠ s MŚ Gbely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Rastlinná a živočíšna bunka</dc:title>
  <dc:creator>Uživateľ</dc:creator>
  <cp:lastModifiedBy>ZS_Lehnice_2</cp:lastModifiedBy>
  <cp:revision>21</cp:revision>
  <dcterms:created xsi:type="dcterms:W3CDTF">2009-09-23T19:20:00Z</dcterms:created>
  <dcterms:modified xsi:type="dcterms:W3CDTF">2021-01-29T13:09:32Z</dcterms:modified>
</cp:coreProperties>
</file>