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48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68698-3007-4314-9483-223F80A34BA4}" type="datetimeFigureOut">
              <a:rPr lang="sk-SK" smtClean="0"/>
              <a:t>26. 3. 2021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4DD8D5-0DB0-4AF1-ACC6-C88AC39FE5B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9c9Zi3WFVRc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61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2520280"/>
          </a:xfrm>
        </p:spPr>
        <p:txBody>
          <a:bodyPr>
            <a:noAutofit/>
          </a:bodyPr>
          <a:lstStyle/>
          <a:p>
            <a:r>
              <a:rPr lang="cs-CZ" sz="4800" dirty="0">
                <a:solidFill>
                  <a:srgbClr val="C00000"/>
                </a:solidFill>
                <a:latin typeface="Arial Black" pitchFamily="34" charset="0"/>
              </a:rPr>
              <a:t>Stavba </a:t>
            </a:r>
            <a:r>
              <a:rPr lang="cs-CZ" sz="4800" dirty="0" err="1">
                <a:solidFill>
                  <a:srgbClr val="C00000"/>
                </a:solidFill>
                <a:latin typeface="Arial Black" pitchFamily="34" charset="0"/>
              </a:rPr>
              <a:t>tela</a:t>
            </a:r>
            <a:r>
              <a:rPr lang="cs-CZ" sz="4800" dirty="0">
                <a:solidFill>
                  <a:srgbClr val="C00000"/>
                </a:solidFill>
                <a:latin typeface="Arial Black" pitchFamily="34" charset="0"/>
              </a:rPr>
              <a:t> NEKVITNÚCICH RASTLÍN</a:t>
            </a:r>
            <a:endParaRPr lang="sk-SK" sz="48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627784" y="4221088"/>
            <a:ext cx="3992488" cy="1415008"/>
          </a:xfrm>
        </p:spPr>
        <p:txBody>
          <a:bodyPr>
            <a:normAutofit/>
          </a:bodyPr>
          <a:lstStyle/>
          <a:p>
            <a:r>
              <a:rPr lang="sk-SK" sz="2400" dirty="0">
                <a:solidFill>
                  <a:schemeClr val="tx1"/>
                </a:solidFill>
                <a:latin typeface="Arial Black" pitchFamily="34" charset="0"/>
              </a:rPr>
              <a:t>Biológia, 6. </a:t>
            </a:r>
            <a:r>
              <a:rPr lang="sk-SK" sz="2400" smtClean="0">
                <a:solidFill>
                  <a:schemeClr val="tx1"/>
                </a:solidFill>
                <a:latin typeface="Arial Black" pitchFamily="34" charset="0"/>
              </a:rPr>
              <a:t>ročník</a:t>
            </a:r>
            <a:endParaRPr lang="sk-SK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908720"/>
            <a:ext cx="8229600" cy="4525963"/>
          </a:xfrm>
        </p:spPr>
        <p:txBody>
          <a:bodyPr/>
          <a:lstStyle/>
          <a:p>
            <a:pPr>
              <a:buFontTx/>
              <a:buChar char="-"/>
            </a:pPr>
            <a:r>
              <a:rPr lang="sk-SK" b="1" dirty="0"/>
              <a:t>zástupcovia:</a:t>
            </a:r>
          </a:p>
          <a:p>
            <a:pPr lvl="1">
              <a:buFont typeface="Wingdings" pitchFamily="2" charset="2"/>
              <a:buChar char="v"/>
            </a:pPr>
            <a:r>
              <a:rPr lang="sk-SK" sz="3500" b="1" dirty="0">
                <a:solidFill>
                  <a:srgbClr val="00B050"/>
                </a:solidFill>
              </a:rPr>
              <a:t> papraď samčia</a:t>
            </a:r>
          </a:p>
          <a:p>
            <a:pPr lvl="1">
              <a:buFont typeface="Wingdings" pitchFamily="2" charset="2"/>
              <a:buChar char="v"/>
            </a:pPr>
            <a:r>
              <a:rPr lang="sk-SK" sz="3500" b="1" dirty="0">
                <a:solidFill>
                  <a:srgbClr val="00B050"/>
                </a:solidFill>
              </a:rPr>
              <a:t> papraď horská</a:t>
            </a:r>
          </a:p>
          <a:p>
            <a:pPr lvl="1">
              <a:buFont typeface="Wingdings" pitchFamily="2" charset="2"/>
              <a:buChar char="v"/>
            </a:pPr>
            <a:r>
              <a:rPr lang="sk-SK" sz="3500" b="1" dirty="0">
                <a:solidFill>
                  <a:srgbClr val="00B050"/>
                </a:solidFill>
              </a:rPr>
              <a:t> jelení jazyk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320px-Dryopteris1598.jf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404664"/>
            <a:ext cx="4064000" cy="2705100"/>
          </a:xfrm>
          <a:prstGeom prst="rect">
            <a:avLst/>
          </a:prstGeom>
        </p:spPr>
      </p:pic>
      <p:pic>
        <p:nvPicPr>
          <p:cNvPr id="5" name="Obrázok 4" descr="1.jf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573016"/>
            <a:ext cx="4064000" cy="3048000"/>
          </a:xfrm>
          <a:prstGeom prst="rect">
            <a:avLst/>
          </a:prstGeom>
        </p:spPr>
      </p:pic>
      <p:pic>
        <p:nvPicPr>
          <p:cNvPr id="6" name="Obrázok 5" descr="jiri_kamenicek_532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356992"/>
            <a:ext cx="4128459" cy="3096344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V="1">
            <a:off x="4139952" y="1124744"/>
            <a:ext cx="288032" cy="64807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3995936" y="2708920"/>
            <a:ext cx="720080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3491880" y="3140968"/>
            <a:ext cx="216024" cy="36004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50"/>
                </a:solidFill>
                <a:latin typeface="Arial Black" pitchFamily="34" charset="0"/>
              </a:rPr>
              <a:t>PRASLIČKY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dirty="0"/>
              <a:t>vnútornou stavbou tela sa podobajú papradiam</a:t>
            </a:r>
          </a:p>
          <a:p>
            <a:pPr>
              <a:buFontTx/>
              <a:buChar char="-"/>
            </a:pPr>
            <a:endParaRPr lang="sk-SK" dirty="0"/>
          </a:p>
          <a:p>
            <a:pPr>
              <a:buFontTx/>
              <a:buChar char="-"/>
            </a:pPr>
            <a:r>
              <a:rPr lang="sk-SK" b="1" dirty="0"/>
              <a:t>zástupcovia:</a:t>
            </a:r>
          </a:p>
          <a:p>
            <a:pPr lvl="1">
              <a:buFont typeface="Wingdings" pitchFamily="2" charset="2"/>
              <a:buChar char="v"/>
            </a:pPr>
            <a:r>
              <a:rPr lang="sk-SK" sz="3200" b="1" dirty="0">
                <a:solidFill>
                  <a:srgbClr val="00B050"/>
                </a:solidFill>
              </a:rPr>
              <a:t>praslička </a:t>
            </a:r>
          </a:p>
          <a:p>
            <a:pPr lvl="1">
              <a:buNone/>
            </a:pPr>
            <a:r>
              <a:rPr lang="sk-SK" sz="3200" b="1" dirty="0">
                <a:solidFill>
                  <a:srgbClr val="00B050"/>
                </a:solidFill>
              </a:rPr>
              <a:t>močiarna</a:t>
            </a:r>
            <a:endParaRPr lang="sk-SK" sz="3200" b="1" dirty="0">
              <a:solidFill>
                <a:srgbClr val="C00000"/>
              </a:solidFill>
            </a:endParaRPr>
          </a:p>
        </p:txBody>
      </p:sp>
      <p:pic>
        <p:nvPicPr>
          <p:cNvPr id="5" name="Obrázok 4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99860" y="2276872"/>
            <a:ext cx="5600170" cy="420012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sk-SK" dirty="0"/>
              <a:t> </a:t>
            </a:r>
            <a:r>
              <a:rPr lang="sk-SK" b="1" dirty="0">
                <a:solidFill>
                  <a:srgbClr val="00B050"/>
                </a:solidFill>
              </a:rPr>
              <a:t>praslička roľná</a:t>
            </a:r>
          </a:p>
          <a:p>
            <a:pPr>
              <a:buNone/>
            </a:pPr>
            <a:r>
              <a:rPr lang="sk-SK" dirty="0"/>
              <a:t>    - na jar vyrastá z podzemku ako </a:t>
            </a:r>
            <a:r>
              <a:rPr lang="sk-SK" b="1" dirty="0">
                <a:solidFill>
                  <a:srgbClr val="C00000"/>
                </a:solidFill>
              </a:rPr>
              <a:t>hnedá stonka</a:t>
            </a:r>
            <a:r>
              <a:rPr lang="sk-SK" dirty="0"/>
              <a:t>     </a:t>
            </a:r>
          </a:p>
          <a:p>
            <a:pPr>
              <a:buNone/>
            </a:pPr>
            <a:r>
              <a:rPr lang="sk-SK" dirty="0"/>
              <a:t>      s </a:t>
            </a:r>
            <a:r>
              <a:rPr lang="sk-SK" dirty="0" err="1"/>
              <a:t>výtrusnicami</a:t>
            </a:r>
            <a:r>
              <a:rPr lang="sk-SK" dirty="0"/>
              <a:t> na vrchole</a:t>
            </a:r>
          </a:p>
          <a:p>
            <a:pPr>
              <a:buNone/>
            </a:pPr>
            <a:r>
              <a:rPr lang="sk-SK" dirty="0"/>
              <a:t>    - po dozretí a vypadnutí výtrusov stonka odumrie</a:t>
            </a:r>
          </a:p>
          <a:p>
            <a:pPr>
              <a:buNone/>
            </a:pPr>
            <a:r>
              <a:rPr lang="sk-SK" dirty="0"/>
              <a:t>    - vyrastie nová </a:t>
            </a:r>
            <a:r>
              <a:rPr lang="sk-SK" b="1" dirty="0">
                <a:solidFill>
                  <a:srgbClr val="C00000"/>
                </a:solidFill>
              </a:rPr>
              <a:t>zelená stonka</a:t>
            </a:r>
          </a:p>
          <a:p>
            <a:pPr>
              <a:buFont typeface="Wingdings" pitchFamily="2" charset="2"/>
              <a:buChar char="v"/>
            </a:pPr>
            <a:endParaRPr lang="sk-SK" dirty="0"/>
          </a:p>
        </p:txBody>
      </p:sp>
      <p:pic>
        <p:nvPicPr>
          <p:cNvPr id="4" name="Obrázok 3" descr="320px-Equisetum_arvense_f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933056"/>
            <a:ext cx="3672408" cy="2754305"/>
          </a:xfrm>
          <a:prstGeom prst="rect">
            <a:avLst/>
          </a:prstGeom>
        </p:spPr>
      </p:pic>
      <p:pic>
        <p:nvPicPr>
          <p:cNvPr id="5" name="Obrázok 4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938718"/>
            <a:ext cx="3672408" cy="275430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equisetum-arvens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2972052"/>
            <a:ext cx="2880320" cy="3674890"/>
          </a:xfrm>
          <a:prstGeom prst="rect">
            <a:avLst/>
          </a:prstGeom>
        </p:spPr>
      </p:pic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20688"/>
            <a:ext cx="8229600" cy="547260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sk-SK" dirty="0">
                <a:latin typeface="Arial" pitchFamily="34" charset="0"/>
                <a:cs typeface="Arial" pitchFamily="34" charset="0"/>
              </a:rPr>
              <a:t>medzi </a:t>
            </a:r>
            <a:r>
              <a:rPr lang="sk-SK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nekvitnúce rastliny </a:t>
            </a:r>
            <a:r>
              <a:rPr lang="sk-SK" dirty="0">
                <a:latin typeface="Arial" pitchFamily="34" charset="0"/>
                <a:cs typeface="Arial" pitchFamily="34" charset="0"/>
              </a:rPr>
              <a:t>patria: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machy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paprade</a:t>
            </a:r>
          </a:p>
          <a:p>
            <a:pPr lvl="1">
              <a:buFont typeface="Wingdings" pitchFamily="2" charset="2"/>
              <a:buChar char="ü"/>
            </a:pPr>
            <a:r>
              <a:rPr lang="sk-SK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prasličky</a:t>
            </a:r>
          </a:p>
          <a:p>
            <a:pPr lvl="1">
              <a:buNone/>
            </a:pPr>
            <a:endParaRPr lang="sk-SK" sz="32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3d1f2a72d66037b137b9e3b613759ff0e71e9931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412776"/>
            <a:ext cx="3381995" cy="2249420"/>
          </a:xfrm>
          <a:prstGeom prst="rect">
            <a:avLst/>
          </a:prstGeom>
        </p:spPr>
      </p:pic>
      <p:pic>
        <p:nvPicPr>
          <p:cNvPr id="5" name="Obrázok 4" descr="images (1).jf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789040"/>
            <a:ext cx="3744416" cy="28556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836712"/>
            <a:ext cx="8229600" cy="3196952"/>
          </a:xfrm>
        </p:spPr>
        <p:txBody>
          <a:bodyPr/>
          <a:lstStyle/>
          <a:p>
            <a:pPr>
              <a:buFontTx/>
              <a:buChar char="-"/>
            </a:pPr>
            <a:r>
              <a:rPr lang="sk-SK" b="1" dirty="0">
                <a:latin typeface="Arial" pitchFamily="34" charset="0"/>
                <a:cs typeface="Arial" pitchFamily="34" charset="0"/>
              </a:rPr>
              <a:t>rozmnožovanie:</a:t>
            </a:r>
          </a:p>
          <a:p>
            <a:pPr lvl="1"/>
            <a:r>
              <a:rPr lang="sk-SK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pohlavne: </a:t>
            </a:r>
            <a:r>
              <a:rPr lang="sk-SK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výtrusmi</a:t>
            </a:r>
          </a:p>
          <a:p>
            <a:pPr lvl="1"/>
            <a:r>
              <a:rPr lang="sk-SK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nepohlavne</a:t>
            </a:r>
            <a:r>
              <a:rPr lang="sk-SK" dirty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:</a:t>
            </a:r>
            <a:r>
              <a:rPr lang="sk-SK" dirty="0">
                <a:latin typeface="Arial" pitchFamily="34" charset="0"/>
                <a:cs typeface="Arial" pitchFamily="34" charset="0"/>
              </a:rPr>
              <a:t> 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rozrastaním</a:t>
            </a:r>
            <a:r>
              <a:rPr lang="sk-SK" dirty="0">
                <a:latin typeface="Arial" pitchFamily="34" charset="0"/>
                <a:cs typeface="Arial" pitchFamily="34" charset="0"/>
              </a:rPr>
              <a:t> (machy), z podzemnej stonky – </a:t>
            </a:r>
            <a:r>
              <a:rPr lang="sk-SK" b="1" dirty="0">
                <a:latin typeface="Arial" pitchFamily="34" charset="0"/>
                <a:cs typeface="Arial" pitchFamily="34" charset="0"/>
              </a:rPr>
              <a:t>podzemku</a:t>
            </a:r>
            <a:r>
              <a:rPr lang="sk-SK" dirty="0">
                <a:latin typeface="Arial" pitchFamily="34" charset="0"/>
                <a:cs typeface="Arial" pitchFamily="34" charset="0"/>
              </a:rPr>
              <a:t> (paprade, prasličky)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fotomurales-hojas-de-helecho-con-las-esporas.jpg.jpg"/>
          <p:cNvPicPr>
            <a:picLocks noChangeAspect="1"/>
          </p:cNvPicPr>
          <p:nvPr/>
        </p:nvPicPr>
        <p:blipFill>
          <a:blip r:embed="rId2" cstate="print"/>
          <a:srcRect l="14319" r="33331" b="8001"/>
          <a:stretch>
            <a:fillRect/>
          </a:stretch>
        </p:blipFill>
        <p:spPr>
          <a:xfrm rot="5400000">
            <a:off x="2843807" y="557807"/>
            <a:ext cx="3456386" cy="9144000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4788024" y="393305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/>
              <a:t>VÝTRUSY</a:t>
            </a:r>
          </a:p>
        </p:txBody>
      </p:sp>
      <p:cxnSp>
        <p:nvCxnSpPr>
          <p:cNvPr id="7" name="Rovná spojovacia šípka 6"/>
          <p:cNvCxnSpPr>
            <a:stCxn id="5" idx="1"/>
          </p:cNvCxnSpPr>
          <p:nvPr/>
        </p:nvCxnSpPr>
        <p:spPr>
          <a:xfrm flipH="1">
            <a:off x="2915816" y="4117722"/>
            <a:ext cx="1872208" cy="96746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b="1" dirty="0">
                <a:solidFill>
                  <a:srgbClr val="00B050"/>
                </a:solidFill>
                <a:latin typeface="Arial Black" pitchFamily="34" charset="0"/>
              </a:rPr>
              <a:t>MACHY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sk-SK" b="1" dirty="0">
                <a:latin typeface="Arial" pitchFamily="34" charset="0"/>
                <a:cs typeface="Arial" pitchFamily="34" charset="0"/>
              </a:rPr>
              <a:t>výskyt: </a:t>
            </a:r>
            <a:r>
              <a:rPr lang="sk-SK" dirty="0">
                <a:latin typeface="Arial" pitchFamily="34" charset="0"/>
                <a:cs typeface="Arial" pitchFamily="34" charset="0"/>
              </a:rPr>
              <a:t>vlhké miesta </a:t>
            </a:r>
          </a:p>
          <a:p>
            <a:pPr>
              <a:buNone/>
            </a:pPr>
            <a:r>
              <a:rPr lang="sk-SK" dirty="0">
                <a:latin typeface="Arial" pitchFamily="34" charset="0"/>
                <a:cs typeface="Arial" pitchFamily="34" charset="0"/>
              </a:rPr>
              <a:t>    </a:t>
            </a:r>
            <a:r>
              <a:rPr lang="sk-SK" sz="2800" dirty="0">
                <a:latin typeface="Arial" pitchFamily="34" charset="0"/>
                <a:cs typeface="Arial" pitchFamily="34" charset="0"/>
              </a:rPr>
              <a:t>(les, zamokrené lúky, </a:t>
            </a:r>
          </a:p>
          <a:p>
            <a:pPr>
              <a:buNone/>
            </a:pPr>
            <a:r>
              <a:rPr lang="sk-SK" sz="2800" dirty="0">
                <a:latin typeface="Arial" pitchFamily="34" charset="0"/>
                <a:cs typeface="Arial" pitchFamily="34" charset="0"/>
              </a:rPr>
              <a:t>      strechy...)</a:t>
            </a:r>
          </a:p>
          <a:p>
            <a:pPr>
              <a:buFontTx/>
              <a:buChar char="-"/>
            </a:pPr>
            <a:endParaRPr lang="sk-SK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sk-SK" b="1" dirty="0">
                <a:latin typeface="Arial" pitchFamily="34" charset="0"/>
                <a:cs typeface="Arial" pitchFamily="34" charset="0"/>
              </a:rPr>
              <a:t>- stavba tela:</a:t>
            </a:r>
          </a:p>
          <a:p>
            <a:pPr marL="914400" lvl="1" indent="-514350">
              <a:buAutoNum type="arabicPeriod"/>
            </a:pPr>
            <a:r>
              <a:rPr lang="sk-SK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pakorienky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: </a:t>
            </a:r>
            <a:r>
              <a:rPr lang="sk-SK" sz="3200" dirty="0" err="1">
                <a:latin typeface="Arial" pitchFamily="34" charset="0"/>
                <a:cs typeface="Arial" pitchFamily="34" charset="0"/>
              </a:rPr>
              <a:t>príchytné</a:t>
            </a:r>
            <a:r>
              <a:rPr lang="sk-SK" sz="3200" dirty="0">
                <a:latin typeface="Arial" pitchFamily="34" charset="0"/>
                <a:cs typeface="Arial" pitchFamily="34" charset="0"/>
              </a:rPr>
              <a:t> vlákna v pôde</a:t>
            </a:r>
          </a:p>
          <a:p>
            <a:pPr marL="914400" lvl="1" indent="-514350">
              <a:buAutoNum type="arabicPeriod"/>
            </a:pPr>
            <a:r>
              <a:rPr lang="sk-SK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pabyľka</a:t>
            </a:r>
            <a:endParaRPr lang="sk-SK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514350">
              <a:buAutoNum type="arabicPeriod"/>
            </a:pPr>
            <a:r>
              <a:rPr lang="sk-SK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palístky</a:t>
            </a:r>
          </a:p>
          <a:p>
            <a:pPr marL="914400" lvl="1" indent="-514350">
              <a:buAutoNum type="arabicPeriod"/>
            </a:pPr>
            <a:r>
              <a:rPr lang="sk-SK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stopka s</a:t>
            </a:r>
          </a:p>
          <a:p>
            <a:pPr marL="914400" lvl="1" indent="-514350">
              <a:buNone/>
            </a:pPr>
            <a:r>
              <a:rPr lang="sk-SK" sz="3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sk-SK" sz="3200" b="1" dirty="0" err="1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výtrusnicou</a:t>
            </a:r>
            <a:endParaRPr lang="sk-SK" sz="32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248515198.jpg"/>
          <p:cNvPicPr>
            <a:picLocks noChangeAspect="1"/>
          </p:cNvPicPr>
          <p:nvPr/>
        </p:nvPicPr>
        <p:blipFill>
          <a:blip r:embed="rId2" cstate="print"/>
          <a:srcRect b="12875"/>
          <a:stretch>
            <a:fillRect/>
          </a:stretch>
        </p:blipFill>
        <p:spPr>
          <a:xfrm>
            <a:off x="4860032" y="1412776"/>
            <a:ext cx="4067944" cy="2646318"/>
          </a:xfrm>
          <a:prstGeom prst="rect">
            <a:avLst/>
          </a:prstGeom>
        </p:spPr>
      </p:pic>
      <p:pic>
        <p:nvPicPr>
          <p:cNvPr id="5" name="Obrázok 4" descr="cerstvy-irsky-mach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4725144"/>
            <a:ext cx="2649431" cy="1988840"/>
          </a:xfrm>
          <a:prstGeom prst="rect">
            <a:avLst/>
          </a:prstGeom>
        </p:spPr>
      </p:pic>
      <p:pic>
        <p:nvPicPr>
          <p:cNvPr id="6" name="Obrázok 5" descr="janci_hornak_92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4725144"/>
            <a:ext cx="2654892" cy="19888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obsahu 3" descr="Asexual_reproduction_moss_svg_diagram_nolabels_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075184"/>
            <a:ext cx="9115770" cy="5782816"/>
          </a:xfrm>
        </p:spPr>
      </p:pic>
      <p:sp>
        <p:nvSpPr>
          <p:cNvPr id="5" name="Nadpis 4">
            <a:extLst>
              <a:ext uri="{FF2B5EF4-FFF2-40B4-BE49-F238E27FC236}">
                <a16:creationId xmlns:a16="http://schemas.microsoft.com/office/drawing/2014/main" id="{3D3288F0-F8EF-4158-82CB-B8C3BB35F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b="1" dirty="0"/>
              <a:t>- vývin machu:</a:t>
            </a:r>
          </a:p>
          <a:p>
            <a:pPr algn="ctr">
              <a:buNone/>
            </a:pPr>
            <a:r>
              <a:rPr lang="sk-SK" dirty="0"/>
              <a:t>    </a:t>
            </a:r>
            <a:r>
              <a:rPr lang="sk-SK" b="1" dirty="0">
                <a:solidFill>
                  <a:srgbClr val="00B050"/>
                </a:solidFill>
              </a:rPr>
              <a:t>výtrus</a:t>
            </a:r>
            <a:r>
              <a:rPr lang="sk-SK" dirty="0"/>
              <a:t> sa uvoľní z </a:t>
            </a:r>
            <a:r>
              <a:rPr lang="sk-SK" dirty="0" err="1"/>
              <a:t>výtrusnice</a:t>
            </a:r>
            <a:r>
              <a:rPr lang="sk-SK" dirty="0"/>
              <a:t> → výtrus sa šíri vzduchom → ak dopadne na vlhké miesto, začne klíčiť → vyvinie sa </a:t>
            </a:r>
            <a:r>
              <a:rPr lang="sk-SK" b="1" dirty="0" err="1">
                <a:solidFill>
                  <a:srgbClr val="00B050"/>
                </a:solidFill>
              </a:rPr>
              <a:t>prvoklík</a:t>
            </a:r>
            <a:r>
              <a:rPr lang="sk-SK" dirty="0"/>
              <a:t> → neskôr </a:t>
            </a:r>
            <a:r>
              <a:rPr lang="sk-SK" b="1" dirty="0">
                <a:solidFill>
                  <a:srgbClr val="00B050"/>
                </a:solidFill>
              </a:rPr>
              <a:t>nová rastlinka machu</a:t>
            </a:r>
          </a:p>
        </p:txBody>
      </p:sp>
      <p:pic>
        <p:nvPicPr>
          <p:cNvPr id="4" name="Obrázok 3" descr="Winter_mos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3933056"/>
            <a:ext cx="4262873" cy="2664296"/>
          </a:xfrm>
          <a:prstGeom prst="rect">
            <a:avLst/>
          </a:prstGeom>
        </p:spPr>
      </p:pic>
      <p:pic>
        <p:nvPicPr>
          <p:cNvPr id="5" name="Obrázok 4" descr="Bryi1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356992"/>
            <a:ext cx="4327241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sk-SK" dirty="0"/>
              <a:t>- </a:t>
            </a:r>
            <a:r>
              <a:rPr lang="sk-SK" b="1" dirty="0"/>
              <a:t>zástupcovia:</a:t>
            </a:r>
          </a:p>
          <a:p>
            <a:pPr>
              <a:buFont typeface="Wingdings" pitchFamily="2" charset="2"/>
              <a:buChar char="v"/>
            </a:pP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ploník</a:t>
            </a:r>
            <a:endParaRPr lang="sk-SK" b="1" dirty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sk-SK" b="1" dirty="0">
                <a:solidFill>
                  <a:srgbClr val="00B050"/>
                </a:solidFill>
              </a:rPr>
              <a:t> rašelinník</a:t>
            </a:r>
          </a:p>
          <a:p>
            <a:pPr>
              <a:buFont typeface="Wingdings" pitchFamily="2" charset="2"/>
              <a:buChar char="v"/>
            </a:pPr>
            <a:r>
              <a:rPr lang="sk-SK" b="1" dirty="0">
                <a:solidFill>
                  <a:srgbClr val="00B050"/>
                </a:solidFill>
              </a:rPr>
              <a:t> </a:t>
            </a:r>
            <a:r>
              <a:rPr lang="sk-SK" b="1" dirty="0" err="1">
                <a:solidFill>
                  <a:srgbClr val="00B050"/>
                </a:solidFill>
              </a:rPr>
              <a:t>merík</a:t>
            </a:r>
            <a:endParaRPr lang="sk-SK" b="1" dirty="0">
              <a:solidFill>
                <a:srgbClr val="00B050"/>
              </a:solidFill>
            </a:endParaRPr>
          </a:p>
        </p:txBody>
      </p:sp>
      <p:pic>
        <p:nvPicPr>
          <p:cNvPr id="4" name="Obrázok 3" descr="polytrichumformherb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188640"/>
            <a:ext cx="4051548" cy="3027999"/>
          </a:xfrm>
          <a:prstGeom prst="rect">
            <a:avLst/>
          </a:prstGeom>
        </p:spPr>
      </p:pic>
      <p:pic>
        <p:nvPicPr>
          <p:cNvPr id="5" name="Obrázok 4" descr="patrik_mlcoch_616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9992" y="3356992"/>
            <a:ext cx="4283968" cy="3212976"/>
          </a:xfrm>
          <a:prstGeom prst="rect">
            <a:avLst/>
          </a:prstGeom>
        </p:spPr>
      </p:pic>
      <p:pic>
        <p:nvPicPr>
          <p:cNvPr id="6" name="Obrázok 5" descr="Mnium_hornum_2005.04.02_14.55.4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717032"/>
            <a:ext cx="3919984" cy="2939988"/>
          </a:xfrm>
          <a:prstGeom prst="rect">
            <a:avLst/>
          </a:prstGeom>
        </p:spPr>
      </p:pic>
      <p:cxnSp>
        <p:nvCxnSpPr>
          <p:cNvPr id="8" name="Rovná spojovacia šípka 7"/>
          <p:cNvCxnSpPr/>
          <p:nvPr/>
        </p:nvCxnSpPr>
        <p:spPr>
          <a:xfrm flipV="1">
            <a:off x="2123728" y="1556792"/>
            <a:ext cx="1152128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ovná spojovacia šípka 9"/>
          <p:cNvCxnSpPr/>
          <p:nvPr/>
        </p:nvCxnSpPr>
        <p:spPr>
          <a:xfrm>
            <a:off x="2627784" y="2636912"/>
            <a:ext cx="1800200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ovná spojovacia šípka 11"/>
          <p:cNvCxnSpPr/>
          <p:nvPr/>
        </p:nvCxnSpPr>
        <p:spPr>
          <a:xfrm>
            <a:off x="1979712" y="3212976"/>
            <a:ext cx="288032" cy="4320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>
                <a:solidFill>
                  <a:srgbClr val="00B050"/>
                </a:solidFill>
                <a:latin typeface="Arial Black" pitchFamily="34" charset="0"/>
              </a:rPr>
              <a:t>PAPRADE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96855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dirty="0"/>
              <a:t>výskyt: </a:t>
            </a:r>
            <a:r>
              <a:rPr lang="sk-SK" dirty="0"/>
              <a:t>vlhké a tienisté miesta s dostatkom humusu</a:t>
            </a:r>
          </a:p>
          <a:p>
            <a:pPr>
              <a:buFontTx/>
              <a:buChar char="-"/>
            </a:pPr>
            <a:r>
              <a:rPr lang="sk-SK" b="1" dirty="0"/>
              <a:t>stavba tela:</a:t>
            </a:r>
          </a:p>
          <a:p>
            <a:pPr marL="914400" lvl="1" indent="-514350"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podzemok</a:t>
            </a:r>
          </a:p>
          <a:p>
            <a:pPr marL="914400" lvl="1" indent="-514350"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korene</a:t>
            </a:r>
          </a:p>
          <a:p>
            <a:pPr marL="914400" lvl="1" indent="-514350">
              <a:buAutoNum type="arabicPeriod"/>
            </a:pPr>
            <a:r>
              <a:rPr lang="sk-SK" sz="3200" b="1" dirty="0">
                <a:solidFill>
                  <a:srgbClr val="C00000"/>
                </a:solidFill>
              </a:rPr>
              <a:t>listy: </a:t>
            </a:r>
            <a:r>
              <a:rPr lang="sk-SK" sz="3200" dirty="0"/>
              <a:t>na spodnej strane</a:t>
            </a:r>
          </a:p>
          <a:p>
            <a:pPr marL="914400" lvl="1" indent="-514350">
              <a:buNone/>
            </a:pPr>
            <a:r>
              <a:rPr lang="sk-SK" sz="3200" dirty="0"/>
              <a:t>      listov sa tvoria </a:t>
            </a:r>
          </a:p>
          <a:p>
            <a:pPr marL="914400" lvl="1" indent="-514350">
              <a:buNone/>
            </a:pPr>
            <a:r>
              <a:rPr lang="sk-SK" sz="3200" b="1" dirty="0">
                <a:solidFill>
                  <a:srgbClr val="00B050"/>
                </a:solidFill>
              </a:rPr>
              <a:t>      </a:t>
            </a:r>
            <a:r>
              <a:rPr lang="sk-SK" sz="3200" b="1" dirty="0" err="1">
                <a:solidFill>
                  <a:srgbClr val="00B050"/>
                </a:solidFill>
              </a:rPr>
              <a:t>výtrusnice</a:t>
            </a:r>
            <a:r>
              <a:rPr lang="sk-SK" sz="3200" dirty="0"/>
              <a:t> s </a:t>
            </a:r>
            <a:r>
              <a:rPr lang="sk-SK" sz="3200" b="1" dirty="0">
                <a:solidFill>
                  <a:srgbClr val="00B050"/>
                </a:solidFill>
              </a:rPr>
              <a:t>výtrusmi</a:t>
            </a:r>
          </a:p>
          <a:p>
            <a:pPr marL="514350" indent="-514350">
              <a:buNone/>
            </a:pPr>
            <a:endParaRPr lang="sk-SK" dirty="0"/>
          </a:p>
        </p:txBody>
      </p:sp>
      <p:pic>
        <p:nvPicPr>
          <p:cNvPr id="4" name="Obrázok 3" descr="4472796f7074657269735f66696c69782d6d61735f2d5f4bc3b6686c6572e28093735f4d6564697a696e616c2d50666c616e7a656e2d32303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1873163"/>
            <a:ext cx="3851920" cy="498483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sk-SK" b="1" dirty="0"/>
              <a:t>prezimovanie papradí: </a:t>
            </a:r>
            <a:r>
              <a:rPr lang="sk-SK" dirty="0"/>
              <a:t> pomocou </a:t>
            </a:r>
            <a:r>
              <a:rPr lang="sk-SK" b="1" dirty="0">
                <a:solidFill>
                  <a:srgbClr val="00B050"/>
                </a:solidFill>
              </a:rPr>
              <a:t>podzemkov</a:t>
            </a:r>
            <a:r>
              <a:rPr lang="sk-SK" dirty="0"/>
              <a:t>, ktoré obsahujú dostatok zásobných látok na opätovné vyrastenie rastlinky na jar</a:t>
            </a:r>
          </a:p>
          <a:p>
            <a:pPr>
              <a:buFontTx/>
              <a:buChar char="-"/>
            </a:pPr>
            <a:r>
              <a:rPr lang="sk-SK" dirty="0"/>
              <a:t>mladé listy sú </a:t>
            </a:r>
            <a:r>
              <a:rPr lang="sk-SK" b="1" dirty="0">
                <a:solidFill>
                  <a:srgbClr val="00B050"/>
                </a:solidFill>
              </a:rPr>
              <a:t>zvinuté do špirály</a:t>
            </a:r>
          </a:p>
          <a:p>
            <a:pPr>
              <a:buNone/>
            </a:pPr>
            <a:endParaRPr lang="sk-SK" dirty="0"/>
          </a:p>
        </p:txBody>
      </p:sp>
      <p:pic>
        <p:nvPicPr>
          <p:cNvPr id="4" name="Obrázok 3" descr="320px-Dryopteris_filix-mas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73016"/>
            <a:ext cx="4310885" cy="3004148"/>
          </a:xfrm>
          <a:prstGeom prst="rect">
            <a:avLst/>
          </a:prstGeom>
        </p:spPr>
      </p:pic>
      <p:pic>
        <p:nvPicPr>
          <p:cNvPr id="5" name="Obrázok 4" descr="Dryopteris.filix-mas.2.jpg"/>
          <p:cNvPicPr>
            <a:picLocks noChangeAspect="1"/>
          </p:cNvPicPr>
          <p:nvPr/>
        </p:nvPicPr>
        <p:blipFill>
          <a:blip r:embed="rId3" cstate="print"/>
          <a:srcRect l="2761" r="3942"/>
          <a:stretch>
            <a:fillRect/>
          </a:stretch>
        </p:blipFill>
        <p:spPr>
          <a:xfrm>
            <a:off x="4716016" y="3573016"/>
            <a:ext cx="4248472" cy="3023964"/>
          </a:xfrm>
          <a:prstGeom prst="rect">
            <a:avLst/>
          </a:prstGeom>
        </p:spPr>
      </p:pic>
      <p:sp>
        <p:nvSpPr>
          <p:cNvPr id="6" name="BlokTextu 5"/>
          <p:cNvSpPr txBox="1"/>
          <p:nvPr/>
        </p:nvSpPr>
        <p:spPr>
          <a:xfrm>
            <a:off x="6156176" y="332656"/>
            <a:ext cx="2736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>
                <a:hlinkClick r:id="rId4"/>
              </a:rPr>
              <a:t>rast paprade</a:t>
            </a:r>
            <a:r>
              <a:rPr lang="sk-SK" sz="2400" dirty="0"/>
              <a:t> - video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202</Words>
  <Application>Microsoft Office PowerPoint</Application>
  <PresentationFormat>Prezentácia na obrazovke (4:3)</PresentationFormat>
  <Paragraphs>53</Paragraphs>
  <Slides>12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7" baseType="lpstr">
      <vt:lpstr>Arial</vt:lpstr>
      <vt:lpstr>Arial Black</vt:lpstr>
      <vt:lpstr>Calibri</vt:lpstr>
      <vt:lpstr>Wingdings</vt:lpstr>
      <vt:lpstr>Motív Office</vt:lpstr>
      <vt:lpstr>Stavba tela NEKVITNÚCICH RASTLÍN</vt:lpstr>
      <vt:lpstr>Prezentácia programu PowerPoint</vt:lpstr>
      <vt:lpstr>Prezentácia programu PowerPoint</vt:lpstr>
      <vt:lpstr>MACHY</vt:lpstr>
      <vt:lpstr>Prezentácia programu PowerPoint</vt:lpstr>
      <vt:lpstr>Prezentácia programu PowerPoint</vt:lpstr>
      <vt:lpstr>Prezentácia programu PowerPoint</vt:lpstr>
      <vt:lpstr>PAPRADE</vt:lpstr>
      <vt:lpstr>Prezentácia programu PowerPoint</vt:lpstr>
      <vt:lpstr>Prezentácia programu PowerPoint</vt:lpstr>
      <vt:lpstr>PRASLIČKY</vt:lpstr>
      <vt:lpstr>Prezentácia programu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Stavba tela NEKVITNÚCICH RASTLÍN</dc:title>
  <dc:creator>Marek Ridzoň</dc:creator>
  <cp:lastModifiedBy>ZS_Lehnice_2</cp:lastModifiedBy>
  <cp:revision>10</cp:revision>
  <dcterms:created xsi:type="dcterms:W3CDTF">2020-04-17T05:19:39Z</dcterms:created>
  <dcterms:modified xsi:type="dcterms:W3CDTF">2021-03-26T12:55:15Z</dcterms:modified>
</cp:coreProperties>
</file>