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08" r:id="rId3"/>
    <p:sldId id="295" r:id="rId4"/>
    <p:sldId id="306" r:id="rId5"/>
    <p:sldId id="309" r:id="rId6"/>
    <p:sldId id="310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CC3300"/>
    <a:srgbClr val="FF0000"/>
    <a:srgbClr val="CE08B2"/>
    <a:srgbClr val="F7E037"/>
    <a:srgbClr val="FF6600"/>
    <a:srgbClr val="FF99FF"/>
    <a:srgbClr val="E8AF62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0" autoAdjust="0"/>
    <p:restoredTop sz="92167" autoAdjust="0"/>
  </p:normalViewPr>
  <p:slideViewPr>
    <p:cSldViewPr>
      <p:cViewPr varScale="1">
        <p:scale>
          <a:sx n="41" d="100"/>
          <a:sy n="41" d="100"/>
        </p:scale>
        <p:origin x="10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E016E-2A8F-49DD-B1E9-FB2DAC864960}" type="datetimeFigureOut">
              <a:rPr lang="sk-SK" smtClean="0"/>
              <a:pPr/>
              <a:t>25.03.2021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B53D-FB34-4C39-9C70-598470D9FD1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62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25.03.2021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ff9pzzFGx0" TargetMode="External"/><Relationship Id="rId13" Type="http://schemas.openxmlformats.org/officeDocument/2006/relationships/image" Target="../media/image13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jpe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Oowgw9N2YQ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665288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>
                <a:solidFill>
                  <a:srgbClr val="000099"/>
                </a:solidFill>
              </a:rPr>
              <a:t>Významné chemické prvky a zlúčeniny</a:t>
            </a:r>
            <a:endParaRPr lang="sk-SK" sz="4400" dirty="0">
              <a:solidFill>
                <a:srgbClr val="000099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35696" y="5445224"/>
            <a:ext cx="6678488" cy="1152128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sk-SK" sz="2800" dirty="0" smtClean="0">
                <a:solidFill>
                  <a:srgbClr val="000099"/>
                </a:solidFill>
              </a:rPr>
              <a:t>Významné kyseliny</a:t>
            </a:r>
          </a:p>
          <a:p>
            <a:pPr algn="ctr">
              <a:lnSpc>
                <a:spcPct val="170000"/>
              </a:lnSpc>
            </a:pPr>
            <a:endParaRPr lang="sk-SK" sz="2800" dirty="0" smtClean="0">
              <a:solidFill>
                <a:srgbClr val="000099"/>
              </a:solidFill>
            </a:endParaRPr>
          </a:p>
        </p:txBody>
      </p:sp>
      <p:sp>
        <p:nvSpPr>
          <p:cNvPr id="10248" name="AutoShape 8" descr="Výsledok vyhľadávania obrázkov pre dopyt alkali met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7170" name="Picture 2" descr="VÃ½sledok vyhÄ¾adÃ¡vania obrÃ¡zkov pre dopyt kyselina chlorovodÃ­kovÃ¡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060848"/>
            <a:ext cx="1728192" cy="34391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778098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Kyseliny:</a:t>
            </a:r>
            <a:endParaRPr lang="sk-SK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" name="Picture 2" descr="C:\Users\marsik\Desktop\4-kyselina dusicna PA.gif"/>
          <p:cNvPicPr>
            <a:picLocks noChangeAspect="1" noChangeArrowheads="1"/>
          </p:cNvPicPr>
          <p:nvPr/>
        </p:nvPicPr>
        <p:blipFill>
          <a:blip r:embed="rId2" cstate="print"/>
          <a:srcRect l="43778" t="39912" r="21599" b="38278"/>
          <a:stretch>
            <a:fillRect/>
          </a:stretch>
        </p:blipFill>
        <p:spPr bwMode="auto">
          <a:xfrm>
            <a:off x="5724128" y="2348880"/>
            <a:ext cx="2592288" cy="1796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Kyselina solnÃ¡ (chlorovodÃ­kovÃ¡) 1l "/>
          <p:cNvPicPr>
            <a:picLocks noChangeAspect="1" noChangeArrowheads="1"/>
          </p:cNvPicPr>
          <p:nvPr/>
        </p:nvPicPr>
        <p:blipFill>
          <a:blip r:embed="rId3" cstate="print"/>
          <a:srcRect l="15350" r="23250"/>
          <a:stretch>
            <a:fillRect/>
          </a:stretch>
        </p:blipFill>
        <p:spPr bwMode="auto">
          <a:xfrm>
            <a:off x="7956376" y="4653136"/>
            <a:ext cx="936104" cy="1524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0" descr="VÃ½sledok vyhÄ¾adÃ¡vania obrÃ¡zkov pre dopyt kyselina sÃ­rovÃ¡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32656"/>
            <a:ext cx="2736304" cy="1481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2" descr="VÃ½sledok vyhÄ¾adÃ¡vania obrÃ¡zkov pre dopyt Å¾ieravi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980728"/>
            <a:ext cx="2232248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512" name="AutoShape 8" descr="VÃ½sledok vyhÄ¾adÃ¡vania obrÃ¡zkov pre dopyt chemical burns on ha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260648"/>
            <a:ext cx="2232248" cy="19625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9" name="Picture 15" descr="VÃ½sledok vyhÄ¾adÃ¡vania obrÃ¡zkov pre dopyt personal protective equipment in the laboratory"/>
          <p:cNvPicPr>
            <a:picLocks noChangeAspect="1" noChangeArrowheads="1"/>
          </p:cNvPicPr>
          <p:nvPr/>
        </p:nvPicPr>
        <p:blipFill>
          <a:blip r:embed="rId7" cstate="print"/>
          <a:srcRect t="4154" b="10001"/>
          <a:stretch>
            <a:fillRect/>
          </a:stretch>
        </p:blipFill>
        <p:spPr bwMode="auto">
          <a:xfrm>
            <a:off x="395536" y="2276872"/>
            <a:ext cx="2748820" cy="1769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Obdĺžnik 16"/>
          <p:cNvSpPr/>
          <p:nvPr/>
        </p:nvSpPr>
        <p:spPr>
          <a:xfrm>
            <a:off x="5292080" y="6021288"/>
            <a:ext cx="219573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sk-SK" b="1" dirty="0" smtClean="0">
                <a:hlinkClick r:id="rId8"/>
              </a:rPr>
              <a:t>riedenie kyselín - video</a:t>
            </a:r>
            <a:endParaRPr lang="sk-SK" b="1" dirty="0"/>
          </a:p>
        </p:txBody>
      </p:sp>
      <p:pic>
        <p:nvPicPr>
          <p:cNvPr id="21521" name="Picture 17" descr="VÃ½sledok vyhÄ¾adÃ¡vania obrÃ¡zkov pre dopyt teacher in laboratory"/>
          <p:cNvPicPr>
            <a:picLocks noChangeAspect="1" noChangeArrowheads="1"/>
          </p:cNvPicPr>
          <p:nvPr/>
        </p:nvPicPr>
        <p:blipFill>
          <a:blip r:embed="rId9" cstate="print"/>
          <a:srcRect b="7486"/>
          <a:stretch>
            <a:fillRect/>
          </a:stretch>
        </p:blipFill>
        <p:spPr bwMode="auto">
          <a:xfrm>
            <a:off x="3563888" y="3573016"/>
            <a:ext cx="1647333" cy="2331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 descr="Výsledok vyhľadávania obrázkov pre dopyt ye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35896" y="5157192"/>
            <a:ext cx="1296144" cy="1260140"/>
          </a:xfrm>
          <a:prstGeom prst="rect">
            <a:avLst/>
          </a:prstGeom>
          <a:noFill/>
        </p:spPr>
      </p:pic>
      <p:pic>
        <p:nvPicPr>
          <p:cNvPr id="21523" name="Picture 19" descr="VÃ½sledok vyhÄ¾adÃ¡vania obrÃ¡zkov pre dopyt teacher in laboratory"/>
          <p:cNvPicPr>
            <a:picLocks noChangeAspect="1" noChangeArrowheads="1"/>
          </p:cNvPicPr>
          <p:nvPr/>
        </p:nvPicPr>
        <p:blipFill>
          <a:blip r:embed="rId11" cstate="print"/>
          <a:srcRect l="26750" t="4056" b="3042"/>
          <a:stretch>
            <a:fillRect/>
          </a:stretch>
        </p:blipFill>
        <p:spPr bwMode="auto">
          <a:xfrm>
            <a:off x="1115616" y="4365104"/>
            <a:ext cx="1656184" cy="2103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6" descr="Výsledok vyhľadávania obrázkov pre dopyt n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9592" y="5345832"/>
            <a:ext cx="1512168" cy="1512168"/>
          </a:xfrm>
          <a:prstGeom prst="rect">
            <a:avLst/>
          </a:prstGeom>
          <a:noFill/>
        </p:spPr>
      </p:pic>
      <p:pic>
        <p:nvPicPr>
          <p:cNvPr id="21524" name="Picture 2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4437112"/>
            <a:ext cx="1952625" cy="1304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30622"/>
            <a:ext cx="7467600" cy="562074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Kyseliny :</a:t>
            </a:r>
            <a:endParaRPr lang="sk-SK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496944" cy="5904656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Kyseliny sa predávajú ako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koncentrované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roztoky.</a:t>
            </a:r>
          </a:p>
          <a:p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Sú to </a:t>
            </a:r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žieraviny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Mnohé sú 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jedovaté</a:t>
            </a: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pôsobia 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leptajúco </a:t>
            </a:r>
            <a:r>
              <a:rPr lang="sk-SK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(vznikajú ťažké poškodenia kože) .</a:t>
            </a:r>
          </a:p>
          <a:p>
            <a:r>
              <a:rPr lang="sk-SK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práci s nimi a ich skladovaní treba dodržiavať prísne </a:t>
            </a:r>
            <a:r>
              <a:rPr lang="sk-SK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bezpečnostné predpisy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práci s nimi musíme používať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ochranné prostriedky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(rukavice, plášť, okuliare).</a:t>
            </a:r>
          </a:p>
          <a:p>
            <a:r>
              <a:rPr lang="sk-SK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kontrovanými kyselinami môže pracovať </a:t>
            </a:r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 učiteľ</a:t>
            </a:r>
            <a:r>
              <a:rPr lang="sk-SK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ich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riedení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vždy opatrne lejeme </a:t>
            </a:r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kyselinu do vody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Prvá pomoc </a:t>
            </a:r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poleptaní kyselinou: </a:t>
            </a:r>
          </a:p>
          <a:p>
            <a:pPr lvl="1"/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postihnuté miesto </a:t>
            </a:r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opláchnuť prúdom studenej vody</a:t>
            </a:r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lvl="1"/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podľa potreby volať: </a:t>
            </a:r>
            <a:r>
              <a:rPr lang="sk-SK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112, 155</a:t>
            </a:r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sk-SK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Napriek tomu, že sú nebezpečné, sú dôležité v každodennom živote i v priemysle!</a:t>
            </a:r>
            <a:endParaRPr lang="sk-SK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chlorovodíková – </a:t>
            </a:r>
            <a:r>
              <a:rPr lang="sk-SK" b="1" cap="none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sk-SK" b="1" cap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80920" cy="587727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prchavá.</a:t>
            </a:r>
          </a:p>
          <a:p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Bezfarebná až žltkastá kvapalina s výrazným zápachom.</a:t>
            </a:r>
          </a:p>
          <a:p>
            <a:r>
              <a:rPr lang="sk-SK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Technická sa predáva pod obchodným názvom </a:t>
            </a:r>
            <a:r>
              <a:rPr lang="sk-SK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soľná</a:t>
            </a:r>
            <a:r>
              <a:rPr lang="sk-SK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ako 31% -33%.</a:t>
            </a:r>
          </a:p>
          <a:p>
            <a:r>
              <a:rPr lang="sk-SK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Veľmi zriedená je súčasťou žalúdočných štiav, pomáha pri trávení.</a:t>
            </a:r>
          </a:p>
          <a:p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Využitie </a:t>
            </a:r>
            <a:r>
              <a:rPr lang="sk-SK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HCl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čistenie kovov pred zváraním, odstraňovanie hrdze,</a:t>
            </a:r>
          </a:p>
          <a:p>
            <a:pPr lvl="1"/>
            <a:r>
              <a:rPr lang="sk-SK" sz="24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odstraňovanie vodného kameňa, </a:t>
            </a:r>
          </a:p>
          <a:p>
            <a:pPr lvl="1"/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výroba liekov, farieb, plastov</a:t>
            </a:r>
          </a:p>
          <a:p>
            <a:pPr lvl="1"/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pomere 3:1 s kyselinou dusičnou tvorí lúčavku kráľovskú, ktorá dokáže rozpustiť aj zlato alebo platinu.</a:t>
            </a:r>
            <a:endParaRPr lang="sk-SK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Kyselina dusičná – </a:t>
            </a:r>
            <a:r>
              <a:rPr lang="sk-SK" b="1" cap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HNO</a:t>
            </a:r>
            <a:r>
              <a:rPr lang="sk-SK" b="1" cap="none" baseline="-25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sk-SK" b="1" cap="none" baseline="-25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80920" cy="5877272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prchavá.</a:t>
            </a:r>
          </a:p>
          <a:p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Bezfarebná </a:t>
            </a:r>
            <a:r>
              <a:rPr lang="sk-SK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(čerstvá),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nažltlo až červenohnedá kvapalina </a:t>
            </a:r>
            <a:r>
              <a:rPr lang="sk-SK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(pod vplyvom svetla).</a:t>
            </a:r>
          </a:p>
          <a:p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 jej rozklade vznikajú jedovaté oxidy dusíka!</a:t>
            </a:r>
          </a:p>
          <a:p>
            <a:r>
              <a:rPr lang="sk-SK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Skladuje sa v tmavých fľašiach s dvojitým uzáverom.</a:t>
            </a:r>
          </a:p>
          <a:p>
            <a:r>
              <a:rPr lang="sk-SK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Koncentrovaná sa predáva ako 65% -69%.</a:t>
            </a:r>
          </a:p>
          <a:p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Využitie HNO</a:t>
            </a:r>
            <a:r>
              <a:rPr lang="sk-SK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Výroba hnojív, výbušnín.</a:t>
            </a:r>
          </a:p>
          <a:p>
            <a:pPr lvl="1"/>
            <a:r>
              <a:rPr lang="sk-SK" sz="2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Pasivácia</a:t>
            </a:r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kovov </a:t>
            </a:r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(kov sa po styku s kyselinou pokryje vrstvičkou oxidu, čím sa zabráni korózii).</a:t>
            </a:r>
          </a:p>
          <a:p>
            <a:pPr lvl="1"/>
            <a:r>
              <a:rPr lang="sk-SK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pomere 1:3 s kyselinou chlorovodíkovou tvorí lúčavku kráľovskú, ktorá dokáže rozpustiť aj zlato alebo platinu.</a:t>
            </a:r>
            <a:endParaRPr lang="sk-SK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Picture 4" descr="VÃ½sledok vyhÄ¾adÃ¡vania obrÃ¡zkov pre dopyt kyselina dusiÄnÃ¡"/>
          <p:cNvPicPr>
            <a:picLocks noChangeAspect="1" noChangeArrowheads="1"/>
          </p:cNvPicPr>
          <p:nvPr/>
        </p:nvPicPr>
        <p:blipFill>
          <a:blip r:embed="rId2" cstate="print"/>
          <a:srcRect l="17182" r="20535"/>
          <a:stretch>
            <a:fillRect/>
          </a:stretch>
        </p:blipFill>
        <p:spPr bwMode="auto">
          <a:xfrm>
            <a:off x="8244408" y="1772816"/>
            <a:ext cx="610527" cy="1785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rgbClr val="000099"/>
                </a:solidFill>
              </a:rPr>
              <a:t>Kyselina sírová – </a:t>
            </a:r>
            <a:r>
              <a:rPr lang="sk-SK" b="1" cap="none" dirty="0" smtClean="0">
                <a:solidFill>
                  <a:srgbClr val="000099"/>
                </a:solidFill>
              </a:rPr>
              <a:t>H</a:t>
            </a:r>
            <a:r>
              <a:rPr lang="sk-SK" b="1" cap="none" baseline="-25000" dirty="0" smtClean="0">
                <a:solidFill>
                  <a:srgbClr val="000099"/>
                </a:solidFill>
              </a:rPr>
              <a:t>2</a:t>
            </a:r>
            <a:r>
              <a:rPr lang="sk-SK" b="1" cap="none" dirty="0" smtClean="0">
                <a:solidFill>
                  <a:srgbClr val="000099"/>
                </a:solidFill>
              </a:rPr>
              <a:t>SO</a:t>
            </a:r>
            <a:r>
              <a:rPr lang="sk-SK" b="1" cap="none" baseline="-25000" dirty="0" smtClean="0">
                <a:solidFill>
                  <a:srgbClr val="000099"/>
                </a:solidFill>
              </a:rPr>
              <a:t>4</a:t>
            </a:r>
            <a:endParaRPr lang="sk-SK" b="1" cap="none" baseline="-25000" dirty="0">
              <a:solidFill>
                <a:srgbClr val="00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80920" cy="5877272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je 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prchavá.</a:t>
            </a:r>
          </a:p>
          <a:p>
            <a:r>
              <a:rPr lang="sk-SK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Pohlcuje vzdušnú vlhkosť, 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hygroskopická.</a:t>
            </a:r>
          </a:p>
          <a:p>
            <a:r>
              <a:rPr lang="sk-SK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Odoberá látkam vodu.</a:t>
            </a:r>
          </a:p>
          <a:p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Bezfarebná olejovitá kvapalina.</a:t>
            </a:r>
          </a:p>
          <a:p>
            <a:r>
              <a:rPr lang="sk-SK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Najdôležitejšia a najpoužívanejšia kyselina chemického priemyslu.</a:t>
            </a:r>
          </a:p>
          <a:p>
            <a:r>
              <a:rPr lang="sk-SK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Koncentrovaná sa predáva ako 96%.</a:t>
            </a:r>
          </a:p>
          <a:p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Využitie H</a:t>
            </a:r>
            <a:r>
              <a:rPr lang="sk-SK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sk-SK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k-SK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sk-SK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Výroba hnojív, výbušnín, v textilnom a papierenskom priemysle,... </a:t>
            </a:r>
          </a:p>
          <a:p>
            <a:pPr lvl="1"/>
            <a:r>
              <a:rPr lang="sk-SK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náplňou akumulátorov v automobiloch.</a:t>
            </a:r>
          </a:p>
          <a:p>
            <a:pPr lvl="1"/>
            <a:endParaRPr lang="sk-SK" sz="2400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VÃ½sledok vyhÄ¾adÃ¡vania obrÃ¡zkov pre dopyt akumulÃ¡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437112"/>
            <a:ext cx="1080120" cy="920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Obdĺžnik 5"/>
          <p:cNvSpPr/>
          <p:nvPr/>
        </p:nvSpPr>
        <p:spPr>
          <a:xfrm>
            <a:off x="1547664" y="5805264"/>
            <a:ext cx="4572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sk-SK" b="1" dirty="0" smtClean="0">
                <a:hlinkClick r:id="rId3"/>
              </a:rPr>
              <a:t>ukážka dehydratácie cukru - video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Vlastná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105964"/>
      </a:hlink>
      <a:folHlink>
        <a:srgbClr val="85DFD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5628</TotalTime>
  <Words>352</Words>
  <Application>Microsoft Office PowerPoint</Application>
  <PresentationFormat>Prezentácia na obrazovke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Arkáda</vt:lpstr>
      <vt:lpstr>Významné chemické prvky a zlúčeniny</vt:lpstr>
      <vt:lpstr>Kyseliny:</vt:lpstr>
      <vt:lpstr>Kyseliny :</vt:lpstr>
      <vt:lpstr>Kyselina chlorovodíková – HCl  </vt:lpstr>
      <vt:lpstr>Kyselina dusičná – HNO3</vt:lpstr>
      <vt:lpstr>Kyselina sírová – H2SO4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HP</cp:lastModifiedBy>
  <cp:revision>1050</cp:revision>
  <dcterms:created xsi:type="dcterms:W3CDTF">2017-09-03T06:20:55Z</dcterms:created>
  <dcterms:modified xsi:type="dcterms:W3CDTF">2021-03-25T14:24:40Z</dcterms:modified>
</cp:coreProperties>
</file>