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95" r:id="rId3"/>
    <p:sldId id="306" r:id="rId4"/>
    <p:sldId id="296" r:id="rId5"/>
    <p:sldId id="305" r:id="rId6"/>
    <p:sldId id="307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CC3300"/>
    <a:srgbClr val="FF0000"/>
    <a:srgbClr val="CE08B2"/>
    <a:srgbClr val="F7E037"/>
    <a:srgbClr val="FF6600"/>
    <a:srgbClr val="FF99FF"/>
    <a:srgbClr val="E8AF62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0" autoAdjust="0"/>
    <p:restoredTop sz="92167" autoAdjust="0"/>
  </p:normalViewPr>
  <p:slideViewPr>
    <p:cSldViewPr>
      <p:cViewPr varScale="1">
        <p:scale>
          <a:sx n="41" d="100"/>
          <a:sy n="41" d="100"/>
        </p:scale>
        <p:origin x="10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E016E-2A8F-49DD-B1E9-FB2DAC864960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B53D-FB34-4C39-9C70-598470D9FD1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474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>
                <a:solidFill>
                  <a:srgbClr val="000099"/>
                </a:solidFill>
              </a:rPr>
              <a:t>Významné chemické prvky a zlúčeniny</a:t>
            </a:r>
            <a:endParaRPr lang="sk-SK" sz="4400" dirty="0">
              <a:solidFill>
                <a:srgbClr val="0000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5445224"/>
            <a:ext cx="6678488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sk-SK" sz="2800" dirty="0" smtClean="0">
                <a:solidFill>
                  <a:srgbClr val="000099"/>
                </a:solidFill>
              </a:rPr>
              <a:t>Zloženie a vlastnosti kyselín</a:t>
            </a:r>
          </a:p>
          <a:p>
            <a:pPr algn="ctr">
              <a:lnSpc>
                <a:spcPct val="170000"/>
              </a:lnSpc>
            </a:pPr>
            <a:endParaRPr lang="sk-SK" sz="2800" dirty="0" smtClean="0">
              <a:solidFill>
                <a:srgbClr val="000099"/>
              </a:solidFill>
            </a:endParaRPr>
          </a:p>
        </p:txBody>
      </p:sp>
      <p:sp>
        <p:nvSpPr>
          <p:cNvPr id="10248" name="AutoShape 8" descr="Výsledok vyhľadávania obrázkov pre dopyt alkali met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1272" name="Picture 8" descr="VÃ½sledok vyhÄ¾adÃ¡vania obrÃ¡zkov pre dopyt hydronium 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564904"/>
            <a:ext cx="2448272" cy="2306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676456" cy="549322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Všetky kyseliny obsahujú prvok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vodík.</a:t>
            </a:r>
          </a:p>
          <a:p>
            <a:pPr>
              <a:lnSpc>
                <a:spcPct val="114000"/>
              </a:lnSpc>
            </a:pPr>
            <a:r>
              <a:rPr lang="sk-SK" dirty="0" smtClean="0">
                <a:solidFill>
                  <a:srgbClr val="000099"/>
                </a:solidFill>
              </a:rPr>
              <a:t>Podľa obsahu </a:t>
            </a:r>
            <a:r>
              <a:rPr lang="sk-SK" b="1" dirty="0" smtClean="0">
                <a:solidFill>
                  <a:srgbClr val="000099"/>
                </a:solidFill>
              </a:rPr>
              <a:t>kyslíka</a:t>
            </a:r>
            <a:r>
              <a:rPr lang="sk-SK" dirty="0" smtClean="0">
                <a:solidFill>
                  <a:srgbClr val="000099"/>
                </a:solidFill>
              </a:rPr>
              <a:t> v molekule kyseliny ich rozdeľujeme na:</a:t>
            </a:r>
          </a:p>
          <a:p>
            <a:pPr>
              <a:lnSpc>
                <a:spcPct val="114000"/>
              </a:lnSpc>
            </a:pP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634082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0099"/>
                </a:solidFill>
              </a:rPr>
              <a:t>Zloženie kyselín:</a:t>
            </a:r>
            <a:endParaRPr lang="sk-SK" b="1" dirty="0">
              <a:solidFill>
                <a:srgbClr val="000099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39552" y="2636912"/>
            <a:ext cx="367240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err="1" smtClean="0"/>
              <a:t>Bezkyslíkaté</a:t>
            </a:r>
            <a:r>
              <a:rPr lang="sk-SK" sz="2400" b="1" dirty="0" smtClean="0"/>
              <a:t> kyseliny</a:t>
            </a:r>
            <a:endParaRPr lang="sk-SK" sz="240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4788024" y="2636912"/>
            <a:ext cx="3672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Kyslíkaté kyseliny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1115616" y="3573016"/>
            <a:ext cx="2736304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Sú to </a:t>
            </a:r>
            <a:r>
              <a:rPr lang="sk-SK" sz="2400" b="1" u="sng" dirty="0" smtClean="0"/>
              <a:t>dvoj</a:t>
            </a:r>
            <a:r>
              <a:rPr lang="sk-SK" sz="2400" u="sng" dirty="0" smtClean="0"/>
              <a:t>prvkové</a:t>
            </a:r>
            <a:r>
              <a:rPr lang="sk-SK" sz="2400" dirty="0" smtClean="0"/>
              <a:t> zlúčeniny zložené z vodíka a nekovového prvku.</a:t>
            </a:r>
            <a:endParaRPr lang="sk-SK" sz="2400" dirty="0"/>
          </a:p>
        </p:txBody>
      </p:sp>
      <p:sp>
        <p:nvSpPr>
          <p:cNvPr id="16" name="BlokTextu 15"/>
          <p:cNvSpPr txBox="1"/>
          <p:nvPr/>
        </p:nvSpPr>
        <p:spPr>
          <a:xfrm>
            <a:off x="5148064" y="3573016"/>
            <a:ext cx="273630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Sú to </a:t>
            </a:r>
            <a:r>
              <a:rPr lang="sk-SK" sz="2400" b="1" u="sng" dirty="0" smtClean="0"/>
              <a:t>troj</a:t>
            </a:r>
            <a:r>
              <a:rPr lang="sk-SK" sz="2400" u="sng" dirty="0" smtClean="0"/>
              <a:t>prvkové</a:t>
            </a:r>
            <a:r>
              <a:rPr lang="sk-SK" sz="2400" dirty="0" smtClean="0"/>
              <a:t> zlúčeniny zložené z vodíka, kyselinotvorného prvku a z </a:t>
            </a:r>
            <a:r>
              <a:rPr lang="sk-SK" sz="2400" b="1" dirty="0" smtClean="0"/>
              <a:t>kyslíka</a:t>
            </a:r>
            <a:r>
              <a:rPr lang="sk-SK" sz="2400" dirty="0" smtClean="0"/>
              <a:t>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000099"/>
                </a:solidFill>
              </a:rPr>
              <a:t>Bezkyslíkaté</a:t>
            </a:r>
            <a:r>
              <a:rPr lang="sk-SK" b="1" dirty="0" smtClean="0">
                <a:solidFill>
                  <a:srgbClr val="000099"/>
                </a:solidFill>
              </a:rPr>
              <a:t> kyseliny</a:t>
            </a:r>
            <a:endParaRPr lang="sk-SK" b="1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476672"/>
            <a:ext cx="8280920" cy="6381328"/>
          </a:xfrm>
        </p:spPr>
        <p:txBody>
          <a:bodyPr>
            <a:normAutofit/>
          </a:bodyPr>
          <a:lstStyle/>
          <a:p>
            <a:r>
              <a:rPr lang="sk-SK" dirty="0" smtClean="0"/>
              <a:t>Najvýznamnejšie sú </a:t>
            </a:r>
            <a:r>
              <a:rPr lang="sk-SK" b="1" dirty="0" err="1" smtClean="0">
                <a:solidFill>
                  <a:schemeClr val="accent5">
                    <a:lumMod val="75000"/>
                  </a:schemeClr>
                </a:solidFill>
              </a:rPr>
              <a:t>halogenvodíkové</a:t>
            </a:r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dirty="0" smtClean="0"/>
              <a:t>kyseliny, ktoré vznikajú ako vodné roztoky </a:t>
            </a:r>
            <a:r>
              <a:rPr lang="sk-SK" dirty="0" err="1" smtClean="0"/>
              <a:t>halogenvodíkov</a:t>
            </a:r>
            <a:r>
              <a:rPr lang="sk-SK" dirty="0" smtClean="0"/>
              <a:t> </a:t>
            </a:r>
            <a:r>
              <a:rPr lang="sk-SK" i="1" dirty="0" smtClean="0">
                <a:solidFill>
                  <a:schemeClr val="accent5">
                    <a:lumMod val="75000"/>
                  </a:schemeClr>
                </a:solidFill>
              </a:rPr>
              <a:t>(chemický vzorec majú rovnaký):</a:t>
            </a: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dirty="0" smtClean="0"/>
              <a:t>Medzi </a:t>
            </a:r>
            <a:r>
              <a:rPr lang="sk-SK" dirty="0" err="1" smtClean="0"/>
              <a:t>bezkyslíkaté</a:t>
            </a:r>
            <a:r>
              <a:rPr lang="sk-SK" dirty="0" smtClean="0"/>
              <a:t> kyseliny patrí aj </a:t>
            </a:r>
            <a:r>
              <a:rPr lang="sk-SK" b="1" dirty="0" smtClean="0">
                <a:solidFill>
                  <a:srgbClr val="FFC000"/>
                </a:solidFill>
              </a:rPr>
              <a:t>kyselina </a:t>
            </a:r>
            <a:r>
              <a:rPr lang="sk-SK" b="1" dirty="0" err="1" smtClean="0">
                <a:solidFill>
                  <a:srgbClr val="FFC000"/>
                </a:solidFill>
              </a:rPr>
              <a:t>sulfánova</a:t>
            </a:r>
            <a:r>
              <a:rPr lang="sk-SK" b="1" dirty="0" smtClean="0">
                <a:solidFill>
                  <a:srgbClr val="FFC000"/>
                </a:solidFill>
              </a:rPr>
              <a:t> </a:t>
            </a:r>
            <a:r>
              <a:rPr lang="sk-SK" dirty="0" smtClean="0"/>
              <a:t>(sírovodíková) –</a:t>
            </a:r>
            <a:r>
              <a:rPr lang="sk-SK" b="1" dirty="0" smtClean="0"/>
              <a:t> </a:t>
            </a:r>
            <a:r>
              <a:rPr lang="sk-SK" b="1" dirty="0" smtClean="0">
                <a:solidFill>
                  <a:srgbClr val="FFC000"/>
                </a:solidFill>
              </a:rPr>
              <a:t>H</a:t>
            </a:r>
            <a:r>
              <a:rPr lang="sk-SK" b="1" baseline="-25000" dirty="0" smtClean="0">
                <a:solidFill>
                  <a:srgbClr val="FFC000"/>
                </a:solidFill>
              </a:rPr>
              <a:t>2</a:t>
            </a:r>
            <a:r>
              <a:rPr lang="sk-SK" b="1" dirty="0" smtClean="0">
                <a:solidFill>
                  <a:srgbClr val="FFC000"/>
                </a:solidFill>
              </a:rPr>
              <a:t>S </a:t>
            </a:r>
            <a:r>
              <a:rPr lang="sk-SK" i="1" dirty="0" smtClean="0"/>
              <a:t>(vzniká rozpustením plynu </a:t>
            </a:r>
            <a:r>
              <a:rPr lang="sk-SK" i="1" dirty="0" err="1" smtClean="0"/>
              <a:t>sulfánu</a:t>
            </a:r>
            <a:r>
              <a:rPr lang="sk-SK" i="1" dirty="0" smtClean="0"/>
              <a:t> vo vode, </a:t>
            </a:r>
            <a:r>
              <a:rPr lang="sk-SK" i="1" dirty="0" err="1" smtClean="0"/>
              <a:t>sulfán</a:t>
            </a:r>
            <a:r>
              <a:rPr lang="sk-SK" i="1" dirty="0" smtClean="0"/>
              <a:t> je prudko jedovatý plyn so zápachom pokazených vajec)</a:t>
            </a:r>
            <a:endParaRPr lang="sk-SK" i="1" dirty="0"/>
          </a:p>
        </p:txBody>
      </p:sp>
      <p:pic>
        <p:nvPicPr>
          <p:cNvPr id="4" name="Picture 2" descr="VÃ½sledok vyhÄ¾adÃ¡vania obrÃ¡zkov pre dopyt halogens"/>
          <p:cNvPicPr>
            <a:picLocks noChangeAspect="1" noChangeArrowheads="1"/>
          </p:cNvPicPr>
          <p:nvPr/>
        </p:nvPicPr>
        <p:blipFill>
          <a:blip r:embed="rId2" cstate="print"/>
          <a:srcRect t="26191" b="23810"/>
          <a:stretch>
            <a:fillRect/>
          </a:stretch>
        </p:blipFill>
        <p:spPr bwMode="auto">
          <a:xfrm>
            <a:off x="683568" y="1772816"/>
            <a:ext cx="7416824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251520" y="3212976"/>
            <a:ext cx="2088232" cy="461665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Fluorovodík </a:t>
            </a:r>
            <a:r>
              <a:rPr lang="sk-SK" sz="2400" b="1" dirty="0" smtClean="0">
                <a:latin typeface="Mistral" pitchFamily="66" charset="0"/>
              </a:rPr>
              <a:t>HF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411760" y="3212976"/>
            <a:ext cx="2232248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Chlorovodík </a:t>
            </a:r>
            <a:r>
              <a:rPr lang="sk-SK" sz="2400" b="1" dirty="0" err="1" smtClean="0">
                <a:latin typeface="Mistral" pitchFamily="66" charset="0"/>
              </a:rPr>
              <a:t>HCl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716016" y="3212976"/>
            <a:ext cx="2016224" cy="46166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Bromovodík </a:t>
            </a:r>
            <a:r>
              <a:rPr lang="sk-SK" sz="2400" b="1" dirty="0" err="1" smtClean="0">
                <a:latin typeface="Mistral" pitchFamily="66" charset="0"/>
              </a:rPr>
              <a:t>HBr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804248" y="3212976"/>
            <a:ext cx="1872208" cy="461665"/>
          </a:xfrm>
          <a:prstGeom prst="rect">
            <a:avLst/>
          </a:prstGeom>
          <a:solidFill>
            <a:srgbClr val="560FB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Jodovodík </a:t>
            </a:r>
            <a:r>
              <a:rPr lang="sk-SK" sz="2400" b="1" dirty="0" smtClean="0">
                <a:latin typeface="Mistral" pitchFamily="66" charset="0"/>
              </a:rPr>
              <a:t>HI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9" name="Šípka dolu 8"/>
          <p:cNvSpPr/>
          <p:nvPr/>
        </p:nvSpPr>
        <p:spPr>
          <a:xfrm>
            <a:off x="899592" y="3717032"/>
            <a:ext cx="792088" cy="720080"/>
          </a:xfrm>
          <a:prstGeom prst="downArrow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Šípka dolu 9"/>
          <p:cNvSpPr/>
          <p:nvPr/>
        </p:nvSpPr>
        <p:spPr>
          <a:xfrm>
            <a:off x="3131840" y="3717032"/>
            <a:ext cx="792088" cy="72008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lu 10"/>
          <p:cNvSpPr/>
          <p:nvPr/>
        </p:nvSpPr>
        <p:spPr>
          <a:xfrm>
            <a:off x="5292080" y="3717032"/>
            <a:ext cx="792088" cy="72008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 dolu 11"/>
          <p:cNvSpPr/>
          <p:nvPr/>
        </p:nvSpPr>
        <p:spPr>
          <a:xfrm>
            <a:off x="7308304" y="3717032"/>
            <a:ext cx="792088" cy="720080"/>
          </a:xfrm>
          <a:prstGeom prst="down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251520" y="4437112"/>
            <a:ext cx="2088232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Kyselina fluorovodíková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411760" y="4437112"/>
            <a:ext cx="216024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Kyselina chlorovodíková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716016" y="4437112"/>
            <a:ext cx="2016224" cy="64633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Kyselina bromovodíková</a:t>
            </a:r>
            <a:endParaRPr lang="sk-SK" sz="2400" b="1" dirty="0">
              <a:latin typeface="Mistral" pitchFamily="66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6876256" y="4437112"/>
            <a:ext cx="1872208" cy="646331"/>
          </a:xfrm>
          <a:prstGeom prst="rect">
            <a:avLst/>
          </a:prstGeom>
          <a:solidFill>
            <a:srgbClr val="560FB5"/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Kyselina jodovodíková</a:t>
            </a:r>
            <a:endParaRPr lang="sk-SK" sz="2400" b="1" dirty="0">
              <a:latin typeface="Mistral" pitchFamily="66" charset="0"/>
            </a:endParaRPr>
          </a:p>
        </p:txBody>
      </p:sp>
      <p:pic>
        <p:nvPicPr>
          <p:cNvPr id="6146" name="Picture 2" descr="SÃºvisiaci obrÃ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661248"/>
            <a:ext cx="792088" cy="786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0099"/>
                </a:solidFill>
              </a:rPr>
              <a:t>Kyslíkaté kyseliny :</a:t>
            </a:r>
            <a:endParaRPr lang="sk-SK" b="1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08912" cy="554461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endParaRPr lang="sk-SK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5122" name="Picture 2" descr="VÃ½sledok vyhÄ¾adÃ¡vania obrÃ¡zkov pre dopyt kyselina dusiÄnÃ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1714500" cy="1895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SÃºvisiaci obrÃ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47377"/>
            <a:ext cx="2088232" cy="179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SÃºvisiaci obrÃ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284984"/>
            <a:ext cx="2249163" cy="210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BlokTextu 12"/>
          <p:cNvSpPr txBox="1"/>
          <p:nvPr/>
        </p:nvSpPr>
        <p:spPr>
          <a:xfrm>
            <a:off x="1835696" y="1916832"/>
            <a:ext cx="108012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HNO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3</a:t>
            </a:r>
            <a:endParaRPr lang="sk-SK" sz="2400" b="1" baseline="-25000" dirty="0">
              <a:solidFill>
                <a:schemeClr val="tx1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11560" y="2420888"/>
            <a:ext cx="2088232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Kyselina dusičná</a:t>
            </a:r>
            <a:endParaRPr lang="sk-SK" sz="2400" b="1" baseline="-25000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220072" y="1124744"/>
            <a:ext cx="13681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H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2</a:t>
            </a:r>
            <a:r>
              <a:rPr lang="sk-SK" sz="2400" b="1" dirty="0" smtClean="0">
                <a:solidFill>
                  <a:schemeClr val="tx1"/>
                </a:solidFill>
              </a:rPr>
              <a:t>SO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4</a:t>
            </a:r>
            <a:endParaRPr lang="sk-SK" sz="2400" b="1" baseline="-25000" dirty="0">
              <a:solidFill>
                <a:schemeClr val="tx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796136" y="2276872"/>
            <a:ext cx="2088232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Kyselina</a:t>
            </a:r>
            <a:r>
              <a:rPr lang="sk-SK" sz="2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sk-SK" sz="2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sírová</a:t>
            </a:r>
            <a:endParaRPr lang="sk-SK" sz="2400" b="1" baseline="-25000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627784" y="4797152"/>
            <a:ext cx="13681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H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3</a:t>
            </a:r>
            <a:r>
              <a:rPr lang="sk-SK" sz="2400" b="1" dirty="0" smtClean="0">
                <a:solidFill>
                  <a:schemeClr val="tx1"/>
                </a:solidFill>
              </a:rPr>
              <a:t>PO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4</a:t>
            </a:r>
            <a:endParaRPr lang="sk-SK" sz="2400" b="1" baseline="-25000" dirty="0">
              <a:solidFill>
                <a:schemeClr val="tx1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67544" y="5517232"/>
            <a:ext cx="3744416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Kyselina</a:t>
            </a:r>
            <a:r>
              <a:rPr lang="sk-SK" sz="2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sk-SK" sz="24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trihydrogenfosforečná</a:t>
            </a:r>
            <a:endParaRPr lang="sk-SK" sz="2400" b="1" baseline="-25000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VÃ½sledok vyhÄ¾adÃ¡vania obrÃ¡zkov pre dopyt sulfurous aci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429000"/>
            <a:ext cx="2304256" cy="1759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BlokTextu 14"/>
          <p:cNvSpPr txBox="1"/>
          <p:nvPr/>
        </p:nvSpPr>
        <p:spPr>
          <a:xfrm>
            <a:off x="5724128" y="5085184"/>
            <a:ext cx="136815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chemeClr val="tx1"/>
                </a:solidFill>
              </a:rPr>
              <a:t>H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2</a:t>
            </a:r>
            <a:r>
              <a:rPr lang="sk-SK" sz="2400" b="1" dirty="0" smtClean="0">
                <a:solidFill>
                  <a:schemeClr val="tx1"/>
                </a:solidFill>
              </a:rPr>
              <a:t>SO</a:t>
            </a:r>
            <a:r>
              <a:rPr lang="sk-SK" sz="2400" b="1" baseline="-25000" dirty="0" smtClean="0">
                <a:solidFill>
                  <a:schemeClr val="tx1"/>
                </a:solidFill>
              </a:rPr>
              <a:t>3</a:t>
            </a:r>
            <a:endParaRPr lang="sk-SK" sz="2400" b="1" baseline="-25000" dirty="0">
              <a:solidFill>
                <a:schemeClr val="tx1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372200" y="5589240"/>
            <a:ext cx="2088232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Kyselina</a:t>
            </a:r>
            <a:r>
              <a:rPr lang="sk-SK" sz="2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sk-SK" sz="2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siričitá</a:t>
            </a:r>
            <a:endParaRPr lang="sk-SK" sz="2400" b="1" baseline="-25000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Ovál 20"/>
          <p:cNvSpPr/>
          <p:nvPr/>
        </p:nvSpPr>
        <p:spPr>
          <a:xfrm>
            <a:off x="3203848" y="2852936"/>
            <a:ext cx="2448272" cy="122413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BlokTextu 21"/>
          <p:cNvSpPr txBox="1"/>
          <p:nvPr/>
        </p:nvSpPr>
        <p:spPr>
          <a:xfrm>
            <a:off x="3347864" y="314096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Kyselinotvorný prvok</a:t>
            </a:r>
            <a:endParaRPr lang="sk-SK" sz="2000" b="1" dirty="0"/>
          </a:p>
        </p:txBody>
      </p:sp>
      <p:cxnSp>
        <p:nvCxnSpPr>
          <p:cNvPr id="24" name="Rovná spojovacia šípka 23"/>
          <p:cNvCxnSpPr>
            <a:stCxn id="21" idx="1"/>
          </p:cNvCxnSpPr>
          <p:nvPr/>
        </p:nvCxnSpPr>
        <p:spPr>
          <a:xfrm flipH="1" flipV="1">
            <a:off x="2339752" y="2276872"/>
            <a:ext cx="1222637" cy="7553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>
            <a:stCxn id="21" idx="7"/>
          </p:cNvCxnSpPr>
          <p:nvPr/>
        </p:nvCxnSpPr>
        <p:spPr>
          <a:xfrm flipV="1">
            <a:off x="5293579" y="1412776"/>
            <a:ext cx="646573" cy="16194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 flipH="1">
            <a:off x="3347864" y="3861048"/>
            <a:ext cx="216025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ovacia šípka 36"/>
          <p:cNvCxnSpPr>
            <a:stCxn id="21" idx="5"/>
          </p:cNvCxnSpPr>
          <p:nvPr/>
        </p:nvCxnSpPr>
        <p:spPr>
          <a:xfrm>
            <a:off x="5293579" y="3897802"/>
            <a:ext cx="1006613" cy="12593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15" grpId="0" animBg="1"/>
      <p:bldP spid="20" grpId="0" animBg="1"/>
      <p:bldP spid="21" grpId="1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63408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0099"/>
                </a:solidFill>
              </a:rPr>
              <a:t>Ionizácia kyselín:</a:t>
            </a:r>
            <a:endParaRPr lang="sk-SK" b="1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6093296"/>
          </a:xfrm>
        </p:spPr>
        <p:txBody>
          <a:bodyPr/>
          <a:lstStyle/>
          <a:p>
            <a:r>
              <a:rPr lang="sk-SK" dirty="0" smtClean="0"/>
              <a:t>Je to dej, ku ktorému dochádza, ak sú kyseliny vo vodnom roztoku:</a:t>
            </a:r>
          </a:p>
          <a:p>
            <a:r>
              <a:rPr lang="sk-SK" dirty="0" smtClean="0"/>
              <a:t>V tomto procese sa molekula kyseliny</a:t>
            </a:r>
            <a:r>
              <a:rPr lang="sk-SK" b="1" dirty="0" smtClean="0"/>
              <a:t> štiepi </a:t>
            </a:r>
            <a:r>
              <a:rPr lang="sk-SK" dirty="0" smtClean="0"/>
              <a:t>na </a:t>
            </a:r>
            <a:r>
              <a:rPr lang="sk-SK" u="sng" dirty="0" smtClean="0"/>
              <a:t>katión vodíka</a:t>
            </a:r>
            <a:r>
              <a:rPr lang="sk-SK" dirty="0" smtClean="0"/>
              <a:t> a </a:t>
            </a:r>
            <a:r>
              <a:rPr lang="sk-SK" u="sng" dirty="0" smtClean="0"/>
              <a:t>anión kyseliny</a:t>
            </a:r>
            <a:r>
              <a:rPr lang="sk-SK" dirty="0" smtClean="0"/>
              <a:t>.</a:t>
            </a:r>
          </a:p>
          <a:p>
            <a:r>
              <a:rPr lang="sk-SK" dirty="0" smtClean="0"/>
              <a:t>Katión vodíka sa zlučuje s molekulou vody </a:t>
            </a:r>
            <a:r>
              <a:rPr lang="sk-SK" i="1" dirty="0" smtClean="0"/>
              <a:t>(sám nevie existovať), </a:t>
            </a:r>
            <a:r>
              <a:rPr lang="sk-SK" dirty="0" smtClean="0"/>
              <a:t>pričom vzniká </a:t>
            </a:r>
            <a:r>
              <a:rPr lang="sk-SK" b="1" dirty="0" err="1" smtClean="0"/>
              <a:t>oxóniový</a:t>
            </a:r>
            <a:r>
              <a:rPr lang="sk-SK" b="1" dirty="0" smtClean="0"/>
              <a:t> katión: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Oxóniový</a:t>
            </a:r>
            <a:r>
              <a:rPr lang="sk-SK" b="1" dirty="0" smtClean="0"/>
              <a:t> katión H</a:t>
            </a:r>
            <a:r>
              <a:rPr lang="sk-SK" b="1" baseline="-25000" dirty="0" smtClean="0"/>
              <a:t>3</a:t>
            </a:r>
            <a:r>
              <a:rPr lang="sk-SK" b="1" dirty="0" smtClean="0"/>
              <a:t>O</a:t>
            </a:r>
            <a:r>
              <a:rPr lang="sk-SK" b="1" baseline="42000" dirty="0" smtClean="0"/>
              <a:t>+</a:t>
            </a:r>
            <a:r>
              <a:rPr lang="sk-SK" b="1" dirty="0" smtClean="0"/>
              <a:t> spôsobuje kyslosť kyselín!</a:t>
            </a:r>
          </a:p>
          <a:p>
            <a:endParaRPr lang="sk-SK" dirty="0" smtClean="0"/>
          </a:p>
        </p:txBody>
      </p:sp>
      <p:sp>
        <p:nvSpPr>
          <p:cNvPr id="6" name="BlokTextu 5"/>
          <p:cNvSpPr txBox="1"/>
          <p:nvPr/>
        </p:nvSpPr>
        <p:spPr>
          <a:xfrm>
            <a:off x="1619672" y="328498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/>
              <a:t>H</a:t>
            </a:r>
            <a:r>
              <a:rPr lang="sk-SK" sz="3600" b="1" baseline="44000" dirty="0" smtClean="0"/>
              <a:t>+</a:t>
            </a:r>
            <a:r>
              <a:rPr lang="sk-SK" sz="3600" b="1" dirty="0" smtClean="0"/>
              <a:t> + H</a:t>
            </a:r>
            <a:r>
              <a:rPr lang="sk-SK" sz="3600" b="1" baseline="-25000" dirty="0" smtClean="0"/>
              <a:t>2</a:t>
            </a:r>
            <a:r>
              <a:rPr lang="sk-SK" sz="3600" b="1" dirty="0" smtClean="0"/>
              <a:t>O </a:t>
            </a:r>
            <a:r>
              <a:rPr lang="sk-SK" sz="3600" b="1" dirty="0" smtClean="0">
                <a:cs typeface="Times New Roman"/>
              </a:rPr>
              <a:t>→ H</a:t>
            </a:r>
            <a:r>
              <a:rPr lang="sk-SK" sz="3600" b="1" baseline="-25000" dirty="0" smtClean="0">
                <a:cs typeface="Times New Roman"/>
              </a:rPr>
              <a:t>3</a:t>
            </a:r>
            <a:r>
              <a:rPr lang="sk-SK" sz="3600" b="1" dirty="0" smtClean="0">
                <a:cs typeface="Times New Roman"/>
              </a:rPr>
              <a:t>O</a:t>
            </a:r>
            <a:r>
              <a:rPr lang="sk-SK" sz="3600" b="1" baseline="44000" dirty="0" smtClean="0">
                <a:cs typeface="Times New Roman"/>
              </a:rPr>
              <a:t>+</a:t>
            </a:r>
            <a:endParaRPr lang="sk-SK" sz="3600" b="1" baseline="44000" dirty="0"/>
          </a:p>
        </p:txBody>
      </p:sp>
      <p:pic>
        <p:nvPicPr>
          <p:cNvPr id="7" name="Picture 8" descr="VÃ½sledok vyhÄ¾adÃ¡vania obrÃ¡zkov pre dopyt hydronium 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33056"/>
            <a:ext cx="1301829" cy="1226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VÃ½sledok vyhÄ¾adÃ¡vania obrÃ¡zkov pre dopyt water molecu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1224136" cy="1051607"/>
          </a:xfrm>
          <a:prstGeom prst="rect">
            <a:avLst/>
          </a:prstGeom>
          <a:noFill/>
        </p:spPr>
      </p:pic>
      <p:grpSp>
        <p:nvGrpSpPr>
          <p:cNvPr id="12" name="Skupina 11"/>
          <p:cNvGrpSpPr/>
          <p:nvPr/>
        </p:nvGrpSpPr>
        <p:grpSpPr>
          <a:xfrm>
            <a:off x="1547664" y="4221088"/>
            <a:ext cx="730052" cy="730052"/>
            <a:chOff x="1043608" y="4653136"/>
            <a:chExt cx="730052" cy="730052"/>
          </a:xfrm>
        </p:grpSpPr>
        <p:pic>
          <p:nvPicPr>
            <p:cNvPr id="4104" name="Picture 8" descr="VÃ½sledok vyhÄ¾adÃ¡vania obrÃ¡zkov pre dopyt white b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3608" y="4653136"/>
              <a:ext cx="730052" cy="730052"/>
            </a:xfrm>
            <a:prstGeom prst="rect">
              <a:avLst/>
            </a:prstGeom>
            <a:noFill/>
          </p:spPr>
        </p:pic>
        <p:sp>
          <p:nvSpPr>
            <p:cNvPr id="11" name="BlokTextu 10"/>
            <p:cNvSpPr txBox="1"/>
            <p:nvPr/>
          </p:nvSpPr>
          <p:spPr>
            <a:xfrm>
              <a:off x="1187624" y="4725144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200" b="1" dirty="0" smtClean="0"/>
                <a:t>+</a:t>
              </a:r>
              <a:endParaRPr lang="sk-SK" sz="3200" b="1" dirty="0"/>
            </a:p>
          </p:txBody>
        </p:sp>
      </p:grpSp>
      <p:sp>
        <p:nvSpPr>
          <p:cNvPr id="13" name="BlokTextu 12"/>
          <p:cNvSpPr txBox="1"/>
          <p:nvPr/>
        </p:nvSpPr>
        <p:spPr>
          <a:xfrm>
            <a:off x="2195736" y="422108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+</a:t>
            </a:r>
            <a:endParaRPr lang="sk-SK" sz="3200" dirty="0"/>
          </a:p>
        </p:txBody>
      </p:sp>
      <p:sp>
        <p:nvSpPr>
          <p:cNvPr id="14" name="BlokTextu 13"/>
          <p:cNvSpPr txBox="1"/>
          <p:nvPr/>
        </p:nvSpPr>
        <p:spPr>
          <a:xfrm>
            <a:off x="4067944" y="422108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latin typeface="Times New Roman"/>
                <a:cs typeface="Times New Roman"/>
              </a:rPr>
              <a:t>→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000099"/>
                </a:solidFill>
              </a:rPr>
              <a:t>Ionizácia  kyseliny chlorovodíkovej:</a:t>
            </a:r>
            <a:endParaRPr lang="sk-SK" b="1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Zjednodušený zápis ionizácie:</a:t>
            </a:r>
            <a:endParaRPr lang="sk-SK" dirty="0"/>
          </a:p>
        </p:txBody>
      </p:sp>
      <p:grpSp>
        <p:nvGrpSpPr>
          <p:cNvPr id="8" name="Skupina 7"/>
          <p:cNvGrpSpPr/>
          <p:nvPr/>
        </p:nvGrpSpPr>
        <p:grpSpPr>
          <a:xfrm>
            <a:off x="683568" y="4293096"/>
            <a:ext cx="4320480" cy="718339"/>
            <a:chOff x="1331640" y="1628800"/>
            <a:chExt cx="5616624" cy="718339"/>
          </a:xfrm>
          <a:noFill/>
        </p:grpSpPr>
        <p:sp>
          <p:nvSpPr>
            <p:cNvPr id="4" name="BlokTextu 3"/>
            <p:cNvSpPr txBox="1"/>
            <p:nvPr/>
          </p:nvSpPr>
          <p:spPr>
            <a:xfrm>
              <a:off x="1331640" y="1700808"/>
              <a:ext cx="561662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600" b="1" dirty="0" err="1" smtClean="0">
                  <a:latin typeface="Cambria Math" pitchFamily="18" charset="0"/>
                  <a:ea typeface="Cambria Math" pitchFamily="18" charset="0"/>
                  <a:cs typeface="Times New Roman"/>
                </a:rPr>
                <a:t>HCl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   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</a:rPr>
                <a:t>H</a:t>
              </a:r>
              <a:r>
                <a:rPr lang="sk-SK" sz="3600" b="1" baseline="44000" dirty="0" smtClean="0">
                  <a:latin typeface="Cambria Math" pitchFamily="18" charset="0"/>
                  <a:ea typeface="Cambria Math" pitchFamily="18" charset="0"/>
                </a:rPr>
                <a:t>+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</a:rPr>
                <a:t> + </a:t>
              </a:r>
              <a:r>
                <a:rPr lang="sk-SK" sz="3600" b="1" dirty="0" err="1" smtClean="0">
                  <a:latin typeface="Cambria Math" pitchFamily="18" charset="0"/>
                  <a:ea typeface="Cambria Math" pitchFamily="18" charset="0"/>
                </a:rPr>
                <a:t>Cl</a:t>
              </a:r>
              <a:r>
                <a:rPr lang="sk-SK" sz="3600" b="1" baseline="46000" dirty="0" smtClean="0">
                  <a:latin typeface="Cambria Math" pitchFamily="18" charset="0"/>
                  <a:ea typeface="Cambria Math" pitchFamily="18" charset="0"/>
                </a:rPr>
                <a:t>-</a:t>
              </a:r>
              <a:endParaRPr lang="sk-SK" sz="3600" b="1" baseline="46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6" name="Rovná spojovacia šípka 5"/>
            <p:cNvCxnSpPr/>
            <p:nvPr/>
          </p:nvCxnSpPr>
          <p:spPr>
            <a:xfrm>
              <a:off x="3203848" y="2060848"/>
              <a:ext cx="9361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BlokTextu 6"/>
            <p:cNvSpPr txBox="1"/>
            <p:nvPr/>
          </p:nvSpPr>
          <p:spPr>
            <a:xfrm>
              <a:off x="3275856" y="1628800"/>
              <a:ext cx="864096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000" b="1" dirty="0" smtClean="0">
                  <a:latin typeface="Cambria Math" pitchFamily="18" charset="0"/>
                  <a:ea typeface="Cambria Math" pitchFamily="18" charset="0"/>
                </a:rPr>
                <a:t>H</a:t>
              </a:r>
              <a:r>
                <a:rPr lang="sk-SK" sz="2000" b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sk-SK" sz="2000" b="1" dirty="0" smtClean="0">
                  <a:latin typeface="Cambria Math" pitchFamily="18" charset="0"/>
                  <a:ea typeface="Cambria Math" pitchFamily="18" charset="0"/>
                </a:rPr>
                <a:t>O</a:t>
              </a:r>
              <a:endParaRPr lang="sk-SK" sz="20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pic>
        <p:nvPicPr>
          <p:cNvPr id="9" name="Picture 2" descr="VÃ½sledok vyhÄ¾adÃ¡vania obrÃ¡zkov pre dopyt acid in 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4944"/>
            <a:ext cx="2592288" cy="36602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469080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Skupina 10"/>
          <p:cNvGrpSpPr/>
          <p:nvPr/>
        </p:nvGrpSpPr>
        <p:grpSpPr>
          <a:xfrm>
            <a:off x="971600" y="2132856"/>
            <a:ext cx="4320480" cy="718339"/>
            <a:chOff x="1331640" y="1628800"/>
            <a:chExt cx="5616624" cy="718339"/>
          </a:xfrm>
          <a:noFill/>
        </p:grpSpPr>
        <p:sp>
          <p:nvSpPr>
            <p:cNvPr id="12" name="BlokTextu 11"/>
            <p:cNvSpPr txBox="1"/>
            <p:nvPr/>
          </p:nvSpPr>
          <p:spPr>
            <a:xfrm>
              <a:off x="1331640" y="1700808"/>
              <a:ext cx="561662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3600" b="1" dirty="0" err="1" smtClean="0">
                  <a:latin typeface="Cambria Math" pitchFamily="18" charset="0"/>
                  <a:ea typeface="Cambria Math" pitchFamily="18" charset="0"/>
                  <a:cs typeface="Times New Roman"/>
                </a:rPr>
                <a:t>HCl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  <a:cs typeface="Times New Roman"/>
                </a:rPr>
                <a:t>            </a:t>
              </a:r>
              <a:r>
                <a:rPr lang="sk-SK" sz="3600" b="1" dirty="0" err="1" smtClean="0">
                  <a:latin typeface="Cambria Math" pitchFamily="18" charset="0"/>
                  <a:ea typeface="Cambria Math" pitchFamily="18" charset="0"/>
                </a:rPr>
                <a:t>Cl</a:t>
              </a:r>
              <a:r>
                <a:rPr lang="sk-SK" sz="3600" b="1" baseline="46000" dirty="0" smtClean="0">
                  <a:latin typeface="Cambria Math" pitchFamily="18" charset="0"/>
                  <a:ea typeface="Cambria Math" pitchFamily="18" charset="0"/>
                </a:rPr>
                <a:t>-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</a:rPr>
                <a:t>+</a:t>
              </a:r>
              <a:r>
                <a:rPr lang="sk-SK" sz="3600" b="1" baseline="46000" dirty="0" smtClean="0"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</a:rPr>
                <a:t> H</a:t>
              </a:r>
              <a:r>
                <a:rPr lang="sk-SK" sz="3600" b="1" baseline="-25000" dirty="0" smtClean="0">
                  <a:latin typeface="Cambria Math" pitchFamily="18" charset="0"/>
                  <a:ea typeface="Cambria Math" pitchFamily="18" charset="0"/>
                </a:rPr>
                <a:t>3</a:t>
              </a:r>
              <a:r>
                <a:rPr lang="sk-SK" sz="3600" b="1" dirty="0" smtClean="0">
                  <a:latin typeface="Cambria Math" pitchFamily="18" charset="0"/>
                  <a:ea typeface="Cambria Math" pitchFamily="18" charset="0"/>
                </a:rPr>
                <a:t>O</a:t>
              </a:r>
              <a:r>
                <a:rPr lang="sk-SK" sz="3600" b="1" baseline="44000" dirty="0" smtClean="0">
                  <a:latin typeface="Cambria Math" pitchFamily="18" charset="0"/>
                  <a:ea typeface="Cambria Math" pitchFamily="18" charset="0"/>
                </a:rPr>
                <a:t>+</a:t>
              </a:r>
              <a:endParaRPr lang="sk-SK" sz="3600" b="1" baseline="46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3" name="Rovná spojovacia šípka 12"/>
            <p:cNvCxnSpPr/>
            <p:nvPr/>
          </p:nvCxnSpPr>
          <p:spPr>
            <a:xfrm>
              <a:off x="2829406" y="2060848"/>
              <a:ext cx="936104" cy="0"/>
            </a:xfrm>
            <a:prstGeom prst="straightConnector1">
              <a:avLst/>
            </a:prstGeom>
            <a:grp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BlokTextu 13"/>
            <p:cNvSpPr txBox="1"/>
            <p:nvPr/>
          </p:nvSpPr>
          <p:spPr>
            <a:xfrm>
              <a:off x="2923017" y="1628800"/>
              <a:ext cx="864096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2000" b="1" dirty="0" smtClean="0">
                  <a:latin typeface="Cambria Math" pitchFamily="18" charset="0"/>
                  <a:ea typeface="Cambria Math" pitchFamily="18" charset="0"/>
                </a:rPr>
                <a:t>H</a:t>
              </a:r>
              <a:r>
                <a:rPr lang="sk-SK" sz="2000" b="1" baseline="-25000" dirty="0" smtClean="0"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sk-SK" sz="2000" b="1" dirty="0" smtClean="0">
                  <a:latin typeface="Cambria Math" pitchFamily="18" charset="0"/>
                  <a:ea typeface="Cambria Math" pitchFamily="18" charset="0"/>
                </a:rPr>
                <a:t>O</a:t>
              </a:r>
              <a:endParaRPr lang="sk-SK" sz="20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050" name="AutoShape 2" descr="VÃ½sledok vyhÄ¾adÃ¡vania obrÃ¡zkov pre dopyt acid ioniz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2" name="AutoShape 4" descr="VÃ½sledok vyhÄ¾adÃ¡vania obrÃ¡zkov pre dopyt acid ioniz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4" name="AutoShape 6" descr="VÃ½sledok vyhÄ¾adÃ¡vania obrÃ¡zkov pre dopyt acid ioniz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8" name="Picture 10" descr="SÃºvisiaci obrÃ¡z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124744"/>
            <a:ext cx="2304256" cy="1624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Vlastná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05964"/>
      </a:hlink>
      <a:folHlink>
        <a:srgbClr val="85DFD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5276</TotalTime>
  <Words>226</Words>
  <Application>Microsoft Office PowerPoint</Application>
  <PresentationFormat>Prezentácia na obrazovke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4" baseType="lpstr">
      <vt:lpstr>Calibri</vt:lpstr>
      <vt:lpstr>Cambria Math</vt:lpstr>
      <vt:lpstr>Century Schoolbook</vt:lpstr>
      <vt:lpstr>Mistral</vt:lpstr>
      <vt:lpstr>Times New Roman</vt:lpstr>
      <vt:lpstr>Wingdings</vt:lpstr>
      <vt:lpstr>Wingdings 2</vt:lpstr>
      <vt:lpstr>Arkáda</vt:lpstr>
      <vt:lpstr>Významné chemické prvky a zlúčeniny</vt:lpstr>
      <vt:lpstr>Zloženie kyselín:</vt:lpstr>
      <vt:lpstr>Bezkyslíkaté kyseliny</vt:lpstr>
      <vt:lpstr>Kyslíkaté kyseliny :</vt:lpstr>
      <vt:lpstr>Ionizácia kyselín:</vt:lpstr>
      <vt:lpstr>Ionizácia  kyseliny chlorovodíkovej: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HP</cp:lastModifiedBy>
  <cp:revision>1008</cp:revision>
  <dcterms:created xsi:type="dcterms:W3CDTF">2017-09-03T06:20:55Z</dcterms:created>
  <dcterms:modified xsi:type="dcterms:W3CDTF">2021-03-25T14:21:54Z</dcterms:modified>
</cp:coreProperties>
</file>