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DFFCAF-C14F-405D-9148-4E5EA14458FD}" type="datetimeFigureOut">
              <a:rPr lang="sk-SK" smtClean="0"/>
              <a:pPr/>
              <a:t>17.04.2021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BE3164-1E17-4168-BCA4-D97C5F8EB2F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source=images&amp;cd=&amp;ved=2ahUKEwiB8IvDnqnoAhUCExoKHXAoA3YQjB16BAgBEAM&amp;url=https://www.pngwave.com/search?q=Child+labour&amp;psig=AOvVaw3wDHIpm1qn5p6rKFYQIJxP&amp;ust=1584800069859705" TargetMode="External"/><Relationship Id="rId3" Type="http://schemas.openxmlformats.org/officeDocument/2006/relationships/hyperlink" Target="https://www.pngfuel.com/free-png/agszr" TargetMode="External"/><Relationship Id="rId7" Type="http://schemas.openxmlformats.org/officeDocument/2006/relationships/hyperlink" Target="https://www.pngkey.com/maxpic/u2q8q8a9w7w7i1q8/" TargetMode="External"/><Relationship Id="rId2" Type="http://schemas.openxmlformats.org/officeDocument/2006/relationships/hyperlink" Target="https://www.google.com/url?sa=i&amp;source=images&amp;cd=&amp;ved=2ahUKEwjD6ezVmanoAhUb4OAKHc0PCAEQjB16BAgBEAM&amp;url=https://www.needpix.com/photo/89777/farmer-rural-worker-agriculture-farm-pick&amp;psig=AOvVaw0DmneFni8eoom35uXkT6_K&amp;ust=15847986356812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ngmart.com/image/113882" TargetMode="External"/><Relationship Id="rId5" Type="http://schemas.openxmlformats.org/officeDocument/2006/relationships/hyperlink" Target="https://www.thegreatcoursesdaily.com/becoming-a-noble-medieval-europes-most-exclusive-club/" TargetMode="External"/><Relationship Id="rId10" Type="http://schemas.openxmlformats.org/officeDocument/2006/relationships/hyperlink" Target="https://pngio.com/images/png-a1459121.html" TargetMode="External"/><Relationship Id="rId4" Type="http://schemas.openxmlformats.org/officeDocument/2006/relationships/hyperlink" Target="https://www.iconfinder.com/icons/4046972/ancient_blacksmith_forge_god_hephaestus_smith_traditional_icon" TargetMode="External"/><Relationship Id="rId9" Type="http://schemas.openxmlformats.org/officeDocument/2006/relationships/hyperlink" Target="https://thenounproject.com/term/child-labor/32794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3399"/>
                </a:solidFill>
              </a:rPr>
              <a:t>DETSKÁ </a:t>
            </a:r>
            <a:r>
              <a:rPr lang="sk-SK" dirty="0" err="1" smtClean="0">
                <a:solidFill>
                  <a:srgbClr val="003399"/>
                </a:solidFill>
              </a:rPr>
              <a:t>PrÁCA</a:t>
            </a:r>
            <a:endParaRPr lang="sk-SK" dirty="0">
              <a:solidFill>
                <a:srgbClr val="0033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Dejepis 5.ročník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Obrázok 10" descr="20-201026_money-png-money-vector-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29075" cy="3600450"/>
          </a:xfrm>
          <a:prstGeom prst="rect">
            <a:avLst/>
          </a:prstGeom>
        </p:spPr>
      </p:pic>
      <p:pic>
        <p:nvPicPr>
          <p:cNvPr id="12" name="Obrázok 11" descr="UNICEF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pic>
        <p:nvPicPr>
          <p:cNvPr id="13" name="Obrázok 12" descr="child_labor_before-119x2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1133475" cy="1905000"/>
          </a:xfrm>
          <a:prstGeom prst="rect">
            <a:avLst/>
          </a:prstGeom>
        </p:spPr>
      </p:pic>
      <p:pic>
        <p:nvPicPr>
          <p:cNvPr id="16" name="Obrázok 15" descr="06-51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0"/>
            <a:ext cx="1857388" cy="3159410"/>
          </a:xfrm>
          <a:prstGeom prst="rect">
            <a:avLst/>
          </a:prstGeom>
        </p:spPr>
      </p:pic>
      <p:pic>
        <p:nvPicPr>
          <p:cNvPr id="17" name="Obrázok 16" descr="2479523-200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52" y="285728"/>
            <a:ext cx="3143248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3399"/>
                </a:solidFill>
              </a:rPr>
              <a:t>Detská práca</a:t>
            </a:r>
            <a:endParaRPr lang="sk-SK" dirty="0">
              <a:solidFill>
                <a:srgbClr val="0033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32" y="1214422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minulosti pracovali aj deti aj dospelí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záviselo to od majetku rodiny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chudobní roľníci: deti museli pracovať od malička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remeselníci a obyvatelia miest: deti boli vychovávané ako dediči, učili sa remeslo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bohatí obyvatelia miest: deti chodili do školy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 descr="farmer-148325_12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0115" y="214290"/>
            <a:ext cx="1143885" cy="1714488"/>
          </a:xfrm>
          <a:prstGeom prst="rect">
            <a:avLst/>
          </a:prstGeom>
        </p:spPr>
      </p:pic>
      <p:pic>
        <p:nvPicPr>
          <p:cNvPr id="5" name="Obrázok 4" descr="child_labor_before-119x2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714356"/>
            <a:ext cx="785817" cy="1320701"/>
          </a:xfrm>
          <a:prstGeom prst="rect">
            <a:avLst/>
          </a:prstGeom>
        </p:spPr>
      </p:pic>
      <p:pic>
        <p:nvPicPr>
          <p:cNvPr id="6" name="Obrázok 5" descr="man-cutting-rice-plants-clip-art-png-clip-ar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257" y="2071678"/>
            <a:ext cx="1408519" cy="928694"/>
          </a:xfrm>
          <a:prstGeom prst="rect">
            <a:avLst/>
          </a:prstGeom>
        </p:spPr>
      </p:pic>
      <p:pic>
        <p:nvPicPr>
          <p:cNvPr id="7" name="Obrázok 6" descr="06-51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3143248"/>
            <a:ext cx="1071157" cy="1822034"/>
          </a:xfrm>
          <a:prstGeom prst="rect">
            <a:avLst/>
          </a:prstGeom>
        </p:spPr>
      </p:pic>
      <p:pic>
        <p:nvPicPr>
          <p:cNvPr id="8" name="Obrázok 7" descr="thumbnail-3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57422" y="4903456"/>
            <a:ext cx="2714644" cy="1954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3399"/>
                </a:solidFill>
              </a:rPr>
              <a:t>Detská práca v továrňach</a:t>
            </a:r>
            <a:endParaRPr lang="sk-SK" dirty="0">
              <a:solidFill>
                <a:srgbClr val="0033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32" y="1412776"/>
            <a:ext cx="7467600" cy="4525963"/>
          </a:xfrm>
        </p:spPr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pracovalo veľa detí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deti dostávali menšiu mzdu ako dospelí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majiteľa továrne to bolo výhodné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rodičia potrebovali, aby deti zarábali peniaze, aby rodina prežila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deti pracovali 12 – 14 hodín denne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polovica 19. storočia – bohaté štáty zakázali detskú prácu</a:t>
            </a:r>
          </a:p>
        </p:txBody>
      </p:sp>
      <p:pic>
        <p:nvPicPr>
          <p:cNvPr id="4" name="Obrázok 3" descr="20-201026_money-png-money-vector-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834" y="1285860"/>
            <a:ext cx="2443166" cy="2183255"/>
          </a:xfrm>
          <a:prstGeom prst="rect">
            <a:avLst/>
          </a:prstGeom>
        </p:spPr>
      </p:pic>
      <p:pic>
        <p:nvPicPr>
          <p:cNvPr id="5" name="Obrázok 4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3429000"/>
            <a:ext cx="2643174" cy="2885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3399"/>
                </a:solidFill>
              </a:rPr>
              <a:t>Deti v bohatých a chudobných krajinách</a:t>
            </a:r>
            <a:endParaRPr lang="sk-SK" dirty="0">
              <a:solidFill>
                <a:srgbClr val="0033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32" y="1639341"/>
            <a:ext cx="7467600" cy="4525963"/>
          </a:xfrm>
        </p:spPr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dnes deti ochraňujeme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 dnes v chudobných krajinách deti pracujú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najchudobnejších krajinách (napr. Afrika) sú deti predávané do otroctva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UNICEF – jedna z organizácií, ktoré sa starajú o ochranu detí vo svete.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 descr="world-day-against-child-labour-child-labour-png-900_5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6" y="5108583"/>
            <a:ext cx="2714612" cy="1749417"/>
          </a:xfrm>
          <a:prstGeom prst="rect">
            <a:avLst/>
          </a:prstGeom>
        </p:spPr>
      </p:pic>
      <p:pic>
        <p:nvPicPr>
          <p:cNvPr id="5" name="Obrázok 4" descr="child-logo-child-labour-png-clip-art-thumbnai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801" y="928670"/>
            <a:ext cx="1776273" cy="1126664"/>
          </a:xfrm>
          <a:prstGeom prst="rect">
            <a:avLst/>
          </a:prstGeom>
        </p:spPr>
      </p:pic>
      <p:pic>
        <p:nvPicPr>
          <p:cNvPr id="6" name="Obrázok 5" descr="2479523-2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911" y="1818011"/>
            <a:ext cx="2539683" cy="2539683"/>
          </a:xfrm>
          <a:prstGeom prst="rect">
            <a:avLst/>
          </a:prstGeom>
        </p:spPr>
      </p:pic>
      <p:pic>
        <p:nvPicPr>
          <p:cNvPr id="7" name="Obrázok 6" descr="UNICEF_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5179215"/>
            <a:ext cx="6715140" cy="1678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3399"/>
                </a:solidFill>
              </a:rPr>
              <a:t>Zdroje</a:t>
            </a:r>
            <a:endParaRPr lang="sk-SK" dirty="0">
              <a:solidFill>
                <a:srgbClr val="0033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err="1" smtClean="0"/>
              <a:t>Defence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Children</a:t>
            </a:r>
            <a:endParaRPr lang="sk-SK" dirty="0" smtClean="0"/>
          </a:p>
          <a:p>
            <a:r>
              <a:rPr lang="sk-SK" dirty="0" err="1" smtClean="0">
                <a:hlinkClick r:id="rId2"/>
              </a:rPr>
              <a:t>Needpix.com</a:t>
            </a:r>
            <a:endParaRPr lang="sk-SK" dirty="0" smtClean="0">
              <a:hlinkClick r:id="rId2"/>
            </a:endParaRPr>
          </a:p>
          <a:p>
            <a:r>
              <a:rPr lang="sk-SK" dirty="0" err="1" smtClean="0">
                <a:hlinkClick r:id="rId3"/>
              </a:rPr>
              <a:t>PNGFuel</a:t>
            </a:r>
            <a:endParaRPr lang="sk-SK" dirty="0" smtClean="0">
              <a:hlinkClick r:id="rId3"/>
            </a:endParaRPr>
          </a:p>
          <a:p>
            <a:r>
              <a:rPr lang="sk-SK" dirty="0" err="1" smtClean="0">
                <a:hlinkClick r:id="rId4"/>
              </a:rPr>
              <a:t>Iconfinder</a:t>
            </a:r>
            <a:endParaRPr lang="sk-SK" dirty="0" smtClean="0">
              <a:hlinkClick r:id="rId4"/>
            </a:endParaRPr>
          </a:p>
          <a:p>
            <a:r>
              <a:rPr lang="sk-SK" dirty="0" err="1" smtClean="0">
                <a:hlinkClick r:id="rId5"/>
              </a:rPr>
              <a:t>The</a:t>
            </a:r>
            <a:r>
              <a:rPr lang="sk-SK" dirty="0" smtClean="0">
                <a:hlinkClick r:id="rId5"/>
              </a:rPr>
              <a:t> </a:t>
            </a:r>
            <a:r>
              <a:rPr lang="sk-SK" dirty="0" err="1" smtClean="0">
                <a:hlinkClick r:id="rId5"/>
              </a:rPr>
              <a:t>Great</a:t>
            </a:r>
            <a:r>
              <a:rPr lang="sk-SK" dirty="0" smtClean="0">
                <a:hlinkClick r:id="rId5"/>
              </a:rPr>
              <a:t> </a:t>
            </a:r>
            <a:r>
              <a:rPr lang="sk-SK" dirty="0" err="1" smtClean="0">
                <a:hlinkClick r:id="rId5"/>
              </a:rPr>
              <a:t>Courses</a:t>
            </a:r>
            <a:r>
              <a:rPr lang="sk-SK" dirty="0" smtClean="0">
                <a:hlinkClick r:id="rId5"/>
              </a:rPr>
              <a:t> </a:t>
            </a:r>
            <a:r>
              <a:rPr lang="sk-SK" dirty="0" err="1" smtClean="0">
                <a:hlinkClick r:id="rId5"/>
              </a:rPr>
              <a:t>Daily</a:t>
            </a:r>
            <a:endParaRPr lang="sk-SK" dirty="0" smtClean="0">
              <a:hlinkClick r:id="rId5"/>
            </a:endParaRPr>
          </a:p>
          <a:p>
            <a:r>
              <a:rPr lang="sk-SK" dirty="0" smtClean="0">
                <a:hlinkClick r:id="rId6"/>
              </a:rPr>
              <a:t>PNG </a:t>
            </a:r>
            <a:r>
              <a:rPr lang="sk-SK" dirty="0" err="1" smtClean="0">
                <a:hlinkClick r:id="rId6"/>
              </a:rPr>
              <a:t>Mart</a:t>
            </a:r>
            <a:endParaRPr lang="sk-SK" dirty="0" smtClean="0">
              <a:hlinkClick r:id="rId6"/>
            </a:endParaRPr>
          </a:p>
          <a:p>
            <a:r>
              <a:rPr lang="sk-SK" dirty="0" err="1" smtClean="0">
                <a:hlinkClick r:id="rId7"/>
              </a:rPr>
              <a:t>PNGkey</a:t>
            </a:r>
            <a:endParaRPr lang="sk-SK" dirty="0" smtClean="0">
              <a:hlinkClick r:id="rId7"/>
            </a:endParaRPr>
          </a:p>
          <a:p>
            <a:r>
              <a:rPr lang="sk-SK" dirty="0" err="1" smtClean="0">
                <a:hlinkClick r:id="rId8"/>
              </a:rPr>
              <a:t>PNGWave</a:t>
            </a:r>
            <a:endParaRPr lang="sk-SK" dirty="0" smtClean="0">
              <a:hlinkClick r:id="rId8"/>
            </a:endParaRPr>
          </a:p>
          <a:p>
            <a:r>
              <a:rPr lang="sk-SK" dirty="0" err="1" smtClean="0">
                <a:hlinkClick r:id="rId9"/>
              </a:rPr>
              <a:t>Noun</a:t>
            </a:r>
            <a:r>
              <a:rPr lang="sk-SK" dirty="0" smtClean="0">
                <a:hlinkClick r:id="rId9"/>
              </a:rPr>
              <a:t> Project</a:t>
            </a:r>
          </a:p>
          <a:p>
            <a:r>
              <a:rPr lang="sk-SK" dirty="0" err="1" smtClean="0">
                <a:hlinkClick r:id="rId10"/>
              </a:rPr>
              <a:t>PNGio.com</a:t>
            </a:r>
            <a:endParaRPr lang="sk-SK" dirty="0" smtClean="0">
              <a:hlinkClick r:id="rId10"/>
            </a:endParaRPr>
          </a:p>
          <a:p>
            <a:r>
              <a:rPr lang="sk-SK" dirty="0" err="1" smtClean="0"/>
              <a:t>Wikipédia</a:t>
            </a:r>
            <a:endParaRPr lang="sk-SK" dirty="0" smtClean="0"/>
          </a:p>
          <a:p>
            <a:r>
              <a:rPr lang="sk-SK" dirty="0" smtClean="0">
                <a:hlinkClick r:id="rId2"/>
              </a:rPr>
              <a:t>Internet</a:t>
            </a:r>
          </a:p>
          <a:p>
            <a:r>
              <a:rPr lang="sk-SK" dirty="0" smtClean="0">
                <a:hlinkClick r:id="rId2"/>
              </a:rPr>
              <a:t>Učebnica dejepisu 5, ročník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Vlastná 8">
      <a:dk1>
        <a:srgbClr val="92D050"/>
      </a:dk1>
      <a:lt1>
        <a:srgbClr val="0070C0"/>
      </a:lt1>
      <a:dk2>
        <a:srgbClr val="FFFFFF"/>
      </a:dk2>
      <a:lt2>
        <a:srgbClr val="0070C0"/>
      </a:lt2>
      <a:accent1>
        <a:srgbClr val="0070C0"/>
      </a:accent1>
      <a:accent2>
        <a:srgbClr val="0070C0"/>
      </a:accent2>
      <a:accent3>
        <a:srgbClr val="0070C0"/>
      </a:accent3>
      <a:accent4>
        <a:srgbClr val="92D050"/>
      </a:accent4>
      <a:accent5>
        <a:srgbClr val="92D050"/>
      </a:accent5>
      <a:accent6>
        <a:srgbClr val="0070C0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263</TotalTime>
  <Words>164</Words>
  <Application>Microsoft Office PowerPoint</Application>
  <PresentationFormat>Prezentácia na obrazovke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Wingdings 2</vt:lpstr>
      <vt:lpstr>Technický</vt:lpstr>
      <vt:lpstr>DETSKÁ PrÁCA</vt:lpstr>
      <vt:lpstr>Detská práca</vt:lpstr>
      <vt:lpstr>Detská práca v továrňach</vt:lpstr>
      <vt:lpstr>Deti v bohatých a chudobných krajinách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HP</cp:lastModifiedBy>
  <cp:revision>29</cp:revision>
  <dcterms:created xsi:type="dcterms:W3CDTF">2020-03-20T11:06:18Z</dcterms:created>
  <dcterms:modified xsi:type="dcterms:W3CDTF">2021-04-17T05:36:28Z</dcterms:modified>
</cp:coreProperties>
</file>