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3" r:id="rId10"/>
    <p:sldId id="265" r:id="rId11"/>
    <p:sldId id="264" r:id="rId12"/>
    <p:sldId id="266" r:id="rId13"/>
    <p:sldId id="267" r:id="rId14"/>
    <p:sldId id="268" r:id="rId15"/>
    <p:sldId id="270" r:id="rId16"/>
    <p:sldId id="271" r:id="rId17"/>
    <p:sldId id="272" r:id="rId18"/>
    <p:sldId id="273"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48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DA057660-6D72-42FA-834C-8E8AF345B799}" type="datetimeFigureOut">
              <a:rPr lang="sk-SK" smtClean="0"/>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243957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A057660-6D72-42FA-834C-8E8AF345B799}" type="datetimeFigureOut">
              <a:rPr lang="sk-SK" smtClean="0"/>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416585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A057660-6D72-42FA-834C-8E8AF345B799}" type="datetimeFigureOut">
              <a:rPr lang="sk-SK" smtClean="0"/>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277129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A057660-6D72-42FA-834C-8E8AF345B799}" type="datetimeFigureOut">
              <a:rPr lang="sk-SK" smtClean="0"/>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77819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DA057660-6D72-42FA-834C-8E8AF345B799}" type="datetimeFigureOut">
              <a:rPr lang="sk-SK" smtClean="0"/>
              <a:t>22. 1. 2021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3375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DA057660-6D72-42FA-834C-8E8AF345B799}" type="datetimeFigureOut">
              <a:rPr lang="sk-SK" smtClean="0"/>
              <a:t>22. 1. 2021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244015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DA057660-6D72-42FA-834C-8E8AF345B799}" type="datetimeFigureOut">
              <a:rPr lang="sk-SK" smtClean="0"/>
              <a:t>22. 1. 2021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123051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DA057660-6D72-42FA-834C-8E8AF345B799}" type="datetimeFigureOut">
              <a:rPr lang="sk-SK" smtClean="0"/>
              <a:t>22. 1. 2021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66910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A057660-6D72-42FA-834C-8E8AF345B799}" type="datetimeFigureOut">
              <a:rPr lang="sk-SK" smtClean="0"/>
              <a:t>22. 1. 2021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162538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DA057660-6D72-42FA-834C-8E8AF345B799}" type="datetimeFigureOut">
              <a:rPr lang="sk-SK" smtClean="0"/>
              <a:t>22. 1. 2021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44423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DA057660-6D72-42FA-834C-8E8AF345B799}" type="datetimeFigureOut">
              <a:rPr lang="sk-SK" smtClean="0"/>
              <a:t>22. 1. 2021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275D81D-4381-49E2-B4B6-84AC9688988F}" type="slidenum">
              <a:rPr lang="sk-SK" smtClean="0"/>
              <a:t>‹#›</a:t>
            </a:fld>
            <a:endParaRPr lang="sk-SK"/>
          </a:p>
        </p:txBody>
      </p:sp>
    </p:spTree>
    <p:extLst>
      <p:ext uri="{BB962C8B-B14F-4D97-AF65-F5344CB8AC3E}">
        <p14:creationId xmlns:p14="http://schemas.microsoft.com/office/powerpoint/2010/main" val="273036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57660-6D72-42FA-834C-8E8AF345B799}" type="datetimeFigureOut">
              <a:rPr lang="sk-SK" smtClean="0"/>
              <a:t>22. 1. 2021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5D81D-4381-49E2-B4B6-84AC9688988F}" type="slidenum">
              <a:rPr lang="sk-SK" smtClean="0"/>
              <a:t>‹#›</a:t>
            </a:fld>
            <a:endParaRPr lang="sk-SK"/>
          </a:p>
        </p:txBody>
      </p:sp>
    </p:spTree>
    <p:extLst>
      <p:ext uri="{BB962C8B-B14F-4D97-AF65-F5344CB8AC3E}">
        <p14:creationId xmlns:p14="http://schemas.microsoft.com/office/powerpoint/2010/main" val="779713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124744"/>
            <a:ext cx="7772400" cy="1470025"/>
          </a:xfrm>
        </p:spPr>
        <p:txBody>
          <a:bodyPr>
            <a:noAutofit/>
          </a:bodyPr>
          <a:lstStyle/>
          <a:p>
            <a:r>
              <a:rPr lang="sk-SK" sz="11500" b="1" dirty="0" smtClean="0">
                <a:ln w="38100">
                  <a:solidFill>
                    <a:srgbClr val="FF0000"/>
                  </a:solidFill>
                  <a:prstDash val="solid"/>
                </a:ln>
                <a:noFill/>
                <a:effectLst>
                  <a:outerShdw blurRad="38100" dist="38100" dir="2700000" algn="tl">
                    <a:srgbClr val="000000">
                      <a:alpha val="43137"/>
                    </a:srgbClr>
                  </a:outerShdw>
                </a:effectLst>
              </a:rPr>
              <a:t>ÁZIA</a:t>
            </a:r>
            <a:endParaRPr lang="sk-SK" sz="11500" b="1" dirty="0">
              <a:ln w="38100">
                <a:solidFill>
                  <a:srgbClr val="FF0000"/>
                </a:solidFill>
                <a:prstDash val="solid"/>
              </a:ln>
              <a:no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371600" y="4005064"/>
            <a:ext cx="6400800" cy="1752600"/>
          </a:xfrm>
        </p:spPr>
        <p:txBody>
          <a:bodyPr>
            <a:normAutofit/>
          </a:bodyPr>
          <a:lstStyle/>
          <a:p>
            <a:r>
              <a:rPr lang="sk-SK" sz="3600" b="1" dirty="0" smtClean="0">
                <a:solidFill>
                  <a:srgbClr val="FF0000"/>
                </a:solidFill>
                <a:effectLst>
                  <a:outerShdw blurRad="38100" dist="38100" dir="2700000" algn="tl">
                    <a:srgbClr val="000000">
                      <a:alpha val="43137"/>
                    </a:srgbClr>
                  </a:outerShdw>
                </a:effectLst>
              </a:rPr>
              <a:t>Poloha, pobrežie, objavovanie</a:t>
            </a:r>
            <a:endParaRPr lang="sk-SK"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0075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228600"/>
            <a:ext cx="1357640" cy="1143000"/>
          </a:xfrm>
        </p:spPr>
        <p:txBody>
          <a:bodyPr>
            <a:noAutofit/>
          </a:bodyPr>
          <a:lstStyle/>
          <a:p>
            <a:r>
              <a:rPr lang="sk-SK" sz="2400" b="1" dirty="0" smtClean="0">
                <a:effectLst>
                  <a:outerShdw blurRad="38100" dist="38100" dir="2700000" algn="tl">
                    <a:srgbClr val="000000">
                      <a:alpha val="43137"/>
                    </a:srgbClr>
                  </a:outerShdw>
                </a:effectLst>
              </a:rPr>
              <a:t>Členitosť pobrežia</a:t>
            </a:r>
            <a:endParaRPr lang="sk-SK" sz="24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1780180" cy="4525963"/>
          </a:xfrm>
        </p:spPr>
        <p:txBody>
          <a:bodyPr>
            <a:normAutofit/>
          </a:bodyPr>
          <a:lstStyle/>
          <a:p>
            <a:pPr marL="0" indent="0" algn="ctr">
              <a:buNone/>
            </a:pPr>
            <a:r>
              <a:rPr lang="sk-SK" sz="2400" dirty="0" smtClean="0"/>
              <a:t>Pobrežie je veľmi členité. </a:t>
            </a:r>
          </a:p>
          <a:p>
            <a:pPr marL="0" indent="0" algn="ctr">
              <a:buNone/>
            </a:pPr>
            <a:endParaRPr lang="sk-SK" sz="2400" dirty="0"/>
          </a:p>
          <a:p>
            <a:pPr marL="0" indent="0" algn="ctr">
              <a:buNone/>
            </a:pPr>
            <a:r>
              <a:rPr lang="sk-SK" sz="2400" dirty="0" smtClean="0"/>
              <a:t>Vyhľadaj názvy očíslovaných ostrovov!</a:t>
            </a:r>
            <a:endParaRPr lang="sk-SK"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840" y="0"/>
            <a:ext cx="7329160" cy="6858000"/>
          </a:xfrm>
          <a:prstGeom prst="rect">
            <a:avLst/>
          </a:prstGeom>
        </p:spPr>
      </p:pic>
      <p:sp>
        <p:nvSpPr>
          <p:cNvPr id="5" name="TextovéPole 4"/>
          <p:cNvSpPr txBox="1"/>
          <p:nvPr/>
        </p:nvSpPr>
        <p:spPr>
          <a:xfrm>
            <a:off x="6219217" y="6118221"/>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a:t>
            </a:r>
            <a:endParaRPr lang="sk-SK" sz="3200" b="1" dirty="0">
              <a:solidFill>
                <a:srgbClr val="FF0000"/>
              </a:solidFill>
              <a:effectLst>
                <a:outerShdw blurRad="38100" dist="38100" dir="2700000" algn="tl">
                  <a:srgbClr val="000000">
                    <a:alpha val="43137"/>
                  </a:srgbClr>
                </a:outerShdw>
              </a:effectLst>
            </a:endParaRPr>
          </a:p>
        </p:txBody>
      </p:sp>
      <p:sp>
        <p:nvSpPr>
          <p:cNvPr id="6" name="TextovéPole 5"/>
          <p:cNvSpPr txBox="1"/>
          <p:nvPr/>
        </p:nvSpPr>
        <p:spPr>
          <a:xfrm>
            <a:off x="2450752" y="2795146"/>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2</a:t>
            </a:r>
            <a:endParaRPr lang="sk-SK" sz="3200" b="1" dirty="0">
              <a:solidFill>
                <a:srgbClr val="FF0000"/>
              </a:solidFill>
              <a:effectLst>
                <a:outerShdw blurRad="38100" dist="38100" dir="2700000" algn="tl">
                  <a:srgbClr val="000000">
                    <a:alpha val="43137"/>
                  </a:srgbClr>
                </a:outerShdw>
              </a:effectLst>
            </a:endParaRPr>
          </a:p>
        </p:txBody>
      </p:sp>
      <p:sp>
        <p:nvSpPr>
          <p:cNvPr id="7" name="TextovéPole 6"/>
          <p:cNvSpPr txBox="1"/>
          <p:nvPr/>
        </p:nvSpPr>
        <p:spPr>
          <a:xfrm>
            <a:off x="7426176" y="4162799"/>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3</a:t>
            </a:r>
            <a:endParaRPr lang="sk-SK" sz="3200" b="1" dirty="0">
              <a:solidFill>
                <a:srgbClr val="FF0000"/>
              </a:solidFill>
              <a:effectLst>
                <a:outerShdw blurRad="38100" dist="38100" dir="2700000" algn="tl">
                  <a:srgbClr val="000000">
                    <a:alpha val="43137"/>
                  </a:srgbClr>
                </a:outerShdw>
              </a:effectLst>
            </a:endParaRPr>
          </a:p>
        </p:txBody>
      </p:sp>
      <p:sp>
        <p:nvSpPr>
          <p:cNvPr id="8" name="TextovéPole 7"/>
          <p:cNvSpPr txBox="1"/>
          <p:nvPr/>
        </p:nvSpPr>
        <p:spPr>
          <a:xfrm>
            <a:off x="7687316" y="515719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4</a:t>
            </a:r>
            <a:endParaRPr lang="sk-SK" sz="3200" b="1" dirty="0">
              <a:solidFill>
                <a:srgbClr val="FF0000"/>
              </a:solidFill>
              <a:effectLst>
                <a:outerShdw blurRad="38100" dist="38100" dir="2700000" algn="tl">
                  <a:srgbClr val="000000">
                    <a:alpha val="43137"/>
                  </a:srgbClr>
                </a:outerShdw>
              </a:effectLst>
            </a:endParaRPr>
          </a:p>
        </p:txBody>
      </p:sp>
      <p:sp>
        <p:nvSpPr>
          <p:cNvPr id="9" name="TextovéPole 8"/>
          <p:cNvSpPr txBox="1"/>
          <p:nvPr/>
        </p:nvSpPr>
        <p:spPr>
          <a:xfrm>
            <a:off x="7622704" y="1993821"/>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5</a:t>
            </a:r>
            <a:endParaRPr lang="sk-SK" sz="3200" b="1" dirty="0">
              <a:solidFill>
                <a:srgbClr val="FF0000"/>
              </a:solidFill>
              <a:effectLst>
                <a:outerShdw blurRad="38100" dist="38100" dir="2700000" algn="tl">
                  <a:srgbClr val="000000">
                    <a:alpha val="43137"/>
                  </a:srgbClr>
                </a:outerShdw>
              </a:effectLst>
            </a:endParaRPr>
          </a:p>
        </p:txBody>
      </p:sp>
      <p:sp>
        <p:nvSpPr>
          <p:cNvPr id="10" name="TextovéPole 9"/>
          <p:cNvSpPr txBox="1"/>
          <p:nvPr/>
        </p:nvSpPr>
        <p:spPr>
          <a:xfrm>
            <a:off x="4932040" y="556936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6</a:t>
            </a:r>
            <a:endParaRPr lang="sk-SK" sz="3200" b="1" dirty="0">
              <a:solidFill>
                <a:srgbClr val="FF0000"/>
              </a:solidFill>
              <a:effectLst>
                <a:outerShdw blurRad="38100" dist="38100" dir="2700000" algn="tl">
                  <a:srgbClr val="000000">
                    <a:alpha val="43137"/>
                  </a:srgbClr>
                </a:outerShdw>
              </a:effectLst>
            </a:endParaRPr>
          </a:p>
        </p:txBody>
      </p:sp>
      <p:sp>
        <p:nvSpPr>
          <p:cNvPr id="11" name="TextovéPole 10"/>
          <p:cNvSpPr txBox="1"/>
          <p:nvPr/>
        </p:nvSpPr>
        <p:spPr>
          <a:xfrm>
            <a:off x="7148367" y="5861749"/>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7</a:t>
            </a:r>
            <a:endParaRPr lang="sk-SK" sz="3200" b="1" dirty="0">
              <a:solidFill>
                <a:srgbClr val="FF0000"/>
              </a:solidFill>
              <a:effectLst>
                <a:outerShdw blurRad="38100" dist="38100" dir="2700000" algn="tl">
                  <a:srgbClr val="000000">
                    <a:alpha val="43137"/>
                  </a:srgbClr>
                </a:outerShdw>
              </a:effectLst>
            </a:endParaRPr>
          </a:p>
        </p:txBody>
      </p:sp>
      <p:sp>
        <p:nvSpPr>
          <p:cNvPr id="12" name="TextovéPole 11"/>
          <p:cNvSpPr txBox="1"/>
          <p:nvPr/>
        </p:nvSpPr>
        <p:spPr>
          <a:xfrm>
            <a:off x="7033120" y="6411054"/>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8</a:t>
            </a:r>
            <a:endParaRPr lang="sk-SK" sz="3200" b="1" dirty="0">
              <a:solidFill>
                <a:srgbClr val="FF0000"/>
              </a:solidFill>
              <a:effectLst>
                <a:outerShdw blurRad="38100" dist="38100" dir="2700000" algn="tl">
                  <a:srgbClr val="000000">
                    <a:alpha val="43137"/>
                  </a:srgbClr>
                </a:outerShdw>
              </a:effectLst>
            </a:endParaRPr>
          </a:p>
        </p:txBody>
      </p:sp>
      <p:sp>
        <p:nvSpPr>
          <p:cNvPr id="13" name="TextovéPole 12"/>
          <p:cNvSpPr txBox="1"/>
          <p:nvPr/>
        </p:nvSpPr>
        <p:spPr>
          <a:xfrm>
            <a:off x="7883844" y="2940114"/>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9</a:t>
            </a:r>
            <a:endParaRPr lang="sk-SK" sz="3200" b="1" dirty="0">
              <a:solidFill>
                <a:srgbClr val="FF0000"/>
              </a:solidFill>
              <a:effectLst>
                <a:outerShdw blurRad="38100" dist="38100" dir="2700000" algn="tl">
                  <a:srgbClr val="000000">
                    <a:alpha val="43137"/>
                  </a:srgbClr>
                </a:outerShdw>
              </a:effectLst>
            </a:endParaRPr>
          </a:p>
        </p:txBody>
      </p:sp>
      <p:sp>
        <p:nvSpPr>
          <p:cNvPr id="14" name="TextovéPole 13"/>
          <p:cNvSpPr txBox="1"/>
          <p:nvPr/>
        </p:nvSpPr>
        <p:spPr>
          <a:xfrm>
            <a:off x="8599677" y="5729395"/>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10</a:t>
            </a:r>
            <a:endParaRPr lang="sk-SK"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0191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16632"/>
            <a:ext cx="2020698" cy="1988840"/>
          </a:xfrm>
          <a:prstGeom prst="rect">
            <a:avLst/>
          </a:prstGeom>
        </p:spPr>
      </p:pic>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Polostrovy a ostrovy</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lnSpcReduction="10000"/>
          </a:bodyPr>
          <a:lstStyle/>
          <a:p>
            <a:pPr marL="0" indent="0">
              <a:buNone/>
            </a:pPr>
            <a:r>
              <a:rPr lang="sk-SK" u="sng" dirty="0" smtClean="0"/>
              <a:t>POLOSTROVY:</a:t>
            </a:r>
          </a:p>
          <a:p>
            <a:r>
              <a:rPr lang="sk-SK" dirty="0" smtClean="0"/>
              <a:t>Arabský pol. (najväčší na svete), Malá Ázia, Predná a Zadná India, Malajský pol., Kórejský pol., </a:t>
            </a:r>
            <a:r>
              <a:rPr lang="sk-SK" dirty="0" err="1" smtClean="0"/>
              <a:t>Kamčatka</a:t>
            </a:r>
            <a:r>
              <a:rPr lang="sk-SK" dirty="0" smtClean="0"/>
              <a:t> a </a:t>
            </a:r>
            <a:r>
              <a:rPr lang="sk-SK" dirty="0" err="1" smtClean="0"/>
              <a:t>Čukotka</a:t>
            </a:r>
            <a:r>
              <a:rPr lang="sk-SK" dirty="0" smtClean="0"/>
              <a:t>, Tajmýrsky pol. </a:t>
            </a:r>
          </a:p>
          <a:p>
            <a:pPr marL="0" indent="0">
              <a:buNone/>
            </a:pPr>
            <a:r>
              <a:rPr lang="sk-SK" u="sng" dirty="0" smtClean="0"/>
              <a:t>OSTROVY a SÚOSTROVIA:</a:t>
            </a:r>
          </a:p>
          <a:p>
            <a:r>
              <a:rPr lang="sk-SK" dirty="0" smtClean="0"/>
              <a:t>Cyprus, Cejlón, Veľké </a:t>
            </a:r>
            <a:r>
              <a:rPr lang="sk-SK" dirty="0" err="1" smtClean="0"/>
              <a:t>Sundy</a:t>
            </a:r>
            <a:r>
              <a:rPr lang="sk-SK" dirty="0" smtClean="0"/>
              <a:t> (Jáva, Sumatra, Kalimantan, </a:t>
            </a:r>
            <a:r>
              <a:rPr lang="sk-SK" dirty="0" err="1" smtClean="0"/>
              <a:t>Sulawesi</a:t>
            </a:r>
            <a:r>
              <a:rPr lang="sk-SK" dirty="0" smtClean="0"/>
              <a:t>), Malé </a:t>
            </a:r>
            <a:r>
              <a:rPr lang="sk-SK" dirty="0" err="1" smtClean="0"/>
              <a:t>Sundy</a:t>
            </a:r>
            <a:r>
              <a:rPr lang="sk-SK" dirty="0" smtClean="0"/>
              <a:t>, Filipínske ostrovy, Taiwan, Japonské ostrovy (Hokkaidó, Honšú, Kjúšu, Šikoku), </a:t>
            </a:r>
            <a:r>
              <a:rPr lang="sk-SK" dirty="0" err="1" smtClean="0"/>
              <a:t>Sachalin</a:t>
            </a:r>
            <a:endParaRPr lang="sk-SK" dirty="0"/>
          </a:p>
          <a:p>
            <a:pPr marL="0" indent="0">
              <a:buNone/>
            </a:pPr>
            <a:endParaRPr lang="sk-SK" dirty="0"/>
          </a:p>
        </p:txBody>
      </p:sp>
    </p:spTree>
    <p:extLst>
      <p:ext uri="{BB962C8B-B14F-4D97-AF65-F5344CB8AC3E}">
        <p14:creationId xmlns:p14="http://schemas.microsoft.com/office/powerpoint/2010/main" val="4037829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228600"/>
            <a:ext cx="1357640" cy="1143000"/>
          </a:xfrm>
        </p:spPr>
        <p:txBody>
          <a:bodyPr>
            <a:noAutofit/>
          </a:bodyPr>
          <a:lstStyle/>
          <a:p>
            <a:r>
              <a:rPr lang="sk-SK" sz="2400" b="1" dirty="0" smtClean="0">
                <a:effectLst>
                  <a:outerShdw blurRad="38100" dist="38100" dir="2700000" algn="tl">
                    <a:srgbClr val="000000">
                      <a:alpha val="43137"/>
                    </a:srgbClr>
                  </a:outerShdw>
                </a:effectLst>
              </a:rPr>
              <a:t>Členitosť pobrežia</a:t>
            </a:r>
            <a:endParaRPr lang="sk-SK" sz="24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1780180" cy="4525963"/>
          </a:xfrm>
        </p:spPr>
        <p:txBody>
          <a:bodyPr>
            <a:normAutofit/>
          </a:bodyPr>
          <a:lstStyle/>
          <a:p>
            <a:pPr marL="0" indent="0" algn="ctr">
              <a:buNone/>
            </a:pPr>
            <a:r>
              <a:rPr lang="sk-SK" sz="2400" dirty="0" smtClean="0"/>
              <a:t>Pobrežie je veľmi členité. </a:t>
            </a:r>
          </a:p>
          <a:p>
            <a:pPr marL="0" indent="0" algn="ctr">
              <a:buNone/>
            </a:pPr>
            <a:endParaRPr lang="sk-SK" sz="2400" dirty="0"/>
          </a:p>
          <a:p>
            <a:pPr marL="0" indent="0" algn="ctr">
              <a:buNone/>
            </a:pPr>
            <a:r>
              <a:rPr lang="sk-SK" sz="2400" dirty="0" smtClean="0"/>
              <a:t>Vyhľadaj názvy očíslovaných oceánov!</a:t>
            </a:r>
            <a:endParaRPr lang="sk-SK"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840" y="0"/>
            <a:ext cx="7329160" cy="6858000"/>
          </a:xfrm>
          <a:prstGeom prst="rect">
            <a:avLst/>
          </a:prstGeom>
        </p:spPr>
      </p:pic>
      <p:sp>
        <p:nvSpPr>
          <p:cNvPr id="5" name="TextovéPole 4"/>
          <p:cNvSpPr txBox="1"/>
          <p:nvPr/>
        </p:nvSpPr>
        <p:spPr>
          <a:xfrm>
            <a:off x="5128271" y="6118666"/>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a:t>
            </a:r>
            <a:endParaRPr lang="sk-SK" sz="3200" b="1" dirty="0">
              <a:solidFill>
                <a:srgbClr val="FF0000"/>
              </a:solidFill>
              <a:effectLst>
                <a:outerShdw blurRad="38100" dist="38100" dir="2700000" algn="tl">
                  <a:srgbClr val="000000">
                    <a:alpha val="43137"/>
                  </a:srgbClr>
                </a:outerShdw>
              </a:effectLst>
            </a:endParaRPr>
          </a:p>
        </p:txBody>
      </p:sp>
      <p:sp>
        <p:nvSpPr>
          <p:cNvPr id="6" name="TextovéPole 5"/>
          <p:cNvSpPr txBox="1"/>
          <p:nvPr/>
        </p:nvSpPr>
        <p:spPr>
          <a:xfrm>
            <a:off x="5324799" y="50771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2</a:t>
            </a:r>
            <a:endParaRPr lang="sk-SK" sz="3200" b="1" dirty="0">
              <a:solidFill>
                <a:srgbClr val="FF0000"/>
              </a:solidFill>
              <a:effectLst>
                <a:outerShdw blurRad="38100" dist="38100" dir="2700000" algn="tl">
                  <a:srgbClr val="000000">
                    <a:alpha val="43137"/>
                  </a:srgbClr>
                </a:outerShdw>
              </a:effectLst>
            </a:endParaRPr>
          </a:p>
        </p:txBody>
      </p:sp>
      <p:sp>
        <p:nvSpPr>
          <p:cNvPr id="7" name="TextovéPole 6"/>
          <p:cNvSpPr txBox="1"/>
          <p:nvPr/>
        </p:nvSpPr>
        <p:spPr>
          <a:xfrm>
            <a:off x="8346714" y="3524889"/>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3</a:t>
            </a:r>
            <a:endParaRPr lang="sk-SK" sz="3200" b="1" dirty="0">
              <a:solidFill>
                <a:srgbClr val="FF0000"/>
              </a:solidFill>
              <a:effectLst>
                <a:outerShdw blurRad="38100" dist="38100" dir="2700000" algn="tl">
                  <a:srgbClr val="000000">
                    <a:alpha val="43137"/>
                  </a:srgbClr>
                </a:outerShdw>
              </a:effectLst>
            </a:endParaRPr>
          </a:p>
        </p:txBody>
      </p:sp>
      <p:sp>
        <p:nvSpPr>
          <p:cNvPr id="8" name="TextovéPole 7"/>
          <p:cNvSpPr txBox="1"/>
          <p:nvPr/>
        </p:nvSpPr>
        <p:spPr>
          <a:xfrm>
            <a:off x="2021493" y="2019455"/>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4</a:t>
            </a:r>
            <a:endParaRPr lang="sk-SK"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435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228600"/>
            <a:ext cx="1357640" cy="1143000"/>
          </a:xfrm>
        </p:spPr>
        <p:txBody>
          <a:bodyPr>
            <a:noAutofit/>
          </a:bodyPr>
          <a:lstStyle/>
          <a:p>
            <a:r>
              <a:rPr lang="sk-SK" sz="2400" b="1" dirty="0" smtClean="0">
                <a:effectLst>
                  <a:outerShdw blurRad="38100" dist="38100" dir="2700000" algn="tl">
                    <a:srgbClr val="000000">
                      <a:alpha val="43137"/>
                    </a:srgbClr>
                  </a:outerShdw>
                </a:effectLst>
              </a:rPr>
              <a:t>Členitosť pobrežia</a:t>
            </a:r>
            <a:endParaRPr lang="sk-SK" sz="24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1780180" cy="4525963"/>
          </a:xfrm>
        </p:spPr>
        <p:txBody>
          <a:bodyPr>
            <a:normAutofit/>
          </a:bodyPr>
          <a:lstStyle/>
          <a:p>
            <a:pPr marL="0" indent="0" algn="ctr">
              <a:buNone/>
            </a:pPr>
            <a:r>
              <a:rPr lang="sk-SK" sz="2400" dirty="0" smtClean="0"/>
              <a:t>Pobrežie je veľmi členité. </a:t>
            </a:r>
          </a:p>
          <a:p>
            <a:pPr marL="0" indent="0" algn="ctr">
              <a:buNone/>
            </a:pPr>
            <a:endParaRPr lang="sk-SK" sz="2400" dirty="0"/>
          </a:p>
          <a:p>
            <a:pPr marL="0" indent="0" algn="ctr">
              <a:buNone/>
            </a:pPr>
            <a:r>
              <a:rPr lang="sk-SK" sz="2400" dirty="0" smtClean="0"/>
              <a:t>Vyhľadaj názvy očíslovaných morí, prielivov a zálivov!</a:t>
            </a:r>
            <a:endParaRPr lang="sk-SK"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840" y="0"/>
            <a:ext cx="7329160" cy="6858000"/>
          </a:xfrm>
          <a:prstGeom prst="rect">
            <a:avLst/>
          </a:prstGeom>
        </p:spPr>
      </p:pic>
      <p:sp>
        <p:nvSpPr>
          <p:cNvPr id="5" name="TextovéPole 4"/>
          <p:cNvSpPr txBox="1"/>
          <p:nvPr/>
        </p:nvSpPr>
        <p:spPr>
          <a:xfrm>
            <a:off x="5390262" y="515719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a:t>
            </a:r>
            <a:endParaRPr lang="sk-SK" sz="3200" b="1" dirty="0">
              <a:solidFill>
                <a:srgbClr val="FF0000"/>
              </a:solidFill>
              <a:effectLst>
                <a:outerShdw blurRad="38100" dist="38100" dir="2700000" algn="tl">
                  <a:srgbClr val="000000">
                    <a:alpha val="43137"/>
                  </a:srgbClr>
                </a:outerShdw>
              </a:effectLst>
            </a:endParaRPr>
          </a:p>
        </p:txBody>
      </p:sp>
      <p:sp>
        <p:nvSpPr>
          <p:cNvPr id="6" name="TextovéPole 5"/>
          <p:cNvSpPr txBox="1"/>
          <p:nvPr/>
        </p:nvSpPr>
        <p:spPr>
          <a:xfrm>
            <a:off x="2987824" y="2255697"/>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2</a:t>
            </a:r>
            <a:endParaRPr lang="sk-SK" sz="3200" b="1" dirty="0">
              <a:solidFill>
                <a:srgbClr val="FF0000"/>
              </a:solidFill>
              <a:effectLst>
                <a:outerShdw blurRad="38100" dist="38100" dir="2700000" algn="tl">
                  <a:srgbClr val="000000">
                    <a:alpha val="43137"/>
                  </a:srgbClr>
                </a:outerShdw>
              </a:effectLst>
            </a:endParaRPr>
          </a:p>
        </p:txBody>
      </p:sp>
      <p:sp>
        <p:nvSpPr>
          <p:cNvPr id="7" name="TextovéPole 6"/>
          <p:cNvSpPr txBox="1"/>
          <p:nvPr/>
        </p:nvSpPr>
        <p:spPr>
          <a:xfrm>
            <a:off x="7597307" y="2844366"/>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3</a:t>
            </a:r>
            <a:endParaRPr lang="sk-SK" sz="3200" b="1" dirty="0">
              <a:solidFill>
                <a:srgbClr val="FF0000"/>
              </a:solidFill>
              <a:effectLst>
                <a:outerShdw blurRad="38100" dist="38100" dir="2700000" algn="tl">
                  <a:srgbClr val="000000">
                    <a:alpha val="43137"/>
                  </a:srgbClr>
                </a:outerShdw>
              </a:effectLst>
            </a:endParaRPr>
          </a:p>
        </p:txBody>
      </p:sp>
      <p:sp>
        <p:nvSpPr>
          <p:cNvPr id="8" name="TextovéPole 7"/>
          <p:cNvSpPr txBox="1"/>
          <p:nvPr/>
        </p:nvSpPr>
        <p:spPr>
          <a:xfrm>
            <a:off x="3598264" y="4747574"/>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4</a:t>
            </a:r>
            <a:endParaRPr lang="sk-SK" sz="3200" b="1" dirty="0">
              <a:solidFill>
                <a:srgbClr val="FF0000"/>
              </a:solidFill>
              <a:effectLst>
                <a:outerShdw blurRad="38100" dist="38100" dir="2700000" algn="tl">
                  <a:srgbClr val="000000">
                    <a:alpha val="43137"/>
                  </a:srgbClr>
                </a:outerShdw>
              </a:effectLst>
            </a:endParaRPr>
          </a:p>
        </p:txBody>
      </p:sp>
      <p:sp>
        <p:nvSpPr>
          <p:cNvPr id="9" name="TextovéPole 8"/>
          <p:cNvSpPr txBox="1"/>
          <p:nvPr/>
        </p:nvSpPr>
        <p:spPr>
          <a:xfrm>
            <a:off x="6444208" y="50771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5</a:t>
            </a:r>
            <a:endParaRPr lang="sk-SK" sz="3200" b="1" dirty="0">
              <a:solidFill>
                <a:srgbClr val="FF0000"/>
              </a:solidFill>
              <a:effectLst>
                <a:outerShdw blurRad="38100" dist="38100" dir="2700000" algn="tl">
                  <a:srgbClr val="000000">
                    <a:alpha val="43137"/>
                  </a:srgbClr>
                </a:outerShdw>
              </a:effectLst>
            </a:endParaRPr>
          </a:p>
        </p:txBody>
      </p:sp>
      <p:sp>
        <p:nvSpPr>
          <p:cNvPr id="10" name="TextovéPole 9"/>
          <p:cNvSpPr txBox="1"/>
          <p:nvPr/>
        </p:nvSpPr>
        <p:spPr>
          <a:xfrm>
            <a:off x="2411760" y="4005064"/>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6</a:t>
            </a:r>
            <a:endParaRPr lang="sk-SK" sz="3200" b="1" dirty="0">
              <a:solidFill>
                <a:srgbClr val="FF0000"/>
              </a:solidFill>
              <a:effectLst>
                <a:outerShdw blurRad="38100" dist="38100" dir="2700000" algn="tl">
                  <a:srgbClr val="000000">
                    <a:alpha val="43137"/>
                  </a:srgbClr>
                </a:outerShdw>
              </a:effectLst>
            </a:endParaRPr>
          </a:p>
        </p:txBody>
      </p:sp>
      <p:sp>
        <p:nvSpPr>
          <p:cNvPr id="11" name="TextovéPole 10"/>
          <p:cNvSpPr txBox="1"/>
          <p:nvPr/>
        </p:nvSpPr>
        <p:spPr>
          <a:xfrm>
            <a:off x="3205208" y="3735058"/>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7</a:t>
            </a:r>
            <a:endParaRPr lang="sk-SK" sz="3200" b="1" dirty="0">
              <a:solidFill>
                <a:srgbClr val="FF0000"/>
              </a:solidFill>
              <a:effectLst>
                <a:outerShdw blurRad="38100" dist="38100" dir="2700000" algn="tl">
                  <a:srgbClr val="000000">
                    <a:alpha val="43137"/>
                  </a:srgbClr>
                </a:outerShdw>
              </a:effectLst>
            </a:endParaRPr>
          </a:p>
        </p:txBody>
      </p:sp>
      <p:sp>
        <p:nvSpPr>
          <p:cNvPr id="12" name="TextovéPole 11"/>
          <p:cNvSpPr txBox="1"/>
          <p:nvPr/>
        </p:nvSpPr>
        <p:spPr>
          <a:xfrm>
            <a:off x="7070603" y="4864804"/>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8</a:t>
            </a:r>
            <a:endParaRPr lang="sk-SK" sz="3200" b="1" dirty="0">
              <a:solidFill>
                <a:srgbClr val="FF0000"/>
              </a:solidFill>
              <a:effectLst>
                <a:outerShdw blurRad="38100" dist="38100" dir="2700000" algn="tl">
                  <a:srgbClr val="000000">
                    <a:alpha val="43137"/>
                  </a:srgbClr>
                </a:outerShdw>
              </a:effectLst>
            </a:endParaRPr>
          </a:p>
        </p:txBody>
      </p:sp>
      <p:sp>
        <p:nvSpPr>
          <p:cNvPr id="13" name="TextovéPole 12"/>
          <p:cNvSpPr txBox="1"/>
          <p:nvPr/>
        </p:nvSpPr>
        <p:spPr>
          <a:xfrm>
            <a:off x="7400779" y="-39"/>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9</a:t>
            </a:r>
            <a:endParaRPr lang="sk-SK" sz="3200" b="1" dirty="0">
              <a:solidFill>
                <a:srgbClr val="FF0000"/>
              </a:solidFill>
              <a:effectLst>
                <a:outerShdw blurRad="38100" dist="38100" dir="2700000" algn="tl">
                  <a:srgbClr val="000000">
                    <a:alpha val="43137"/>
                  </a:srgbClr>
                </a:outerShdw>
              </a:effectLst>
            </a:endParaRPr>
          </a:p>
        </p:txBody>
      </p:sp>
      <p:sp>
        <p:nvSpPr>
          <p:cNvPr id="14" name="TextovéPole 13"/>
          <p:cNvSpPr txBox="1"/>
          <p:nvPr/>
        </p:nvSpPr>
        <p:spPr>
          <a:xfrm>
            <a:off x="7400779" y="3752643"/>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10</a:t>
            </a:r>
            <a:endParaRPr lang="sk-SK" sz="3200" b="1" dirty="0">
              <a:solidFill>
                <a:srgbClr val="FF0000"/>
              </a:solidFill>
              <a:effectLst>
                <a:outerShdw blurRad="38100" dist="38100" dir="2700000" algn="tl">
                  <a:srgbClr val="000000">
                    <a:alpha val="43137"/>
                  </a:srgbClr>
                </a:outerShdw>
              </a:effectLst>
            </a:endParaRPr>
          </a:p>
        </p:txBody>
      </p:sp>
      <p:sp>
        <p:nvSpPr>
          <p:cNvPr id="15" name="TextovéPole 14"/>
          <p:cNvSpPr txBox="1"/>
          <p:nvPr/>
        </p:nvSpPr>
        <p:spPr>
          <a:xfrm>
            <a:off x="8107301" y="4765159"/>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11</a:t>
            </a:r>
            <a:endParaRPr lang="sk-SK" sz="3200" b="1" dirty="0">
              <a:solidFill>
                <a:srgbClr val="FF0000"/>
              </a:solidFill>
              <a:effectLst>
                <a:outerShdw blurRad="38100" dist="38100" dir="2700000" algn="tl">
                  <a:srgbClr val="000000">
                    <a:alpha val="43137"/>
                  </a:srgbClr>
                </a:outerShdw>
              </a:effectLst>
            </a:endParaRPr>
          </a:p>
        </p:txBody>
      </p:sp>
      <p:sp>
        <p:nvSpPr>
          <p:cNvPr id="16" name="TextovéPole 15"/>
          <p:cNvSpPr txBox="1"/>
          <p:nvPr/>
        </p:nvSpPr>
        <p:spPr>
          <a:xfrm>
            <a:off x="7463659" y="1552639"/>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12</a:t>
            </a:r>
            <a:endParaRPr lang="sk-SK" sz="3200" b="1" dirty="0">
              <a:solidFill>
                <a:srgbClr val="FF0000"/>
              </a:solidFill>
              <a:effectLst>
                <a:outerShdw blurRad="38100" dist="38100" dir="2700000" algn="tl">
                  <a:srgbClr val="000000">
                    <a:alpha val="43137"/>
                  </a:srgbClr>
                </a:outerShdw>
              </a:effectLst>
            </a:endParaRPr>
          </a:p>
        </p:txBody>
      </p:sp>
      <p:sp>
        <p:nvSpPr>
          <p:cNvPr id="17" name="TextovéPole 16"/>
          <p:cNvSpPr txBox="1"/>
          <p:nvPr/>
        </p:nvSpPr>
        <p:spPr>
          <a:xfrm>
            <a:off x="2619980" y="4747573"/>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13</a:t>
            </a:r>
            <a:endParaRPr lang="sk-SK" sz="3200" b="1" dirty="0">
              <a:solidFill>
                <a:srgbClr val="FF0000"/>
              </a:solidFill>
              <a:effectLst>
                <a:outerShdw blurRad="38100" dist="38100" dir="2700000" algn="tl">
                  <a:srgbClr val="000000">
                    <a:alpha val="43137"/>
                  </a:srgbClr>
                </a:outerShdw>
              </a:effectLst>
            </a:endParaRPr>
          </a:p>
        </p:txBody>
      </p:sp>
      <p:sp>
        <p:nvSpPr>
          <p:cNvPr id="18" name="TextovéPole 17"/>
          <p:cNvSpPr txBox="1"/>
          <p:nvPr/>
        </p:nvSpPr>
        <p:spPr>
          <a:xfrm>
            <a:off x="7988697" y="693041"/>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14</a:t>
            </a:r>
            <a:endParaRPr lang="sk-SK" sz="3200" b="1" dirty="0">
              <a:solidFill>
                <a:srgbClr val="FF0000"/>
              </a:solidFill>
              <a:effectLst>
                <a:outerShdw blurRad="38100" dist="38100" dir="2700000" algn="tl">
                  <a:srgbClr val="000000">
                    <a:alpha val="43137"/>
                  </a:srgbClr>
                </a:outerShdw>
              </a:effectLst>
            </a:endParaRPr>
          </a:p>
        </p:txBody>
      </p:sp>
      <p:sp>
        <p:nvSpPr>
          <p:cNvPr id="19" name="TextovéPole 18"/>
          <p:cNvSpPr txBox="1"/>
          <p:nvPr/>
        </p:nvSpPr>
        <p:spPr>
          <a:xfrm>
            <a:off x="2307564" y="2637146"/>
            <a:ext cx="601447"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15</a:t>
            </a:r>
            <a:endParaRPr lang="sk-SK"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3168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16632"/>
            <a:ext cx="2020698" cy="1988840"/>
          </a:xfrm>
          <a:prstGeom prst="rect">
            <a:avLst/>
          </a:prstGeom>
        </p:spPr>
      </p:pic>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Moria a oceány</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fontScale="92500" lnSpcReduction="10000"/>
          </a:bodyPr>
          <a:lstStyle/>
          <a:p>
            <a:pPr marL="0" indent="0">
              <a:buNone/>
            </a:pPr>
            <a:r>
              <a:rPr lang="sk-SK" u="sng" dirty="0" smtClean="0"/>
              <a:t>OCEÁNY:</a:t>
            </a:r>
          </a:p>
          <a:p>
            <a:r>
              <a:rPr lang="sk-SK" dirty="0" smtClean="0"/>
              <a:t>Severný ľadový </a:t>
            </a:r>
            <a:r>
              <a:rPr lang="sk-SK" dirty="0" err="1" smtClean="0"/>
              <a:t>oc</a:t>
            </a:r>
            <a:r>
              <a:rPr lang="sk-SK" dirty="0" smtClean="0"/>
              <a:t>. (S), Tichý </a:t>
            </a:r>
            <a:r>
              <a:rPr lang="sk-SK" dirty="0" err="1" smtClean="0"/>
              <a:t>oc</a:t>
            </a:r>
            <a:r>
              <a:rPr lang="sk-SK" dirty="0" smtClean="0"/>
              <a:t>. (V), Indický </a:t>
            </a:r>
            <a:r>
              <a:rPr lang="sk-SK" dirty="0" err="1" smtClean="0"/>
              <a:t>oc</a:t>
            </a:r>
            <a:r>
              <a:rPr lang="sk-SK" dirty="0" smtClean="0"/>
              <a:t>. (Z), Atlantický </a:t>
            </a:r>
            <a:r>
              <a:rPr lang="sk-SK" dirty="0" err="1" smtClean="0"/>
              <a:t>oc</a:t>
            </a:r>
            <a:r>
              <a:rPr lang="sk-SK" dirty="0" smtClean="0"/>
              <a:t>. (Z)</a:t>
            </a:r>
          </a:p>
          <a:p>
            <a:pPr marL="0" indent="0">
              <a:buNone/>
            </a:pPr>
            <a:r>
              <a:rPr lang="sk-SK" u="sng" dirty="0" smtClean="0"/>
              <a:t>MORIA, PRIELIVY, ZÁLIVY:</a:t>
            </a:r>
          </a:p>
          <a:p>
            <a:r>
              <a:rPr lang="sk-SK" dirty="0" smtClean="0"/>
              <a:t>Karské m., Východosibírske m., Beringov prieliv, Beringovo more, Ochotské m., Japonské m., Žlté m., Východočínske m., Juhočínske m., Filipínske m., Bengálsky záliv, Arabské m., Perzský záliv, Adenský záliv, Červené m., Suezský prieplav, Stredozemné more, Bospor, Dardanely, Čierne m.</a:t>
            </a:r>
            <a:endParaRPr lang="sk-SK" dirty="0"/>
          </a:p>
          <a:p>
            <a:pPr marL="0" indent="0">
              <a:buNone/>
            </a:pPr>
            <a:endParaRPr lang="sk-SK" dirty="0"/>
          </a:p>
        </p:txBody>
      </p:sp>
    </p:spTree>
    <p:extLst>
      <p:ext uri="{BB962C8B-B14F-4D97-AF65-F5344CB8AC3E}">
        <p14:creationId xmlns:p14="http://schemas.microsoft.com/office/powerpoint/2010/main" val="3431209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191" y="6104"/>
            <a:ext cx="1793809" cy="1766712"/>
          </a:xfrm>
          <a:prstGeom prst="rect">
            <a:avLst/>
          </a:prstGeom>
        </p:spPr>
      </p:pic>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Objavitelia a dobyvatelia</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635896" y="1600200"/>
            <a:ext cx="5050904" cy="4525963"/>
          </a:xfrm>
        </p:spPr>
        <p:txBody>
          <a:bodyPr/>
          <a:lstStyle/>
          <a:p>
            <a:r>
              <a:rPr lang="sk-SK" u="sng" dirty="0" smtClean="0"/>
              <a:t>MARCO POLO</a:t>
            </a:r>
            <a:r>
              <a:rPr lang="sk-SK" dirty="0" smtClean="0"/>
              <a:t> – taliansky cestovateľ, ktorý sa preslávil správami o cestách do Číny, kde prežil 17 rokov</a:t>
            </a:r>
          </a:p>
          <a:p>
            <a:endParaRPr lang="sk-SK"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42" y="1405062"/>
            <a:ext cx="2985807" cy="3573016"/>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547" y="4049998"/>
            <a:ext cx="5362253" cy="2650207"/>
          </a:xfrm>
          <a:prstGeom prst="rect">
            <a:avLst/>
          </a:prstGeom>
        </p:spPr>
      </p:pic>
      <p:sp>
        <p:nvSpPr>
          <p:cNvPr id="7" name="TextovéPole 6"/>
          <p:cNvSpPr txBox="1"/>
          <p:nvPr/>
        </p:nvSpPr>
        <p:spPr>
          <a:xfrm>
            <a:off x="698010" y="5315921"/>
            <a:ext cx="1916807" cy="523220"/>
          </a:xfrm>
          <a:prstGeom prst="rect">
            <a:avLst/>
          </a:prstGeom>
          <a:noFill/>
        </p:spPr>
        <p:txBody>
          <a:bodyPr wrap="none" rtlCol="0">
            <a:spAutoFit/>
          </a:bodyPr>
          <a:lstStyle/>
          <a:p>
            <a:r>
              <a:rPr lang="sk-SK" sz="2800" b="1" dirty="0" smtClean="0"/>
              <a:t>13. storočie</a:t>
            </a:r>
            <a:endParaRPr lang="sk-SK" sz="2800" b="1" dirty="0"/>
          </a:p>
        </p:txBody>
      </p:sp>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4" y="102853"/>
            <a:ext cx="9099796" cy="6597352"/>
          </a:xfrm>
          <a:prstGeom prst="rect">
            <a:avLst/>
          </a:prstGeom>
        </p:spPr>
      </p:pic>
    </p:spTree>
    <p:extLst>
      <p:ext uri="{BB962C8B-B14F-4D97-AF65-F5344CB8AC3E}">
        <p14:creationId xmlns:p14="http://schemas.microsoft.com/office/powerpoint/2010/main" val="1472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661" y="-14005"/>
            <a:ext cx="1887339" cy="1858829"/>
          </a:xfrm>
          <a:prstGeom prst="rect">
            <a:avLst/>
          </a:prstGeom>
        </p:spPr>
      </p:pic>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Objavitelia a dobyvatelia</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635896" y="1600200"/>
            <a:ext cx="5050904" cy="4525963"/>
          </a:xfrm>
        </p:spPr>
        <p:txBody>
          <a:bodyPr/>
          <a:lstStyle/>
          <a:p>
            <a:r>
              <a:rPr lang="sk-SK" u="sng" dirty="0" smtClean="0"/>
              <a:t>VASCO DE GAMA</a:t>
            </a:r>
            <a:r>
              <a:rPr lang="sk-SK" dirty="0" smtClean="0"/>
              <a:t>– portugalský moreplavec, ktorý sa preslávil svojimi 3 cestami do Indie</a:t>
            </a:r>
          </a:p>
          <a:p>
            <a:endParaRPr lang="sk-SK" dirty="0"/>
          </a:p>
        </p:txBody>
      </p:sp>
      <p:sp>
        <p:nvSpPr>
          <p:cNvPr id="7" name="TextovéPole 6"/>
          <p:cNvSpPr txBox="1"/>
          <p:nvPr/>
        </p:nvSpPr>
        <p:spPr>
          <a:xfrm>
            <a:off x="660419" y="5568849"/>
            <a:ext cx="1916807" cy="523220"/>
          </a:xfrm>
          <a:prstGeom prst="rect">
            <a:avLst/>
          </a:prstGeom>
          <a:noFill/>
        </p:spPr>
        <p:txBody>
          <a:bodyPr wrap="none" rtlCol="0">
            <a:spAutoFit/>
          </a:bodyPr>
          <a:lstStyle/>
          <a:p>
            <a:r>
              <a:rPr lang="sk-SK" sz="2800" b="1" dirty="0" smtClean="0"/>
              <a:t>15. storočie</a:t>
            </a:r>
            <a:endParaRPr lang="sk-SK" sz="2800" b="1" dirty="0"/>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13" y="1600200"/>
            <a:ext cx="2621560" cy="3476899"/>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119" y="3613138"/>
            <a:ext cx="4916457" cy="3244862"/>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910"/>
            <a:ext cx="9146807" cy="5667331"/>
          </a:xfrm>
          <a:prstGeom prst="rect">
            <a:avLst/>
          </a:prstGeom>
        </p:spPr>
      </p:pic>
    </p:spTree>
    <p:extLst>
      <p:ext uri="{BB962C8B-B14F-4D97-AF65-F5344CB8AC3E}">
        <p14:creationId xmlns:p14="http://schemas.microsoft.com/office/powerpoint/2010/main" val="417518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661" y="-14005"/>
            <a:ext cx="1887339" cy="1858829"/>
          </a:xfrm>
          <a:prstGeom prst="rect">
            <a:avLst/>
          </a:prstGeom>
        </p:spPr>
      </p:pic>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Objavitelia a dobyvatelia</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635896" y="1600200"/>
            <a:ext cx="5050904" cy="4525963"/>
          </a:xfrm>
        </p:spPr>
        <p:txBody>
          <a:bodyPr/>
          <a:lstStyle/>
          <a:p>
            <a:r>
              <a:rPr lang="sk-SK" u="sng" dirty="0" smtClean="0"/>
              <a:t>FERNANDO MAGALHAES </a:t>
            </a:r>
            <a:r>
              <a:rPr lang="sk-SK" dirty="0" smtClean="0"/>
              <a:t>– portugalský moreplavec, ktorý so svojou posádkou oboplával Zem, sám zahynul po potýčke s domorodcami na Filipínach</a:t>
            </a:r>
          </a:p>
          <a:p>
            <a:pPr marL="0" indent="0">
              <a:buNone/>
            </a:pPr>
            <a:endParaRPr lang="sk-SK" dirty="0"/>
          </a:p>
        </p:txBody>
      </p:sp>
      <p:sp>
        <p:nvSpPr>
          <p:cNvPr id="7" name="TextovéPole 6"/>
          <p:cNvSpPr txBox="1"/>
          <p:nvPr/>
        </p:nvSpPr>
        <p:spPr>
          <a:xfrm>
            <a:off x="660419" y="5568849"/>
            <a:ext cx="1913601" cy="523220"/>
          </a:xfrm>
          <a:prstGeom prst="rect">
            <a:avLst/>
          </a:prstGeom>
          <a:noFill/>
        </p:spPr>
        <p:txBody>
          <a:bodyPr wrap="none" rtlCol="0">
            <a:spAutoFit/>
          </a:bodyPr>
          <a:lstStyle/>
          <a:p>
            <a:r>
              <a:rPr lang="sk-SK" sz="2800" b="1" dirty="0" smtClean="0"/>
              <a:t>16. </a:t>
            </a:r>
            <a:r>
              <a:rPr lang="sk-SK" sz="2800" b="1" smtClean="0"/>
              <a:t>storočie</a:t>
            </a:r>
            <a:endParaRPr lang="sk-SK" sz="2800" b="1"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2" y="1565527"/>
            <a:ext cx="3635896" cy="3710098"/>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637479"/>
            <a:ext cx="3947592" cy="2220521"/>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5" y="544630"/>
            <a:ext cx="9204875" cy="4730995"/>
          </a:xfrm>
          <a:prstGeom prst="rect">
            <a:avLst/>
          </a:prstGeom>
        </p:spPr>
      </p:pic>
    </p:spTree>
    <p:extLst>
      <p:ext uri="{BB962C8B-B14F-4D97-AF65-F5344CB8AC3E}">
        <p14:creationId xmlns:p14="http://schemas.microsoft.com/office/powerpoint/2010/main" val="227485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ĎAKUJEM ZA POZORNOSŤ !</a:t>
            </a:r>
            <a:endParaRPr lang="sk-SK" b="1" dirty="0">
              <a:effectLst>
                <a:outerShdw blurRad="38100" dist="38100" dir="2700000" algn="tl">
                  <a:srgbClr val="000000">
                    <a:alpha val="43137"/>
                  </a:srgbClr>
                </a:outerShdw>
              </a:effectLst>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95422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b="1" dirty="0" smtClean="0">
                <a:effectLst>
                  <a:outerShdw blurRad="38100" dist="38100" dir="2700000" algn="tl">
                    <a:srgbClr val="000000">
                      <a:alpha val="43137"/>
                    </a:srgbClr>
                  </a:outerShdw>
                </a:effectLst>
              </a:rPr>
              <a:t>Pôvod slova ÁZIA</a:t>
            </a:r>
            <a:endParaRPr lang="sk-SK"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normAutofit fontScale="85000" lnSpcReduction="10000"/>
          </a:bodyPr>
          <a:lstStyle/>
          <a:p>
            <a:r>
              <a:rPr lang="sk-SK" dirty="0" smtClean="0"/>
              <a:t>pomenovanie</a:t>
            </a:r>
            <a:r>
              <a:rPr lang="sk-SK" dirty="0"/>
              <a:t> </a:t>
            </a:r>
            <a:r>
              <a:rPr lang="sk-SK" b="1" dirty="0"/>
              <a:t>Ázia</a:t>
            </a:r>
            <a:r>
              <a:rPr lang="sk-SK" dirty="0"/>
              <a:t> pochádza </a:t>
            </a:r>
            <a:r>
              <a:rPr lang="sk-SK" dirty="0" smtClean="0"/>
              <a:t>z </a:t>
            </a:r>
            <a:r>
              <a:rPr lang="sk-SK" dirty="0"/>
              <a:t>gréčtiny (</a:t>
            </a:r>
            <a:r>
              <a:rPr lang="el-GR" dirty="0" smtClean="0"/>
              <a:t>Ἀσία)</a:t>
            </a:r>
            <a:endParaRPr lang="sk-SK" dirty="0" smtClean="0"/>
          </a:p>
          <a:p>
            <a:r>
              <a:rPr lang="sk-SK" dirty="0" smtClean="0"/>
              <a:t>prvýkrát je </a:t>
            </a:r>
            <a:r>
              <a:rPr lang="sk-SK" dirty="0"/>
              <a:t>spomínaný </a:t>
            </a:r>
            <a:r>
              <a:rPr lang="sk-SK" dirty="0" err="1" smtClean="0"/>
              <a:t>Hérodotom</a:t>
            </a:r>
            <a:r>
              <a:rPr lang="sk-SK" dirty="0" smtClean="0"/>
              <a:t> (významný historik a geograf) - použil </a:t>
            </a:r>
            <a:r>
              <a:rPr lang="sk-SK" dirty="0"/>
              <a:t>ho na označenie územia </a:t>
            </a:r>
            <a:r>
              <a:rPr lang="sk-SK" dirty="0" err="1"/>
              <a:t>Anatólie</a:t>
            </a:r>
            <a:r>
              <a:rPr lang="sk-SK" dirty="0"/>
              <a:t>, čím ju vymedzil od vtedajšieho Grécka a </a:t>
            </a:r>
            <a:r>
              <a:rPr lang="sk-SK" dirty="0" smtClean="0"/>
              <a:t>Egypta</a:t>
            </a:r>
          </a:p>
          <a:p>
            <a:r>
              <a:rPr lang="sk-SK" dirty="0" smtClean="0"/>
              <a:t>ako </a:t>
            </a:r>
            <a:r>
              <a:rPr lang="sk-SK" dirty="0"/>
              <a:t>sa neskôr rozširovalo poznanie území smerom na východ, rozširovala sa aj oblasť známa ako Ázia, až sa napokon názov ustálil pre celý </a:t>
            </a:r>
            <a:r>
              <a:rPr lang="sk-SK" dirty="0" smtClean="0"/>
              <a:t>svetadiel</a:t>
            </a:r>
          </a:p>
          <a:p>
            <a:r>
              <a:rPr lang="sk-SK" dirty="0" smtClean="0"/>
              <a:t>to </a:t>
            </a:r>
            <a:r>
              <a:rPr lang="sk-SK" dirty="0"/>
              <a:t>čo bolo kedysi Áziou, dnes voláme </a:t>
            </a:r>
            <a:r>
              <a:rPr lang="sk-SK" b="1" dirty="0"/>
              <a:t>Malá </a:t>
            </a:r>
            <a:r>
              <a:rPr lang="sk-SK" b="1" dirty="0" smtClean="0"/>
              <a:t>Ázia</a:t>
            </a:r>
            <a:r>
              <a:rPr lang="sk-SK" dirty="0" smtClean="0"/>
              <a:t> </a:t>
            </a:r>
          </a:p>
          <a:p>
            <a:r>
              <a:rPr lang="sk-SK" dirty="0" smtClean="0"/>
              <a:t>pôvod </a:t>
            </a:r>
            <a:r>
              <a:rPr lang="sk-SK" dirty="0"/>
              <a:t>slova je podľa jednej z teórií </a:t>
            </a:r>
            <a:r>
              <a:rPr lang="sk-SK" dirty="0" smtClean="0"/>
              <a:t>odvodený </a:t>
            </a:r>
            <a:r>
              <a:rPr lang="sk-SK" dirty="0"/>
              <a:t>od semitského základu </a:t>
            </a:r>
            <a:r>
              <a:rPr lang="sk-SK" i="1" dirty="0" err="1"/>
              <a:t>asu</a:t>
            </a:r>
            <a:r>
              <a:rPr lang="sk-SK" dirty="0"/>
              <a:t>, </a:t>
            </a:r>
            <a:r>
              <a:rPr lang="sk-SK" dirty="0" smtClean="0"/>
              <a:t>čo znamená</a:t>
            </a:r>
            <a:r>
              <a:rPr lang="sk-SK" dirty="0"/>
              <a:t> </a:t>
            </a:r>
            <a:r>
              <a:rPr lang="sk-SK" i="1" dirty="0"/>
              <a:t>vychádzajúce</a:t>
            </a:r>
            <a:r>
              <a:rPr lang="sk-SK" dirty="0"/>
              <a:t> alebo </a:t>
            </a:r>
            <a:r>
              <a:rPr lang="sk-SK" i="1" dirty="0" smtClean="0"/>
              <a:t>svetlo</a:t>
            </a:r>
            <a:endParaRPr lang="sk-SK"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311" y="11267"/>
            <a:ext cx="1367489" cy="193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5263943"/>
            <a:ext cx="2373225" cy="1580568"/>
          </a:xfrm>
          <a:prstGeom prst="rect">
            <a:avLst/>
          </a:prstGeom>
        </p:spPr>
      </p:pic>
    </p:spTree>
    <p:extLst>
      <p:ext uri="{BB962C8B-B14F-4D97-AF65-F5344CB8AC3E}">
        <p14:creationId xmlns:p14="http://schemas.microsoft.com/office/powerpoint/2010/main" val="3949754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7574" y="0"/>
            <a:ext cx="8229600" cy="1143000"/>
          </a:xfrm>
        </p:spPr>
        <p:txBody>
          <a:bodyPr/>
          <a:lstStyle/>
          <a:p>
            <a:r>
              <a:rPr lang="sk-SK" b="1" dirty="0" smtClean="0">
                <a:effectLst>
                  <a:outerShdw blurRad="38100" dist="38100" dir="2700000" algn="tl">
                    <a:srgbClr val="000000">
                      <a:alpha val="43137"/>
                    </a:srgbClr>
                  </a:outerShdw>
                </a:effectLst>
              </a:rPr>
              <a:t>Kontinent EURÁZIA</a:t>
            </a:r>
            <a:endParaRPr lang="sk-SK" b="1" dirty="0">
              <a:effectLst>
                <a:outerShdw blurRad="38100" dist="38100" dir="2700000" algn="tl">
                  <a:srgbClr val="000000">
                    <a:alpha val="43137"/>
                  </a:srgbClr>
                </a:outerShdw>
              </a:effectLst>
            </a:endParaRPr>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574" y="836712"/>
            <a:ext cx="8229600" cy="4187666"/>
          </a:xfr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98000"/>
            <a:ext cx="4244831" cy="2160000"/>
          </a:xfrm>
          <a:prstGeom prst="rect">
            <a:avLst/>
          </a:prstGeom>
          <a:ln>
            <a:solidFill>
              <a:srgbClr val="FF0000"/>
            </a:solidFill>
          </a:ln>
        </p:spPr>
      </p:pic>
      <p:pic>
        <p:nvPicPr>
          <p:cNvPr id="6" name="Obrázo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880" y="4698000"/>
            <a:ext cx="4244830" cy="2160000"/>
          </a:xfrm>
          <a:prstGeom prst="rect">
            <a:avLst/>
          </a:prstGeom>
          <a:ln>
            <a:solidFill>
              <a:srgbClr val="FF0000"/>
            </a:solidFill>
          </a:ln>
        </p:spPr>
      </p:pic>
      <p:sp>
        <p:nvSpPr>
          <p:cNvPr id="7" name="Šípka dolu 6"/>
          <p:cNvSpPr/>
          <p:nvPr/>
        </p:nvSpPr>
        <p:spPr>
          <a:xfrm rot="2309372">
            <a:off x="3267047" y="2185481"/>
            <a:ext cx="432048" cy="266791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Šípka dolu 8"/>
          <p:cNvSpPr/>
          <p:nvPr/>
        </p:nvSpPr>
        <p:spPr>
          <a:xfrm rot="19791132" flipH="1">
            <a:off x="7122484" y="3471204"/>
            <a:ext cx="430073" cy="12044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BlokTextu 9"/>
          <p:cNvSpPr txBox="1"/>
          <p:nvPr/>
        </p:nvSpPr>
        <p:spPr>
          <a:xfrm>
            <a:off x="179512" y="6273225"/>
            <a:ext cx="8871403" cy="584775"/>
          </a:xfrm>
          <a:prstGeom prst="rect">
            <a:avLst/>
          </a:prstGeom>
          <a:noFill/>
        </p:spPr>
        <p:txBody>
          <a:bodyPr wrap="none" rtlCol="0">
            <a:spAutoFit/>
          </a:bodyPr>
          <a:lstStyle/>
          <a:p>
            <a:r>
              <a:rPr lang="sk-SK" sz="3200" b="1" dirty="0" smtClean="0"/>
              <a:t>Svetadiel </a:t>
            </a:r>
            <a:r>
              <a:rPr lang="sk-SK" sz="3200" b="1" dirty="0" smtClean="0">
                <a:solidFill>
                  <a:srgbClr val="00B050"/>
                </a:solidFill>
              </a:rPr>
              <a:t>Európa</a:t>
            </a:r>
            <a:r>
              <a:rPr lang="sk-SK" sz="3200" b="1" dirty="0" smtClean="0"/>
              <a:t> a </a:t>
            </a:r>
            <a:r>
              <a:rPr lang="sk-SK" sz="3200" b="1" dirty="0" smtClean="0">
                <a:solidFill>
                  <a:srgbClr val="00B050"/>
                </a:solidFill>
              </a:rPr>
              <a:t>Ázia</a:t>
            </a:r>
            <a:r>
              <a:rPr lang="sk-SK" sz="3200" b="1" dirty="0" smtClean="0"/>
              <a:t> tvoria 1 kontinent </a:t>
            </a:r>
            <a:r>
              <a:rPr lang="sk-SK" sz="3200" b="1" dirty="0" smtClean="0">
                <a:solidFill>
                  <a:srgbClr val="FF0000"/>
                </a:solidFill>
              </a:rPr>
              <a:t>EURÁZIA</a:t>
            </a:r>
            <a:endParaRPr lang="sk-SK" sz="3200" b="1" dirty="0">
              <a:solidFill>
                <a:srgbClr val="FF0000"/>
              </a:solidFill>
            </a:endParaRPr>
          </a:p>
        </p:txBody>
      </p:sp>
    </p:spTree>
    <p:extLst>
      <p:ext uri="{BB962C8B-B14F-4D97-AF65-F5344CB8AC3E}">
        <p14:creationId xmlns:p14="http://schemas.microsoft.com/office/powerpoint/2010/main" val="172443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0-#ppt_w/2"/>
                                          </p:val>
                                        </p:tav>
                                        <p:tav tm="100000">
                                          <p:val>
                                            <p:strVal val="#ppt_x"/>
                                          </p:val>
                                        </p:tav>
                                      </p:tavLst>
                                    </p:anim>
                                    <p:anim calcmode="lin" valueType="num">
                                      <p:cBhvr additive="base">
                                        <p:cTn id="20"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Hranica medzi EURÓPOU a ÁZIOU:</a:t>
            </a:r>
            <a:endParaRPr lang="sk-SK" b="1"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215" t="5052" r="4202" b="17983"/>
          <a:stretch/>
        </p:blipFill>
        <p:spPr bwMode="auto">
          <a:xfrm>
            <a:off x="251520" y="1268760"/>
            <a:ext cx="4552176" cy="51840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Voľná forma 3"/>
          <p:cNvSpPr/>
          <p:nvPr/>
        </p:nvSpPr>
        <p:spPr>
          <a:xfrm>
            <a:off x="107504" y="2514600"/>
            <a:ext cx="2155371" cy="1066800"/>
          </a:xfrm>
          <a:custGeom>
            <a:avLst/>
            <a:gdLst>
              <a:gd name="connsiteX0" fmla="*/ 2155371 w 2155371"/>
              <a:gd name="connsiteY0" fmla="*/ 0 h 1066800"/>
              <a:gd name="connsiteX1" fmla="*/ 2133600 w 2155371"/>
              <a:gd name="connsiteY1" fmla="*/ 65314 h 1066800"/>
              <a:gd name="connsiteX2" fmla="*/ 2111828 w 2155371"/>
              <a:gd name="connsiteY2" fmla="*/ 87086 h 1066800"/>
              <a:gd name="connsiteX3" fmla="*/ 2090057 w 2155371"/>
              <a:gd name="connsiteY3" fmla="*/ 119743 h 1066800"/>
              <a:gd name="connsiteX4" fmla="*/ 2035628 w 2155371"/>
              <a:gd name="connsiteY4" fmla="*/ 174171 h 1066800"/>
              <a:gd name="connsiteX5" fmla="*/ 1959428 w 2155371"/>
              <a:gd name="connsiteY5" fmla="*/ 195943 h 1066800"/>
              <a:gd name="connsiteX6" fmla="*/ 1937657 w 2155371"/>
              <a:gd name="connsiteY6" fmla="*/ 239486 h 1066800"/>
              <a:gd name="connsiteX7" fmla="*/ 1894114 w 2155371"/>
              <a:gd name="connsiteY7" fmla="*/ 261257 h 1066800"/>
              <a:gd name="connsiteX8" fmla="*/ 1883228 w 2155371"/>
              <a:gd name="connsiteY8" fmla="*/ 304800 h 1066800"/>
              <a:gd name="connsiteX9" fmla="*/ 1872342 w 2155371"/>
              <a:gd name="connsiteY9" fmla="*/ 337457 h 1066800"/>
              <a:gd name="connsiteX10" fmla="*/ 1861457 w 2155371"/>
              <a:gd name="connsiteY10" fmla="*/ 402771 h 1066800"/>
              <a:gd name="connsiteX11" fmla="*/ 1796142 w 2155371"/>
              <a:gd name="connsiteY11" fmla="*/ 500743 h 1066800"/>
              <a:gd name="connsiteX12" fmla="*/ 1774371 w 2155371"/>
              <a:gd name="connsiteY12" fmla="*/ 533400 h 1066800"/>
              <a:gd name="connsiteX13" fmla="*/ 1741714 w 2155371"/>
              <a:gd name="connsiteY13" fmla="*/ 598714 h 1066800"/>
              <a:gd name="connsiteX14" fmla="*/ 1730828 w 2155371"/>
              <a:gd name="connsiteY14" fmla="*/ 631371 h 1066800"/>
              <a:gd name="connsiteX15" fmla="*/ 1698171 w 2155371"/>
              <a:gd name="connsiteY15" fmla="*/ 642257 h 1066800"/>
              <a:gd name="connsiteX16" fmla="*/ 1676400 w 2155371"/>
              <a:gd name="connsiteY16" fmla="*/ 664029 h 1066800"/>
              <a:gd name="connsiteX17" fmla="*/ 1643742 w 2155371"/>
              <a:gd name="connsiteY17" fmla="*/ 685800 h 1066800"/>
              <a:gd name="connsiteX18" fmla="*/ 1632857 w 2155371"/>
              <a:gd name="connsiteY18" fmla="*/ 718457 h 1066800"/>
              <a:gd name="connsiteX19" fmla="*/ 1578428 w 2155371"/>
              <a:gd name="connsiteY19" fmla="*/ 838200 h 1066800"/>
              <a:gd name="connsiteX20" fmla="*/ 1491342 w 2155371"/>
              <a:gd name="connsiteY20" fmla="*/ 859971 h 1066800"/>
              <a:gd name="connsiteX21" fmla="*/ 1458685 w 2155371"/>
              <a:gd name="connsiteY21" fmla="*/ 870857 h 1066800"/>
              <a:gd name="connsiteX22" fmla="*/ 1426028 w 2155371"/>
              <a:gd name="connsiteY22" fmla="*/ 947057 h 1066800"/>
              <a:gd name="connsiteX23" fmla="*/ 1349828 w 2155371"/>
              <a:gd name="connsiteY23" fmla="*/ 968829 h 1066800"/>
              <a:gd name="connsiteX24" fmla="*/ 1153885 w 2155371"/>
              <a:gd name="connsiteY24" fmla="*/ 979714 h 1066800"/>
              <a:gd name="connsiteX25" fmla="*/ 1110342 w 2155371"/>
              <a:gd name="connsiteY25" fmla="*/ 1023257 h 1066800"/>
              <a:gd name="connsiteX26" fmla="*/ 1088571 w 2155371"/>
              <a:gd name="connsiteY26" fmla="*/ 1045029 h 1066800"/>
              <a:gd name="connsiteX27" fmla="*/ 1055914 w 2155371"/>
              <a:gd name="connsiteY27" fmla="*/ 1066800 h 1066800"/>
              <a:gd name="connsiteX28" fmla="*/ 1001485 w 2155371"/>
              <a:gd name="connsiteY28" fmla="*/ 1012371 h 1066800"/>
              <a:gd name="connsiteX29" fmla="*/ 990600 w 2155371"/>
              <a:gd name="connsiteY29" fmla="*/ 979714 h 1066800"/>
              <a:gd name="connsiteX30" fmla="*/ 957942 w 2155371"/>
              <a:gd name="connsiteY30" fmla="*/ 957943 h 1066800"/>
              <a:gd name="connsiteX31" fmla="*/ 936171 w 2155371"/>
              <a:gd name="connsiteY31" fmla="*/ 936171 h 1066800"/>
              <a:gd name="connsiteX32" fmla="*/ 914400 w 2155371"/>
              <a:gd name="connsiteY32" fmla="*/ 870857 h 1066800"/>
              <a:gd name="connsiteX33" fmla="*/ 903514 w 2155371"/>
              <a:gd name="connsiteY33" fmla="*/ 816429 h 1066800"/>
              <a:gd name="connsiteX34" fmla="*/ 849085 w 2155371"/>
              <a:gd name="connsiteY34" fmla="*/ 805543 h 1066800"/>
              <a:gd name="connsiteX35" fmla="*/ 707571 w 2155371"/>
              <a:gd name="connsiteY35" fmla="*/ 783771 h 1066800"/>
              <a:gd name="connsiteX36" fmla="*/ 402771 w 2155371"/>
              <a:gd name="connsiteY36" fmla="*/ 794657 h 1066800"/>
              <a:gd name="connsiteX37" fmla="*/ 370114 w 2155371"/>
              <a:gd name="connsiteY37" fmla="*/ 805543 h 1066800"/>
              <a:gd name="connsiteX38" fmla="*/ 348342 w 2155371"/>
              <a:gd name="connsiteY38" fmla="*/ 827314 h 1066800"/>
              <a:gd name="connsiteX39" fmla="*/ 272142 w 2155371"/>
              <a:gd name="connsiteY39" fmla="*/ 838200 h 1066800"/>
              <a:gd name="connsiteX40" fmla="*/ 261257 w 2155371"/>
              <a:gd name="connsiteY40" fmla="*/ 870857 h 1066800"/>
              <a:gd name="connsiteX41" fmla="*/ 228600 w 2155371"/>
              <a:gd name="connsiteY41" fmla="*/ 881743 h 1066800"/>
              <a:gd name="connsiteX42" fmla="*/ 206828 w 2155371"/>
              <a:gd name="connsiteY42" fmla="*/ 903514 h 1066800"/>
              <a:gd name="connsiteX43" fmla="*/ 163285 w 2155371"/>
              <a:gd name="connsiteY43" fmla="*/ 990600 h 1066800"/>
              <a:gd name="connsiteX44" fmla="*/ 130628 w 2155371"/>
              <a:gd name="connsiteY44" fmla="*/ 1001486 h 1066800"/>
              <a:gd name="connsiteX45" fmla="*/ 97971 w 2155371"/>
              <a:gd name="connsiteY45" fmla="*/ 1023257 h 1066800"/>
              <a:gd name="connsiteX46" fmla="*/ 65314 w 2155371"/>
              <a:gd name="connsiteY46" fmla="*/ 1034143 h 1066800"/>
              <a:gd name="connsiteX47" fmla="*/ 0 w 2155371"/>
              <a:gd name="connsiteY47" fmla="*/ 10450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55371" h="1066800">
                <a:moveTo>
                  <a:pt x="2155371" y="0"/>
                </a:moveTo>
                <a:cubicBezTo>
                  <a:pt x="2148114" y="21771"/>
                  <a:pt x="2143863" y="44788"/>
                  <a:pt x="2133600" y="65314"/>
                </a:cubicBezTo>
                <a:cubicBezTo>
                  <a:pt x="2129010" y="74494"/>
                  <a:pt x="2118239" y="79072"/>
                  <a:pt x="2111828" y="87086"/>
                </a:cubicBezTo>
                <a:cubicBezTo>
                  <a:pt x="2103655" y="97302"/>
                  <a:pt x="2098672" y="109897"/>
                  <a:pt x="2090057" y="119743"/>
                </a:cubicBezTo>
                <a:cubicBezTo>
                  <a:pt x="2073161" y="139052"/>
                  <a:pt x="2060520" y="167948"/>
                  <a:pt x="2035628" y="174171"/>
                </a:cubicBezTo>
                <a:cubicBezTo>
                  <a:pt x="1980953" y="187840"/>
                  <a:pt x="2006278" y="180326"/>
                  <a:pt x="1959428" y="195943"/>
                </a:cubicBezTo>
                <a:cubicBezTo>
                  <a:pt x="1952171" y="210457"/>
                  <a:pt x="1949132" y="228011"/>
                  <a:pt x="1937657" y="239486"/>
                </a:cubicBezTo>
                <a:cubicBezTo>
                  <a:pt x="1926182" y="250961"/>
                  <a:pt x="1904503" y="248791"/>
                  <a:pt x="1894114" y="261257"/>
                </a:cubicBezTo>
                <a:cubicBezTo>
                  <a:pt x="1884536" y="272750"/>
                  <a:pt x="1887338" y="290415"/>
                  <a:pt x="1883228" y="304800"/>
                </a:cubicBezTo>
                <a:cubicBezTo>
                  <a:pt x="1880076" y="315833"/>
                  <a:pt x="1875971" y="326571"/>
                  <a:pt x="1872342" y="337457"/>
                </a:cubicBezTo>
                <a:cubicBezTo>
                  <a:pt x="1868714" y="359228"/>
                  <a:pt x="1869946" y="382397"/>
                  <a:pt x="1861457" y="402771"/>
                </a:cubicBezTo>
                <a:cubicBezTo>
                  <a:pt x="1861453" y="402781"/>
                  <a:pt x="1807031" y="484410"/>
                  <a:pt x="1796142" y="500743"/>
                </a:cubicBezTo>
                <a:cubicBezTo>
                  <a:pt x="1788885" y="511629"/>
                  <a:pt x="1778508" y="520989"/>
                  <a:pt x="1774371" y="533400"/>
                </a:cubicBezTo>
                <a:cubicBezTo>
                  <a:pt x="1747009" y="615484"/>
                  <a:pt x="1783918" y="514305"/>
                  <a:pt x="1741714" y="598714"/>
                </a:cubicBezTo>
                <a:cubicBezTo>
                  <a:pt x="1736582" y="608977"/>
                  <a:pt x="1738942" y="623257"/>
                  <a:pt x="1730828" y="631371"/>
                </a:cubicBezTo>
                <a:cubicBezTo>
                  <a:pt x="1722714" y="639485"/>
                  <a:pt x="1709057" y="638628"/>
                  <a:pt x="1698171" y="642257"/>
                </a:cubicBezTo>
                <a:cubicBezTo>
                  <a:pt x="1690914" y="649514"/>
                  <a:pt x="1684414" y="657618"/>
                  <a:pt x="1676400" y="664029"/>
                </a:cubicBezTo>
                <a:cubicBezTo>
                  <a:pt x="1666184" y="672202"/>
                  <a:pt x="1651915" y="675584"/>
                  <a:pt x="1643742" y="685800"/>
                </a:cubicBezTo>
                <a:cubicBezTo>
                  <a:pt x="1636574" y="694760"/>
                  <a:pt x="1635640" y="707325"/>
                  <a:pt x="1632857" y="718457"/>
                </a:cubicBezTo>
                <a:cubicBezTo>
                  <a:pt x="1624577" y="751577"/>
                  <a:pt x="1621291" y="823912"/>
                  <a:pt x="1578428" y="838200"/>
                </a:cubicBezTo>
                <a:cubicBezTo>
                  <a:pt x="1503779" y="863084"/>
                  <a:pt x="1596431" y="833699"/>
                  <a:pt x="1491342" y="859971"/>
                </a:cubicBezTo>
                <a:cubicBezTo>
                  <a:pt x="1480210" y="862754"/>
                  <a:pt x="1469571" y="867228"/>
                  <a:pt x="1458685" y="870857"/>
                </a:cubicBezTo>
                <a:cubicBezTo>
                  <a:pt x="1452148" y="897006"/>
                  <a:pt x="1449522" y="928262"/>
                  <a:pt x="1426028" y="947057"/>
                </a:cubicBezTo>
                <a:cubicBezTo>
                  <a:pt x="1419419" y="952344"/>
                  <a:pt x="1352035" y="968628"/>
                  <a:pt x="1349828" y="968829"/>
                </a:cubicBezTo>
                <a:cubicBezTo>
                  <a:pt x="1284682" y="974751"/>
                  <a:pt x="1219199" y="976086"/>
                  <a:pt x="1153885" y="979714"/>
                </a:cubicBezTo>
                <a:lnTo>
                  <a:pt x="1110342" y="1023257"/>
                </a:lnTo>
                <a:cubicBezTo>
                  <a:pt x="1103085" y="1030514"/>
                  <a:pt x="1097111" y="1039336"/>
                  <a:pt x="1088571" y="1045029"/>
                </a:cubicBezTo>
                <a:lnTo>
                  <a:pt x="1055914" y="1066800"/>
                </a:lnTo>
                <a:cubicBezTo>
                  <a:pt x="1037771" y="1048657"/>
                  <a:pt x="1009598" y="1036713"/>
                  <a:pt x="1001485" y="1012371"/>
                </a:cubicBezTo>
                <a:cubicBezTo>
                  <a:pt x="997857" y="1001485"/>
                  <a:pt x="997768" y="988674"/>
                  <a:pt x="990600" y="979714"/>
                </a:cubicBezTo>
                <a:cubicBezTo>
                  <a:pt x="982427" y="969498"/>
                  <a:pt x="968158" y="966116"/>
                  <a:pt x="957942" y="957943"/>
                </a:cubicBezTo>
                <a:cubicBezTo>
                  <a:pt x="949928" y="951532"/>
                  <a:pt x="943428" y="943428"/>
                  <a:pt x="936171" y="936171"/>
                </a:cubicBezTo>
                <a:cubicBezTo>
                  <a:pt x="928914" y="914400"/>
                  <a:pt x="918901" y="893360"/>
                  <a:pt x="914400" y="870857"/>
                </a:cubicBezTo>
                <a:cubicBezTo>
                  <a:pt x="910771" y="852714"/>
                  <a:pt x="916597" y="829512"/>
                  <a:pt x="903514" y="816429"/>
                </a:cubicBezTo>
                <a:cubicBezTo>
                  <a:pt x="890431" y="803346"/>
                  <a:pt x="867228" y="809172"/>
                  <a:pt x="849085" y="805543"/>
                </a:cubicBezTo>
                <a:cubicBezTo>
                  <a:pt x="823976" y="730211"/>
                  <a:pt x="851187" y="776590"/>
                  <a:pt x="707571" y="783771"/>
                </a:cubicBezTo>
                <a:cubicBezTo>
                  <a:pt x="606033" y="788848"/>
                  <a:pt x="504371" y="791028"/>
                  <a:pt x="402771" y="794657"/>
                </a:cubicBezTo>
                <a:cubicBezTo>
                  <a:pt x="391885" y="798286"/>
                  <a:pt x="379953" y="799639"/>
                  <a:pt x="370114" y="805543"/>
                </a:cubicBezTo>
                <a:cubicBezTo>
                  <a:pt x="361313" y="810823"/>
                  <a:pt x="358079" y="824069"/>
                  <a:pt x="348342" y="827314"/>
                </a:cubicBezTo>
                <a:cubicBezTo>
                  <a:pt x="324001" y="835428"/>
                  <a:pt x="297542" y="834571"/>
                  <a:pt x="272142" y="838200"/>
                </a:cubicBezTo>
                <a:cubicBezTo>
                  <a:pt x="268514" y="849086"/>
                  <a:pt x="269371" y="862743"/>
                  <a:pt x="261257" y="870857"/>
                </a:cubicBezTo>
                <a:cubicBezTo>
                  <a:pt x="253143" y="878971"/>
                  <a:pt x="238439" y="875839"/>
                  <a:pt x="228600" y="881743"/>
                </a:cubicBezTo>
                <a:cubicBezTo>
                  <a:pt x="219799" y="887023"/>
                  <a:pt x="214085" y="896257"/>
                  <a:pt x="206828" y="903514"/>
                </a:cubicBezTo>
                <a:cubicBezTo>
                  <a:pt x="195971" y="936085"/>
                  <a:pt x="194953" y="971600"/>
                  <a:pt x="163285" y="990600"/>
                </a:cubicBezTo>
                <a:cubicBezTo>
                  <a:pt x="153446" y="996504"/>
                  <a:pt x="140891" y="996354"/>
                  <a:pt x="130628" y="1001486"/>
                </a:cubicBezTo>
                <a:cubicBezTo>
                  <a:pt x="118926" y="1007337"/>
                  <a:pt x="109673" y="1017406"/>
                  <a:pt x="97971" y="1023257"/>
                </a:cubicBezTo>
                <a:cubicBezTo>
                  <a:pt x="87708" y="1028389"/>
                  <a:pt x="76515" y="1031654"/>
                  <a:pt x="65314" y="1034143"/>
                </a:cubicBezTo>
                <a:cubicBezTo>
                  <a:pt x="43768" y="1038931"/>
                  <a:pt x="0" y="1045029"/>
                  <a:pt x="0" y="104502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p:cNvSpPr txBox="1"/>
          <p:nvPr/>
        </p:nvSpPr>
        <p:spPr>
          <a:xfrm>
            <a:off x="4860032" y="2253573"/>
            <a:ext cx="4193327" cy="2893100"/>
          </a:xfrm>
          <a:prstGeom prst="rect">
            <a:avLst/>
          </a:prstGeom>
          <a:noFill/>
        </p:spPr>
        <p:txBody>
          <a:bodyPr wrap="none" rtlCol="0">
            <a:spAutoFit/>
          </a:bodyPr>
          <a:lstStyle/>
          <a:p>
            <a:r>
              <a:rPr lang="sk-SK" sz="2600" dirty="0" smtClean="0"/>
              <a:t>pohorie URAL, rieka EMBA,</a:t>
            </a:r>
          </a:p>
          <a:p>
            <a:r>
              <a:rPr lang="sk-SK" sz="2600" dirty="0" smtClean="0"/>
              <a:t>pobrežie KASPICKÉHO MORA,</a:t>
            </a:r>
          </a:p>
          <a:p>
            <a:r>
              <a:rPr lang="sk-SK" sz="2600" dirty="0" smtClean="0"/>
              <a:t>predhorie KAUKAZU,</a:t>
            </a:r>
          </a:p>
          <a:p>
            <a:r>
              <a:rPr lang="sk-SK" sz="2600" dirty="0" smtClean="0"/>
              <a:t>AZOVSKÉ a ČIERNE MORE,</a:t>
            </a:r>
          </a:p>
          <a:p>
            <a:r>
              <a:rPr lang="sk-SK" sz="2600" dirty="0" smtClean="0"/>
              <a:t>úžiny BOSPOR a DARDANELY, </a:t>
            </a:r>
          </a:p>
          <a:p>
            <a:r>
              <a:rPr lang="sk-SK" sz="2600" dirty="0" smtClean="0"/>
              <a:t>EGEJSKÉ a STREDOZEMNÉ </a:t>
            </a:r>
          </a:p>
          <a:p>
            <a:r>
              <a:rPr lang="sk-SK" sz="2600" dirty="0" smtClean="0"/>
              <a:t>MORE</a:t>
            </a:r>
            <a:endParaRPr lang="sk-SK" sz="2600" dirty="0"/>
          </a:p>
        </p:txBody>
      </p:sp>
    </p:spTree>
    <p:extLst>
      <p:ext uri="{BB962C8B-B14F-4D97-AF65-F5344CB8AC3E}">
        <p14:creationId xmlns:p14="http://schemas.microsoft.com/office/powerpoint/2010/main" val="26675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539550" y="95845"/>
            <a:ext cx="8129449" cy="5484129"/>
          </a:xfrm>
          <a:prstGeom prst="rect">
            <a:avLst/>
          </a:prstGeom>
        </p:spPr>
      </p:pic>
      <p:sp>
        <p:nvSpPr>
          <p:cNvPr id="5" name="BlokTextu 4"/>
          <p:cNvSpPr txBox="1"/>
          <p:nvPr/>
        </p:nvSpPr>
        <p:spPr>
          <a:xfrm>
            <a:off x="347372" y="5560128"/>
            <a:ext cx="8513807" cy="1292662"/>
          </a:xfrm>
          <a:prstGeom prst="rect">
            <a:avLst/>
          </a:prstGeom>
          <a:noFill/>
        </p:spPr>
        <p:txBody>
          <a:bodyPr wrap="square" rtlCol="0">
            <a:spAutoFit/>
          </a:bodyPr>
          <a:lstStyle/>
          <a:p>
            <a:r>
              <a:rPr lang="sk-SK" sz="2600" dirty="0" smtClean="0"/>
              <a:t>Od </a:t>
            </a:r>
            <a:r>
              <a:rPr lang="sk-SK" sz="2600" b="1" dirty="0" smtClean="0"/>
              <a:t>Afriky</a:t>
            </a:r>
            <a:r>
              <a:rPr lang="sk-SK" sz="2600" dirty="0" smtClean="0"/>
              <a:t> je Ázia oddelená Suezským prieplavom, Červeným morom a Adenským zálivom.</a:t>
            </a:r>
          </a:p>
          <a:p>
            <a:r>
              <a:rPr lang="sk-SK" sz="2600" dirty="0" smtClean="0"/>
              <a:t>Od </a:t>
            </a:r>
            <a:r>
              <a:rPr lang="sk-SK" sz="2600" b="1" dirty="0" smtClean="0"/>
              <a:t>Ameriky </a:t>
            </a:r>
            <a:r>
              <a:rPr lang="sk-SK" sz="2600" dirty="0" smtClean="0"/>
              <a:t>ju oddeľuje Beringov prieliv a Beringovo more.</a:t>
            </a:r>
            <a:endParaRPr lang="sk-SK" sz="2600" dirty="0"/>
          </a:p>
        </p:txBody>
      </p:sp>
      <p:sp>
        <p:nvSpPr>
          <p:cNvPr id="7" name="Volný tvar 6"/>
          <p:cNvSpPr/>
          <p:nvPr/>
        </p:nvSpPr>
        <p:spPr>
          <a:xfrm>
            <a:off x="2339752" y="2348880"/>
            <a:ext cx="1134503" cy="1364776"/>
          </a:xfrm>
          <a:custGeom>
            <a:avLst/>
            <a:gdLst>
              <a:gd name="connsiteX0" fmla="*/ 0 w 1134503"/>
              <a:gd name="connsiteY0" fmla="*/ 0 h 1364776"/>
              <a:gd name="connsiteX1" fmla="*/ 68239 w 1134503"/>
              <a:gd name="connsiteY1" fmla="*/ 54591 h 1364776"/>
              <a:gd name="connsiteX2" fmla="*/ 122830 w 1134503"/>
              <a:gd name="connsiteY2" fmla="*/ 136477 h 1364776"/>
              <a:gd name="connsiteX3" fmla="*/ 163773 w 1134503"/>
              <a:gd name="connsiteY3" fmla="*/ 259307 h 1364776"/>
              <a:gd name="connsiteX4" fmla="*/ 177421 w 1134503"/>
              <a:gd name="connsiteY4" fmla="*/ 300250 h 1364776"/>
              <a:gd name="connsiteX5" fmla="*/ 259307 w 1134503"/>
              <a:gd name="connsiteY5" fmla="*/ 409432 h 1364776"/>
              <a:gd name="connsiteX6" fmla="*/ 300251 w 1134503"/>
              <a:gd name="connsiteY6" fmla="*/ 504967 h 1364776"/>
              <a:gd name="connsiteX7" fmla="*/ 327546 w 1134503"/>
              <a:gd name="connsiteY7" fmla="*/ 545910 h 1364776"/>
              <a:gd name="connsiteX8" fmla="*/ 368489 w 1134503"/>
              <a:gd name="connsiteY8" fmla="*/ 573206 h 1364776"/>
              <a:gd name="connsiteX9" fmla="*/ 409433 w 1134503"/>
              <a:gd name="connsiteY9" fmla="*/ 682388 h 1364776"/>
              <a:gd name="connsiteX10" fmla="*/ 436728 w 1134503"/>
              <a:gd name="connsiteY10" fmla="*/ 723331 h 1364776"/>
              <a:gd name="connsiteX11" fmla="*/ 450376 w 1134503"/>
              <a:gd name="connsiteY11" fmla="*/ 764274 h 1364776"/>
              <a:gd name="connsiteX12" fmla="*/ 518615 w 1134503"/>
              <a:gd name="connsiteY12" fmla="*/ 846161 h 1364776"/>
              <a:gd name="connsiteX13" fmla="*/ 627797 w 1134503"/>
              <a:gd name="connsiteY13" fmla="*/ 955343 h 1364776"/>
              <a:gd name="connsiteX14" fmla="*/ 777922 w 1134503"/>
              <a:gd name="connsiteY14" fmla="*/ 968991 h 1364776"/>
              <a:gd name="connsiteX15" fmla="*/ 996286 w 1134503"/>
              <a:gd name="connsiteY15" fmla="*/ 982638 h 1364776"/>
              <a:gd name="connsiteX16" fmla="*/ 1023582 w 1134503"/>
              <a:gd name="connsiteY16" fmla="*/ 1064525 h 1364776"/>
              <a:gd name="connsiteX17" fmla="*/ 1037230 w 1134503"/>
              <a:gd name="connsiteY17" fmla="*/ 1105468 h 1364776"/>
              <a:gd name="connsiteX18" fmla="*/ 1119116 w 1134503"/>
              <a:gd name="connsiteY18" fmla="*/ 1160059 h 1364776"/>
              <a:gd name="connsiteX19" fmla="*/ 1132764 w 1134503"/>
              <a:gd name="connsiteY19" fmla="*/ 1364776 h 13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4503" h="1364776">
                <a:moveTo>
                  <a:pt x="0" y="0"/>
                </a:moveTo>
                <a:cubicBezTo>
                  <a:pt x="22746" y="18197"/>
                  <a:pt x="48752" y="32939"/>
                  <a:pt x="68239" y="54591"/>
                </a:cubicBezTo>
                <a:cubicBezTo>
                  <a:pt x="90184" y="78975"/>
                  <a:pt x="122830" y="136477"/>
                  <a:pt x="122830" y="136477"/>
                </a:cubicBezTo>
                <a:lnTo>
                  <a:pt x="163773" y="259307"/>
                </a:lnTo>
                <a:cubicBezTo>
                  <a:pt x="168322" y="272955"/>
                  <a:pt x="169441" y="288280"/>
                  <a:pt x="177421" y="300250"/>
                </a:cubicBezTo>
                <a:cubicBezTo>
                  <a:pt x="220874" y="365431"/>
                  <a:pt x="194469" y="328386"/>
                  <a:pt x="259307" y="409432"/>
                </a:cubicBezTo>
                <a:cubicBezTo>
                  <a:pt x="274619" y="455368"/>
                  <a:pt x="273266" y="457744"/>
                  <a:pt x="300251" y="504967"/>
                </a:cubicBezTo>
                <a:cubicBezTo>
                  <a:pt x="308389" y="519208"/>
                  <a:pt x="315948" y="534312"/>
                  <a:pt x="327546" y="545910"/>
                </a:cubicBezTo>
                <a:cubicBezTo>
                  <a:pt x="339144" y="557508"/>
                  <a:pt x="354841" y="564107"/>
                  <a:pt x="368489" y="573206"/>
                </a:cubicBezTo>
                <a:cubicBezTo>
                  <a:pt x="432501" y="669222"/>
                  <a:pt x="358841" y="547476"/>
                  <a:pt x="409433" y="682388"/>
                </a:cubicBezTo>
                <a:cubicBezTo>
                  <a:pt x="415192" y="697746"/>
                  <a:pt x="429393" y="708660"/>
                  <a:pt x="436728" y="723331"/>
                </a:cubicBezTo>
                <a:cubicBezTo>
                  <a:pt x="443162" y="736198"/>
                  <a:pt x="443942" y="751407"/>
                  <a:pt x="450376" y="764274"/>
                </a:cubicBezTo>
                <a:cubicBezTo>
                  <a:pt x="479636" y="822793"/>
                  <a:pt x="476361" y="791834"/>
                  <a:pt x="518615" y="846161"/>
                </a:cubicBezTo>
                <a:cubicBezTo>
                  <a:pt x="560096" y="899494"/>
                  <a:pt x="558994" y="941582"/>
                  <a:pt x="627797" y="955343"/>
                </a:cubicBezTo>
                <a:cubicBezTo>
                  <a:pt x="677069" y="965198"/>
                  <a:pt x="727811" y="965279"/>
                  <a:pt x="777922" y="968991"/>
                </a:cubicBezTo>
                <a:cubicBezTo>
                  <a:pt x="850653" y="974378"/>
                  <a:pt x="923498" y="978089"/>
                  <a:pt x="996286" y="982638"/>
                </a:cubicBezTo>
                <a:lnTo>
                  <a:pt x="1023582" y="1064525"/>
                </a:lnTo>
                <a:cubicBezTo>
                  <a:pt x="1028131" y="1078173"/>
                  <a:pt x="1025260" y="1097488"/>
                  <a:pt x="1037230" y="1105468"/>
                </a:cubicBezTo>
                <a:lnTo>
                  <a:pt x="1119116" y="1160059"/>
                </a:lnTo>
                <a:cubicBezTo>
                  <a:pt x="1141686" y="1272907"/>
                  <a:pt x="1132764" y="1205101"/>
                  <a:pt x="1132764" y="136477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Volný tvar 8"/>
          <p:cNvSpPr/>
          <p:nvPr/>
        </p:nvSpPr>
        <p:spPr>
          <a:xfrm>
            <a:off x="5759355" y="368490"/>
            <a:ext cx="1228299" cy="1433014"/>
          </a:xfrm>
          <a:custGeom>
            <a:avLst/>
            <a:gdLst>
              <a:gd name="connsiteX0" fmla="*/ 0 w 1228299"/>
              <a:gd name="connsiteY0" fmla="*/ 0 h 1433014"/>
              <a:gd name="connsiteX1" fmla="*/ 122830 w 1228299"/>
              <a:gd name="connsiteY1" fmla="*/ 68238 h 1433014"/>
              <a:gd name="connsiteX2" fmla="*/ 218364 w 1228299"/>
              <a:gd name="connsiteY2" fmla="*/ 191068 h 1433014"/>
              <a:gd name="connsiteX3" fmla="*/ 327546 w 1228299"/>
              <a:gd name="connsiteY3" fmla="*/ 218364 h 1433014"/>
              <a:gd name="connsiteX4" fmla="*/ 368490 w 1228299"/>
              <a:gd name="connsiteY4" fmla="*/ 245659 h 1433014"/>
              <a:gd name="connsiteX5" fmla="*/ 477672 w 1228299"/>
              <a:gd name="connsiteY5" fmla="*/ 368489 h 1433014"/>
              <a:gd name="connsiteX6" fmla="*/ 559558 w 1228299"/>
              <a:gd name="connsiteY6" fmla="*/ 395785 h 1433014"/>
              <a:gd name="connsiteX7" fmla="*/ 586854 w 1228299"/>
              <a:gd name="connsiteY7" fmla="*/ 436728 h 1433014"/>
              <a:gd name="connsiteX8" fmla="*/ 682388 w 1228299"/>
              <a:gd name="connsiteY8" fmla="*/ 518614 h 1433014"/>
              <a:gd name="connsiteX9" fmla="*/ 736979 w 1228299"/>
              <a:gd name="connsiteY9" fmla="*/ 545910 h 1433014"/>
              <a:gd name="connsiteX10" fmla="*/ 777923 w 1228299"/>
              <a:gd name="connsiteY10" fmla="*/ 573206 h 1433014"/>
              <a:gd name="connsiteX11" fmla="*/ 818866 w 1228299"/>
              <a:gd name="connsiteY11" fmla="*/ 641444 h 1433014"/>
              <a:gd name="connsiteX12" fmla="*/ 900752 w 1228299"/>
              <a:gd name="connsiteY12" fmla="*/ 668740 h 1433014"/>
              <a:gd name="connsiteX13" fmla="*/ 996287 w 1228299"/>
              <a:gd name="connsiteY13" fmla="*/ 709683 h 1433014"/>
              <a:gd name="connsiteX14" fmla="*/ 982639 w 1228299"/>
              <a:gd name="connsiteY14" fmla="*/ 777922 h 1433014"/>
              <a:gd name="connsiteX15" fmla="*/ 914400 w 1228299"/>
              <a:gd name="connsiteY15" fmla="*/ 846161 h 1433014"/>
              <a:gd name="connsiteX16" fmla="*/ 873457 w 1228299"/>
              <a:gd name="connsiteY16" fmla="*/ 859809 h 1433014"/>
              <a:gd name="connsiteX17" fmla="*/ 832514 w 1228299"/>
              <a:gd name="connsiteY17" fmla="*/ 887104 h 1433014"/>
              <a:gd name="connsiteX18" fmla="*/ 818866 w 1228299"/>
              <a:gd name="connsiteY18" fmla="*/ 928047 h 1433014"/>
              <a:gd name="connsiteX19" fmla="*/ 887105 w 1228299"/>
              <a:gd name="connsiteY19" fmla="*/ 1091820 h 1433014"/>
              <a:gd name="connsiteX20" fmla="*/ 928048 w 1228299"/>
              <a:gd name="connsiteY20" fmla="*/ 1105468 h 1433014"/>
              <a:gd name="connsiteX21" fmla="*/ 968991 w 1228299"/>
              <a:gd name="connsiteY21" fmla="*/ 1146411 h 1433014"/>
              <a:gd name="connsiteX22" fmla="*/ 1009935 w 1228299"/>
              <a:gd name="connsiteY22" fmla="*/ 1160059 h 1433014"/>
              <a:gd name="connsiteX23" fmla="*/ 1050878 w 1228299"/>
              <a:gd name="connsiteY23" fmla="*/ 1187355 h 1433014"/>
              <a:gd name="connsiteX24" fmla="*/ 1078173 w 1228299"/>
              <a:gd name="connsiteY24" fmla="*/ 1228298 h 1433014"/>
              <a:gd name="connsiteX25" fmla="*/ 1119117 w 1228299"/>
              <a:gd name="connsiteY25" fmla="*/ 1310185 h 1433014"/>
              <a:gd name="connsiteX26" fmla="*/ 1228299 w 1228299"/>
              <a:gd name="connsiteY26" fmla="*/ 1433014 h 14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8299" h="1433014">
                <a:moveTo>
                  <a:pt x="0" y="0"/>
                </a:moveTo>
                <a:cubicBezTo>
                  <a:pt x="5135" y="2567"/>
                  <a:pt x="105632" y="48584"/>
                  <a:pt x="122830" y="68238"/>
                </a:cubicBezTo>
                <a:cubicBezTo>
                  <a:pt x="135617" y="82852"/>
                  <a:pt x="185118" y="175956"/>
                  <a:pt x="218364" y="191068"/>
                </a:cubicBezTo>
                <a:cubicBezTo>
                  <a:pt x="252516" y="206592"/>
                  <a:pt x="327546" y="218364"/>
                  <a:pt x="327546" y="218364"/>
                </a:cubicBezTo>
                <a:cubicBezTo>
                  <a:pt x="341194" y="227462"/>
                  <a:pt x="357689" y="233315"/>
                  <a:pt x="368490" y="245659"/>
                </a:cubicBezTo>
                <a:cubicBezTo>
                  <a:pt x="427702" y="313329"/>
                  <a:pt x="402381" y="330843"/>
                  <a:pt x="477672" y="368489"/>
                </a:cubicBezTo>
                <a:cubicBezTo>
                  <a:pt x="503406" y="381356"/>
                  <a:pt x="559558" y="395785"/>
                  <a:pt x="559558" y="395785"/>
                </a:cubicBezTo>
                <a:cubicBezTo>
                  <a:pt x="568657" y="409433"/>
                  <a:pt x="576353" y="424127"/>
                  <a:pt x="586854" y="436728"/>
                </a:cubicBezTo>
                <a:cubicBezTo>
                  <a:pt x="611128" y="465857"/>
                  <a:pt x="650956" y="498969"/>
                  <a:pt x="682388" y="518614"/>
                </a:cubicBezTo>
                <a:cubicBezTo>
                  <a:pt x="699640" y="529397"/>
                  <a:pt x="719315" y="535816"/>
                  <a:pt x="736979" y="545910"/>
                </a:cubicBezTo>
                <a:cubicBezTo>
                  <a:pt x="751221" y="554048"/>
                  <a:pt x="764275" y="564107"/>
                  <a:pt x="777923" y="573206"/>
                </a:cubicBezTo>
                <a:cubicBezTo>
                  <a:pt x="791571" y="595952"/>
                  <a:pt x="797928" y="625158"/>
                  <a:pt x="818866" y="641444"/>
                </a:cubicBezTo>
                <a:cubicBezTo>
                  <a:pt x="841577" y="659108"/>
                  <a:pt x="875017" y="655873"/>
                  <a:pt x="900752" y="668740"/>
                </a:cubicBezTo>
                <a:cubicBezTo>
                  <a:pt x="968211" y="702468"/>
                  <a:pt x="936043" y="689601"/>
                  <a:pt x="996287" y="709683"/>
                </a:cubicBezTo>
                <a:cubicBezTo>
                  <a:pt x="991738" y="732429"/>
                  <a:pt x="990784" y="756202"/>
                  <a:pt x="982639" y="777922"/>
                </a:cubicBezTo>
                <a:cubicBezTo>
                  <a:pt x="970041" y="811517"/>
                  <a:pt x="945195" y="830763"/>
                  <a:pt x="914400" y="846161"/>
                </a:cubicBezTo>
                <a:cubicBezTo>
                  <a:pt x="901533" y="852595"/>
                  <a:pt x="886324" y="853375"/>
                  <a:pt x="873457" y="859809"/>
                </a:cubicBezTo>
                <a:cubicBezTo>
                  <a:pt x="858786" y="867144"/>
                  <a:pt x="846162" y="878006"/>
                  <a:pt x="832514" y="887104"/>
                </a:cubicBezTo>
                <a:cubicBezTo>
                  <a:pt x="827965" y="900752"/>
                  <a:pt x="817671" y="913711"/>
                  <a:pt x="818866" y="928047"/>
                </a:cubicBezTo>
                <a:cubicBezTo>
                  <a:pt x="825002" y="1001684"/>
                  <a:pt x="828167" y="1052528"/>
                  <a:pt x="887105" y="1091820"/>
                </a:cubicBezTo>
                <a:cubicBezTo>
                  <a:pt x="899075" y="1099800"/>
                  <a:pt x="914400" y="1100919"/>
                  <a:pt x="928048" y="1105468"/>
                </a:cubicBezTo>
                <a:cubicBezTo>
                  <a:pt x="941696" y="1119116"/>
                  <a:pt x="952932" y="1135705"/>
                  <a:pt x="968991" y="1146411"/>
                </a:cubicBezTo>
                <a:cubicBezTo>
                  <a:pt x="980961" y="1154391"/>
                  <a:pt x="997068" y="1153625"/>
                  <a:pt x="1009935" y="1160059"/>
                </a:cubicBezTo>
                <a:cubicBezTo>
                  <a:pt x="1024606" y="1167395"/>
                  <a:pt x="1037230" y="1178256"/>
                  <a:pt x="1050878" y="1187355"/>
                </a:cubicBezTo>
                <a:cubicBezTo>
                  <a:pt x="1059976" y="1201003"/>
                  <a:pt x="1070838" y="1213627"/>
                  <a:pt x="1078173" y="1228298"/>
                </a:cubicBezTo>
                <a:cubicBezTo>
                  <a:pt x="1104661" y="1281273"/>
                  <a:pt x="1075116" y="1261295"/>
                  <a:pt x="1119117" y="1310185"/>
                </a:cubicBezTo>
                <a:cubicBezTo>
                  <a:pt x="1234686" y="1438595"/>
                  <a:pt x="1191609" y="1359637"/>
                  <a:pt x="1228299" y="143301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7102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21" y="35264"/>
            <a:ext cx="1984869" cy="1953576"/>
          </a:xfrm>
          <a:prstGeom prst="rect">
            <a:avLst/>
          </a:prstGeom>
        </p:spPr>
      </p:pic>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ÁZIA</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66954" y="1657012"/>
            <a:ext cx="8229600" cy="4525963"/>
          </a:xfrm>
        </p:spPr>
        <p:txBody>
          <a:bodyPr>
            <a:normAutofit fontScale="92500" lnSpcReduction="20000"/>
          </a:bodyPr>
          <a:lstStyle/>
          <a:p>
            <a:r>
              <a:rPr lang="sk-SK" dirty="0" smtClean="0"/>
              <a:t>rozlohou je </a:t>
            </a:r>
            <a:r>
              <a:rPr lang="sk-SK" b="1" dirty="0" smtClean="0"/>
              <a:t>najväčší svetadiel </a:t>
            </a:r>
          </a:p>
          <a:p>
            <a:r>
              <a:rPr lang="sk-SK" dirty="0" smtClean="0"/>
              <a:t>spolu s Európou ležia na </a:t>
            </a:r>
            <a:r>
              <a:rPr lang="sk-SK" b="1" dirty="0" smtClean="0"/>
              <a:t>kontinente Eurázia</a:t>
            </a:r>
          </a:p>
          <a:p>
            <a:r>
              <a:rPr lang="sk-SK" b="1" u="sng" dirty="0" smtClean="0"/>
              <a:t>hranica medzi Európou a Á: </a:t>
            </a:r>
            <a:r>
              <a:rPr lang="sk-SK" dirty="0"/>
              <a:t>pohorie URAL, rieka EMBA</a:t>
            </a:r>
            <a:r>
              <a:rPr lang="sk-SK" dirty="0" smtClean="0"/>
              <a:t>, pobrežie </a:t>
            </a:r>
            <a:r>
              <a:rPr lang="sk-SK" dirty="0"/>
              <a:t>KASPICKÉHO MORA</a:t>
            </a:r>
            <a:r>
              <a:rPr lang="sk-SK" dirty="0" smtClean="0"/>
              <a:t>, predhorie </a:t>
            </a:r>
            <a:r>
              <a:rPr lang="sk-SK" dirty="0"/>
              <a:t>KAUKAZU</a:t>
            </a:r>
            <a:r>
              <a:rPr lang="sk-SK" dirty="0" smtClean="0"/>
              <a:t>, AZOVSKÉ </a:t>
            </a:r>
            <a:r>
              <a:rPr lang="sk-SK" dirty="0"/>
              <a:t>a ČIERNE MORE</a:t>
            </a:r>
            <a:r>
              <a:rPr lang="sk-SK" dirty="0" smtClean="0"/>
              <a:t>, úžiny </a:t>
            </a:r>
            <a:r>
              <a:rPr lang="sk-SK" dirty="0"/>
              <a:t>BOSPOR a DARDANELY, </a:t>
            </a:r>
            <a:r>
              <a:rPr lang="sk-SK" dirty="0" smtClean="0"/>
              <a:t>EGEJSKÉ </a:t>
            </a:r>
            <a:r>
              <a:rPr lang="sk-SK" dirty="0"/>
              <a:t>a </a:t>
            </a:r>
            <a:r>
              <a:rPr lang="sk-SK" dirty="0" smtClean="0"/>
              <a:t>STREDOZEMNÉ MORE</a:t>
            </a:r>
          </a:p>
          <a:p>
            <a:r>
              <a:rPr lang="sk-SK" b="1" u="sng" dirty="0"/>
              <a:t>hranica medzi </a:t>
            </a:r>
            <a:r>
              <a:rPr lang="sk-SK" b="1" u="sng" dirty="0" smtClean="0"/>
              <a:t>Afrikou </a:t>
            </a:r>
            <a:r>
              <a:rPr lang="sk-SK" b="1" u="sng" dirty="0"/>
              <a:t>a Á</a:t>
            </a:r>
            <a:r>
              <a:rPr lang="sk-SK" b="1" u="sng" dirty="0" smtClean="0"/>
              <a:t>:</a:t>
            </a:r>
            <a:r>
              <a:rPr lang="sk-SK" dirty="0" smtClean="0"/>
              <a:t> Suezský prieplav, Červené more </a:t>
            </a:r>
            <a:r>
              <a:rPr lang="sk-SK" dirty="0"/>
              <a:t>a </a:t>
            </a:r>
            <a:r>
              <a:rPr lang="sk-SK" dirty="0" smtClean="0"/>
              <a:t>Adenský záliv</a:t>
            </a:r>
          </a:p>
          <a:p>
            <a:r>
              <a:rPr lang="sk-SK" b="1" u="sng" dirty="0"/>
              <a:t>hranica medzi </a:t>
            </a:r>
            <a:r>
              <a:rPr lang="sk-SK" b="1" u="sng" dirty="0" smtClean="0"/>
              <a:t>Amerikou </a:t>
            </a:r>
            <a:r>
              <a:rPr lang="sk-SK" b="1" u="sng" dirty="0"/>
              <a:t>a Á</a:t>
            </a:r>
            <a:r>
              <a:rPr lang="sk-SK" b="1" u="sng" dirty="0" smtClean="0"/>
              <a:t>:</a:t>
            </a:r>
            <a:r>
              <a:rPr lang="sk-SK" dirty="0" smtClean="0"/>
              <a:t> Beringov prieliv a Beringovo more</a:t>
            </a:r>
          </a:p>
          <a:p>
            <a:endParaRPr lang="sk-SK" b="1" u="sng" dirty="0" smtClean="0"/>
          </a:p>
          <a:p>
            <a:endParaRPr lang="sk-SK" dirty="0"/>
          </a:p>
        </p:txBody>
      </p:sp>
    </p:spTree>
    <p:extLst>
      <p:ext uri="{BB962C8B-B14F-4D97-AF65-F5344CB8AC3E}">
        <p14:creationId xmlns:p14="http://schemas.microsoft.com/office/powerpoint/2010/main" val="2037383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939" y="5123"/>
            <a:ext cx="7930061" cy="6852877"/>
          </a:xfrm>
        </p:spPr>
      </p:pic>
      <p:sp>
        <p:nvSpPr>
          <p:cNvPr id="12" name="TextovéPole 11"/>
          <p:cNvSpPr txBox="1"/>
          <p:nvPr/>
        </p:nvSpPr>
        <p:spPr>
          <a:xfrm>
            <a:off x="55359" y="5589240"/>
            <a:ext cx="1192699" cy="461665"/>
          </a:xfrm>
          <a:prstGeom prst="rect">
            <a:avLst/>
          </a:prstGeom>
          <a:noFill/>
        </p:spPr>
        <p:txBody>
          <a:bodyPr wrap="none" rtlCol="0">
            <a:spAutoFit/>
          </a:bodyPr>
          <a:lstStyle/>
          <a:p>
            <a:r>
              <a:rPr lang="sk-SK" sz="2400" b="1" dirty="0" smtClean="0">
                <a:solidFill>
                  <a:srgbClr val="FF0000"/>
                </a:solidFill>
                <a:effectLst>
                  <a:outerShdw blurRad="38100" dist="38100" dir="2700000" algn="tl">
                    <a:srgbClr val="000000">
                      <a:alpha val="43137"/>
                    </a:srgbClr>
                  </a:outerShdw>
                </a:effectLst>
              </a:rPr>
              <a:t>ROVNÍK</a:t>
            </a:r>
            <a:endParaRPr lang="sk-SK" sz="2400" b="1" dirty="0">
              <a:solidFill>
                <a:srgbClr val="FF0000"/>
              </a:solidFill>
              <a:effectLst>
                <a:outerShdw blurRad="38100" dist="38100" dir="2700000" algn="tl">
                  <a:srgbClr val="000000">
                    <a:alpha val="43137"/>
                  </a:srgbClr>
                </a:outerShdw>
              </a:effectLst>
            </a:endParaRPr>
          </a:p>
        </p:txBody>
      </p:sp>
      <p:sp>
        <p:nvSpPr>
          <p:cNvPr id="13" name="TextovéPole 12"/>
          <p:cNvSpPr txBox="1"/>
          <p:nvPr/>
        </p:nvSpPr>
        <p:spPr>
          <a:xfrm>
            <a:off x="-6358" y="3717032"/>
            <a:ext cx="1835696" cy="830997"/>
          </a:xfrm>
          <a:prstGeom prst="rect">
            <a:avLst/>
          </a:prstGeom>
          <a:noFill/>
        </p:spPr>
        <p:txBody>
          <a:bodyPr wrap="square" rtlCol="0">
            <a:spAutoFit/>
          </a:bodyPr>
          <a:lstStyle/>
          <a:p>
            <a:r>
              <a:rPr lang="sk-SK" sz="2400" b="1" dirty="0" smtClean="0">
                <a:solidFill>
                  <a:srgbClr val="FF0000"/>
                </a:solidFill>
                <a:effectLst>
                  <a:outerShdw blurRad="38100" dist="38100" dir="2700000" algn="tl">
                    <a:srgbClr val="000000">
                      <a:alpha val="43137"/>
                    </a:srgbClr>
                  </a:outerShdw>
                </a:effectLst>
              </a:rPr>
              <a:t>OBRATNÍK</a:t>
            </a:r>
          </a:p>
          <a:p>
            <a:r>
              <a:rPr lang="sk-SK" sz="2400" b="1" dirty="0" smtClean="0">
                <a:solidFill>
                  <a:srgbClr val="FF0000"/>
                </a:solidFill>
                <a:effectLst>
                  <a:outerShdw blurRad="38100" dist="38100" dir="2700000" algn="tl">
                    <a:srgbClr val="000000">
                      <a:alpha val="43137"/>
                    </a:srgbClr>
                  </a:outerShdw>
                </a:effectLst>
              </a:rPr>
              <a:t>RAKA</a:t>
            </a:r>
            <a:endParaRPr lang="sk-SK" sz="2400" b="1" dirty="0">
              <a:solidFill>
                <a:srgbClr val="FF0000"/>
              </a:solidFill>
              <a:effectLst>
                <a:outerShdw blurRad="38100" dist="38100" dir="2700000" algn="tl">
                  <a:srgbClr val="000000">
                    <a:alpha val="43137"/>
                  </a:srgbClr>
                </a:outerShdw>
              </a:effectLst>
            </a:endParaRPr>
          </a:p>
        </p:txBody>
      </p:sp>
      <p:sp>
        <p:nvSpPr>
          <p:cNvPr id="14" name="TextovéPole 13"/>
          <p:cNvSpPr txBox="1"/>
          <p:nvPr/>
        </p:nvSpPr>
        <p:spPr>
          <a:xfrm>
            <a:off x="-101864" y="5123"/>
            <a:ext cx="1507144" cy="1200329"/>
          </a:xfrm>
          <a:prstGeom prst="rect">
            <a:avLst/>
          </a:prstGeom>
          <a:noFill/>
        </p:spPr>
        <p:txBody>
          <a:bodyPr wrap="none" rtlCol="0">
            <a:spAutoFit/>
          </a:bodyPr>
          <a:lstStyle/>
          <a:p>
            <a:r>
              <a:rPr lang="sk-SK" sz="2400" b="1" dirty="0" smtClean="0">
                <a:solidFill>
                  <a:srgbClr val="FF0000"/>
                </a:solidFill>
                <a:effectLst>
                  <a:outerShdw blurRad="38100" dist="38100" dir="2700000" algn="tl">
                    <a:srgbClr val="000000">
                      <a:alpha val="43137"/>
                    </a:srgbClr>
                  </a:outerShdw>
                </a:effectLst>
              </a:rPr>
              <a:t>SEVERNÁ </a:t>
            </a:r>
          </a:p>
          <a:p>
            <a:r>
              <a:rPr lang="sk-SK" sz="2400" b="1" dirty="0" smtClean="0">
                <a:solidFill>
                  <a:srgbClr val="FF0000"/>
                </a:solidFill>
                <a:effectLst>
                  <a:outerShdw blurRad="38100" dist="38100" dir="2700000" algn="tl">
                    <a:srgbClr val="000000">
                      <a:alpha val="43137"/>
                    </a:srgbClr>
                  </a:outerShdw>
                </a:effectLst>
              </a:rPr>
              <a:t>POLÁRNA</a:t>
            </a:r>
          </a:p>
          <a:p>
            <a:r>
              <a:rPr lang="sk-SK" sz="2400" b="1" dirty="0" smtClean="0">
                <a:solidFill>
                  <a:srgbClr val="FF0000"/>
                </a:solidFill>
                <a:effectLst>
                  <a:outerShdw blurRad="38100" dist="38100" dir="2700000" algn="tl">
                    <a:srgbClr val="000000">
                      <a:alpha val="43137"/>
                    </a:srgbClr>
                  </a:outerShdw>
                </a:effectLst>
              </a:rPr>
              <a:t>KRUŽNICA</a:t>
            </a:r>
            <a:endParaRPr lang="sk-SK" sz="2400" b="1" dirty="0">
              <a:solidFill>
                <a:srgbClr val="FF0000"/>
              </a:solidFill>
              <a:effectLst>
                <a:outerShdw blurRad="38100" dist="38100" dir="2700000" algn="tl">
                  <a:srgbClr val="000000">
                    <a:alpha val="43137"/>
                  </a:srgbClr>
                </a:outerShdw>
              </a:effectLst>
            </a:endParaRPr>
          </a:p>
        </p:txBody>
      </p:sp>
      <p:cxnSp>
        <p:nvCxnSpPr>
          <p:cNvPr id="16" name="Přímá spojnice se šipkou 15"/>
          <p:cNvCxnSpPr/>
          <p:nvPr/>
        </p:nvCxnSpPr>
        <p:spPr>
          <a:xfrm flipV="1">
            <a:off x="390148" y="6155420"/>
            <a:ext cx="1715819" cy="21602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591603" y="4332005"/>
            <a:ext cx="1715819" cy="21602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1146237" y="989428"/>
            <a:ext cx="1715819" cy="21602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2451674" y="3016062"/>
            <a:ext cx="5535490" cy="830997"/>
          </a:xfrm>
          <a:prstGeom prst="rect">
            <a:avLst/>
          </a:prstGeom>
          <a:noFill/>
        </p:spPr>
        <p:txBody>
          <a:bodyPr wrap="none" rtlCol="0">
            <a:spAutoFit/>
          </a:bodyPr>
          <a:lstStyle/>
          <a:p>
            <a:r>
              <a:rPr lang="sk-SK" sz="4800" b="1" dirty="0" smtClean="0">
                <a:effectLst>
                  <a:outerShdw blurRad="38100" dist="38100" dir="2700000" algn="tl">
                    <a:srgbClr val="000000">
                      <a:alpha val="43137"/>
                    </a:srgbClr>
                  </a:outerShdw>
                </a:effectLst>
              </a:rPr>
              <a:t>Dôležité rovnobežky:</a:t>
            </a:r>
            <a:endParaRPr lang="sk-SK"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3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ppt_x"/>
                                          </p:val>
                                        </p:tav>
                                        <p:tav tm="100000">
                                          <p:val>
                                            <p:strVal val="#ppt_x"/>
                                          </p:val>
                                        </p:tav>
                                      </p:tavLst>
                                    </p:anim>
                                    <p:anim calcmode="lin" valueType="num">
                                      <p:cBhvr additive="base">
                                        <p:cTn id="12" dur="2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effectLst>
                  <a:outerShdw blurRad="38100" dist="38100" dir="2700000" algn="tl">
                    <a:srgbClr val="000000">
                      <a:alpha val="43137"/>
                    </a:srgbClr>
                  </a:outerShdw>
                </a:effectLst>
              </a:rPr>
              <a:t>Pologule</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sk-SK" dirty="0" smtClean="0"/>
              <a:t>Na akých pologuliach leží Ázia vzhľadom na rovník?</a:t>
            </a:r>
          </a:p>
          <a:p>
            <a:endParaRPr lang="sk-SK" dirty="0"/>
          </a:p>
          <a:p>
            <a:r>
              <a:rPr lang="sk-SK" dirty="0"/>
              <a:t>Na akých </a:t>
            </a:r>
            <a:r>
              <a:rPr lang="sk-SK" dirty="0" smtClean="0"/>
              <a:t>pologuliach </a:t>
            </a:r>
            <a:r>
              <a:rPr lang="sk-SK" dirty="0"/>
              <a:t>leží Ázia vzhľadom na </a:t>
            </a:r>
            <a:r>
              <a:rPr lang="sk-SK" dirty="0" smtClean="0"/>
              <a:t>nultý poludník?</a:t>
            </a:r>
            <a:endParaRPr lang="sk-SK" dirty="0"/>
          </a:p>
          <a:p>
            <a:endParaRPr lang="sk-SK" dirty="0"/>
          </a:p>
        </p:txBody>
      </p:sp>
      <p:sp>
        <p:nvSpPr>
          <p:cNvPr id="4" name="TextovéPole 3"/>
          <p:cNvSpPr txBox="1"/>
          <p:nvPr/>
        </p:nvSpPr>
        <p:spPr>
          <a:xfrm>
            <a:off x="827584" y="2636912"/>
            <a:ext cx="5532925" cy="584775"/>
          </a:xfrm>
          <a:prstGeom prst="rect">
            <a:avLst/>
          </a:prstGeom>
          <a:noFill/>
        </p:spPr>
        <p:txBody>
          <a:bodyPr wrap="none" rtlCol="0">
            <a:spAutoFit/>
          </a:bodyPr>
          <a:lstStyle/>
          <a:p>
            <a:r>
              <a:rPr lang="sk-SK" sz="3200" b="1" dirty="0" smtClean="0">
                <a:solidFill>
                  <a:srgbClr val="FF0000"/>
                </a:solidFill>
              </a:rPr>
              <a:t>na severnej a na južnej pologuli</a:t>
            </a:r>
            <a:endParaRPr lang="sk-SK" sz="3200" b="1" dirty="0">
              <a:solidFill>
                <a:srgbClr val="FF0000"/>
              </a:solidFill>
            </a:endParaRPr>
          </a:p>
        </p:txBody>
      </p:sp>
      <p:sp>
        <p:nvSpPr>
          <p:cNvPr id="5" name="TextovéPole 4"/>
          <p:cNvSpPr txBox="1"/>
          <p:nvPr/>
        </p:nvSpPr>
        <p:spPr>
          <a:xfrm>
            <a:off x="827583" y="4405617"/>
            <a:ext cx="6252674" cy="584775"/>
          </a:xfrm>
          <a:prstGeom prst="rect">
            <a:avLst/>
          </a:prstGeom>
          <a:noFill/>
        </p:spPr>
        <p:txBody>
          <a:bodyPr wrap="none" rtlCol="0">
            <a:spAutoFit/>
          </a:bodyPr>
          <a:lstStyle/>
          <a:p>
            <a:r>
              <a:rPr lang="sk-SK" sz="3200" b="1" dirty="0" smtClean="0">
                <a:solidFill>
                  <a:srgbClr val="FF0000"/>
                </a:solidFill>
              </a:rPr>
              <a:t>na východnej i na západnej pologuli</a:t>
            </a:r>
            <a:endParaRPr lang="sk-SK" sz="3200" b="1" dirty="0">
              <a:solidFill>
                <a:srgbClr val="FF0000"/>
              </a:solidFill>
            </a:endParaRPr>
          </a:p>
        </p:txBody>
      </p:sp>
    </p:spTree>
    <p:extLst>
      <p:ext uri="{BB962C8B-B14F-4D97-AF65-F5344CB8AC3E}">
        <p14:creationId xmlns:p14="http://schemas.microsoft.com/office/powerpoint/2010/main" val="33666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228600"/>
            <a:ext cx="1357640" cy="1143000"/>
          </a:xfrm>
        </p:spPr>
        <p:txBody>
          <a:bodyPr>
            <a:noAutofit/>
          </a:bodyPr>
          <a:lstStyle/>
          <a:p>
            <a:r>
              <a:rPr lang="sk-SK" sz="2400" b="1" dirty="0" smtClean="0">
                <a:effectLst>
                  <a:outerShdw blurRad="38100" dist="38100" dir="2700000" algn="tl">
                    <a:srgbClr val="000000">
                      <a:alpha val="43137"/>
                    </a:srgbClr>
                  </a:outerShdw>
                </a:effectLst>
              </a:rPr>
              <a:t>Členitosť pobrežia</a:t>
            </a:r>
            <a:endParaRPr lang="sk-SK" sz="24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1780180" cy="4525963"/>
          </a:xfrm>
        </p:spPr>
        <p:txBody>
          <a:bodyPr>
            <a:normAutofit/>
          </a:bodyPr>
          <a:lstStyle/>
          <a:p>
            <a:pPr marL="0" indent="0" algn="ctr">
              <a:buNone/>
            </a:pPr>
            <a:r>
              <a:rPr lang="sk-SK" sz="2400" dirty="0" smtClean="0"/>
              <a:t>Pobrežie je veľmi členité. </a:t>
            </a:r>
          </a:p>
          <a:p>
            <a:pPr marL="0" indent="0" algn="ctr">
              <a:buNone/>
            </a:pPr>
            <a:endParaRPr lang="sk-SK" sz="2400" dirty="0"/>
          </a:p>
          <a:p>
            <a:pPr marL="0" indent="0" algn="ctr">
              <a:buNone/>
            </a:pPr>
            <a:r>
              <a:rPr lang="sk-SK" sz="2400" dirty="0" smtClean="0"/>
              <a:t>Vyhľadaj názvy očíslovaných polostrovov!</a:t>
            </a:r>
            <a:endParaRPr lang="sk-SK"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840" y="0"/>
            <a:ext cx="7329160" cy="6858000"/>
          </a:xfrm>
          <a:prstGeom prst="rect">
            <a:avLst/>
          </a:prstGeom>
        </p:spPr>
      </p:pic>
      <p:sp>
        <p:nvSpPr>
          <p:cNvPr id="5" name="TextovéPole 4"/>
          <p:cNvSpPr txBox="1"/>
          <p:nvPr/>
        </p:nvSpPr>
        <p:spPr>
          <a:xfrm>
            <a:off x="2843808" y="371703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1</a:t>
            </a:r>
            <a:endParaRPr lang="sk-SK" sz="3200" b="1" dirty="0">
              <a:solidFill>
                <a:srgbClr val="FF0000"/>
              </a:solidFill>
              <a:effectLst>
                <a:outerShdw blurRad="38100" dist="38100" dir="2700000" algn="tl">
                  <a:srgbClr val="000000">
                    <a:alpha val="43137"/>
                  </a:srgbClr>
                </a:outerShdw>
              </a:effectLst>
            </a:endParaRPr>
          </a:p>
        </p:txBody>
      </p:sp>
      <p:sp>
        <p:nvSpPr>
          <p:cNvPr id="6" name="TextovéPole 5"/>
          <p:cNvSpPr txBox="1"/>
          <p:nvPr/>
        </p:nvSpPr>
        <p:spPr>
          <a:xfrm>
            <a:off x="2649625" y="2492896"/>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2</a:t>
            </a:r>
            <a:endParaRPr lang="sk-SK" sz="3200" b="1" dirty="0">
              <a:solidFill>
                <a:srgbClr val="FF0000"/>
              </a:solidFill>
              <a:effectLst>
                <a:outerShdw blurRad="38100" dist="38100" dir="2700000" algn="tl">
                  <a:srgbClr val="000000">
                    <a:alpha val="43137"/>
                  </a:srgbClr>
                </a:outerShdw>
              </a:effectLst>
            </a:endParaRPr>
          </a:p>
        </p:txBody>
      </p:sp>
      <p:sp>
        <p:nvSpPr>
          <p:cNvPr id="7" name="TextovéPole 6"/>
          <p:cNvSpPr txBox="1"/>
          <p:nvPr/>
        </p:nvSpPr>
        <p:spPr>
          <a:xfrm>
            <a:off x="5479420" y="107921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3</a:t>
            </a:r>
            <a:endParaRPr lang="sk-SK" sz="3200" b="1" dirty="0">
              <a:solidFill>
                <a:srgbClr val="FF0000"/>
              </a:solidFill>
              <a:effectLst>
                <a:outerShdw blurRad="38100" dist="38100" dir="2700000" algn="tl">
                  <a:srgbClr val="000000">
                    <a:alpha val="43137"/>
                  </a:srgbClr>
                </a:outerShdw>
              </a:effectLst>
            </a:endParaRPr>
          </a:p>
        </p:txBody>
      </p:sp>
      <p:sp>
        <p:nvSpPr>
          <p:cNvPr id="8" name="TextovéPole 7"/>
          <p:cNvSpPr txBox="1"/>
          <p:nvPr/>
        </p:nvSpPr>
        <p:spPr>
          <a:xfrm>
            <a:off x="6372200" y="4941168"/>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4</a:t>
            </a:r>
            <a:endParaRPr lang="sk-SK" sz="3200" b="1" dirty="0">
              <a:solidFill>
                <a:srgbClr val="FF0000"/>
              </a:solidFill>
              <a:effectLst>
                <a:outerShdw blurRad="38100" dist="38100" dir="2700000" algn="tl">
                  <a:srgbClr val="000000">
                    <a:alpha val="43137"/>
                  </a:srgbClr>
                </a:outerShdw>
              </a:effectLst>
            </a:endParaRPr>
          </a:p>
        </p:txBody>
      </p:sp>
      <p:sp>
        <p:nvSpPr>
          <p:cNvPr id="9" name="TextovéPole 8"/>
          <p:cNvSpPr txBox="1"/>
          <p:nvPr/>
        </p:nvSpPr>
        <p:spPr>
          <a:xfrm>
            <a:off x="7687316" y="1307812"/>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5</a:t>
            </a:r>
            <a:endParaRPr lang="sk-SK" sz="3200" b="1" dirty="0">
              <a:solidFill>
                <a:srgbClr val="FF0000"/>
              </a:solidFill>
              <a:effectLst>
                <a:outerShdw blurRad="38100" dist="38100" dir="2700000" algn="tl">
                  <a:srgbClr val="000000">
                    <a:alpha val="43137"/>
                  </a:srgbClr>
                </a:outerShdw>
              </a:effectLst>
            </a:endParaRPr>
          </a:p>
        </p:txBody>
      </p:sp>
      <p:sp>
        <p:nvSpPr>
          <p:cNvPr id="10" name="TextovéPole 9"/>
          <p:cNvSpPr txBox="1"/>
          <p:nvPr/>
        </p:nvSpPr>
        <p:spPr>
          <a:xfrm>
            <a:off x="4603327" y="4941168"/>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6</a:t>
            </a:r>
            <a:endParaRPr lang="sk-SK" sz="3200" b="1" dirty="0">
              <a:solidFill>
                <a:srgbClr val="FF0000"/>
              </a:solidFill>
              <a:effectLst>
                <a:outerShdw blurRad="38100" dist="38100" dir="2700000" algn="tl">
                  <a:srgbClr val="000000">
                    <a:alpha val="43137"/>
                  </a:srgbClr>
                </a:outerShdw>
              </a:effectLst>
            </a:endParaRPr>
          </a:p>
        </p:txBody>
      </p:sp>
      <p:sp>
        <p:nvSpPr>
          <p:cNvPr id="11" name="TextovéPole 10"/>
          <p:cNvSpPr txBox="1"/>
          <p:nvPr/>
        </p:nvSpPr>
        <p:spPr>
          <a:xfrm>
            <a:off x="6256254" y="5733256"/>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7</a:t>
            </a:r>
            <a:endParaRPr lang="sk-SK" sz="3200" b="1" dirty="0">
              <a:solidFill>
                <a:srgbClr val="FF0000"/>
              </a:solidFill>
              <a:effectLst>
                <a:outerShdw blurRad="38100" dist="38100" dir="2700000" algn="tl">
                  <a:srgbClr val="000000">
                    <a:alpha val="43137"/>
                  </a:srgbClr>
                </a:outerShdw>
              </a:effectLst>
            </a:endParaRPr>
          </a:p>
        </p:txBody>
      </p:sp>
      <p:sp>
        <p:nvSpPr>
          <p:cNvPr id="12" name="TextovéPole 11"/>
          <p:cNvSpPr txBox="1"/>
          <p:nvPr/>
        </p:nvSpPr>
        <p:spPr>
          <a:xfrm>
            <a:off x="7150766" y="215325"/>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8</a:t>
            </a:r>
            <a:endParaRPr lang="sk-SK" sz="3200" b="1" dirty="0">
              <a:solidFill>
                <a:srgbClr val="FF0000"/>
              </a:solidFill>
              <a:effectLst>
                <a:outerShdw blurRad="38100" dist="38100" dir="2700000" algn="tl">
                  <a:srgbClr val="000000">
                    <a:alpha val="43137"/>
                  </a:srgbClr>
                </a:outerShdw>
              </a:effectLst>
            </a:endParaRPr>
          </a:p>
        </p:txBody>
      </p:sp>
      <p:sp>
        <p:nvSpPr>
          <p:cNvPr id="13" name="TextovéPole 12"/>
          <p:cNvSpPr txBox="1"/>
          <p:nvPr/>
        </p:nvSpPr>
        <p:spPr>
          <a:xfrm>
            <a:off x="7344895" y="3119474"/>
            <a:ext cx="393056" cy="584775"/>
          </a:xfrm>
          <a:prstGeom prst="rect">
            <a:avLst/>
          </a:prstGeom>
          <a:noFill/>
        </p:spPr>
        <p:txBody>
          <a:bodyPr wrap="none" rtlCol="0">
            <a:spAutoFit/>
          </a:bodyPr>
          <a:lstStyle/>
          <a:p>
            <a:r>
              <a:rPr lang="sk-SK" sz="3200" b="1" dirty="0" smtClean="0">
                <a:solidFill>
                  <a:srgbClr val="FF0000"/>
                </a:solidFill>
                <a:effectLst>
                  <a:outerShdw blurRad="38100" dist="38100" dir="2700000" algn="tl">
                    <a:srgbClr val="000000">
                      <a:alpha val="43137"/>
                    </a:srgbClr>
                  </a:outerShdw>
                </a:effectLst>
              </a:rPr>
              <a:t>9</a:t>
            </a:r>
            <a:endParaRPr lang="sk-SK"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1812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522</Words>
  <Application>Microsoft Office PowerPoint</Application>
  <PresentationFormat>Prezentácia na obrazovke (4:3)</PresentationFormat>
  <Paragraphs>113</Paragraphs>
  <Slides>18</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18</vt:i4>
      </vt:variant>
    </vt:vector>
  </HeadingPairs>
  <TitlesOfParts>
    <vt:vector size="21" baseType="lpstr">
      <vt:lpstr>Arial</vt:lpstr>
      <vt:lpstr>Calibri</vt:lpstr>
      <vt:lpstr>Motív Office</vt:lpstr>
      <vt:lpstr>ÁZIA</vt:lpstr>
      <vt:lpstr>Pôvod slova ÁZIA</vt:lpstr>
      <vt:lpstr>Kontinent EURÁZIA</vt:lpstr>
      <vt:lpstr>Hranica medzi EURÓPOU a ÁZIOU:</vt:lpstr>
      <vt:lpstr>Prezentácia programu PowerPoint</vt:lpstr>
      <vt:lpstr>ÁZIA</vt:lpstr>
      <vt:lpstr>Prezentácia programu PowerPoint</vt:lpstr>
      <vt:lpstr>Pologule</vt:lpstr>
      <vt:lpstr>Členitosť pobrežia</vt:lpstr>
      <vt:lpstr>Členitosť pobrežia</vt:lpstr>
      <vt:lpstr>Polostrovy a ostrovy</vt:lpstr>
      <vt:lpstr>Členitosť pobrežia</vt:lpstr>
      <vt:lpstr>Členitosť pobrežia</vt:lpstr>
      <vt:lpstr>Moria a oceány</vt:lpstr>
      <vt:lpstr>Objavitelia a dobyvatelia</vt:lpstr>
      <vt:lpstr>Objavitelia a dobyvatelia</vt:lpstr>
      <vt:lpstr>Objavitelia a dobyvatelia</vt:lpstr>
      <vt:lpstr>ĎAKUJEM ZA POZORNOSŤ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ÁZIA</dc:title>
  <dc:creator>Ucitel1</dc:creator>
  <cp:lastModifiedBy>ZS_Lehnice_2</cp:lastModifiedBy>
  <cp:revision>18</cp:revision>
  <dcterms:created xsi:type="dcterms:W3CDTF">2017-02-27T11:26:56Z</dcterms:created>
  <dcterms:modified xsi:type="dcterms:W3CDTF">2021-01-22T10:07:09Z</dcterms:modified>
</cp:coreProperties>
</file>