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3BC65-2C78-4F17-983E-C7336932030E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7A45B-8653-4224-B338-C74D22B3E0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55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0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9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0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0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9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8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2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15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039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6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8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44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21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96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748EC-4129-478B-9B53-B5D2FEB143AA}" type="datetimeFigureOut">
              <a:rPr lang="sk-SK" smtClean="0"/>
              <a:t>12. 5. 2020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09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0D065C-74C5-4597-9D8C-615B4CDE5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207" y="632507"/>
            <a:ext cx="6112604" cy="3264710"/>
          </a:xfrm>
        </p:spPr>
        <p:txBody>
          <a:bodyPr anchor="ctr">
            <a:normAutofit/>
          </a:bodyPr>
          <a:lstStyle/>
          <a:p>
            <a:r>
              <a:rPr lang="sk-SK" sz="6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Liečivé rastliny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26C1502-A822-404B-8D5A-DA02EEB2C1FA}"/>
              </a:ext>
            </a:extLst>
          </p:cNvPr>
          <p:cNvSpPr txBox="1"/>
          <p:nvPr/>
        </p:nvSpPr>
        <p:spPr>
          <a:xfrm>
            <a:off x="8445518" y="5403307"/>
            <a:ext cx="466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3080" name="Picture 8" descr="Materina dúška - účinky, pestovanie, zber a užívanie (čaj, kúpeľ a ...">
            <a:extLst>
              <a:ext uri="{FF2B5EF4-FFF2-40B4-BE49-F238E27FC236}">
                <a16:creationId xmlns:a16="http://schemas.microsoft.com/office/drawing/2014/main" id="{C8320623-BAB5-4B75-99E6-BE1FBDFF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73" y="2373835"/>
            <a:ext cx="2899322" cy="193288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pík majte vždy v zásobe. Ocení ho pokožka, žalúdok aj žlčník ...">
            <a:extLst>
              <a:ext uri="{FF2B5EF4-FFF2-40B4-BE49-F238E27FC236}">
                <a16:creationId xmlns:a16="http://schemas.microsoft.com/office/drawing/2014/main" id="{72F79CD3-CB05-4251-9A4B-94081814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5" y="4536998"/>
            <a:ext cx="3141790" cy="20907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korocel. Čo lieči a ako sa robí šťava, sirup, či tinktúra ...">
            <a:extLst>
              <a:ext uri="{FF2B5EF4-FFF2-40B4-BE49-F238E27FC236}">
                <a16:creationId xmlns:a16="http://schemas.microsoft.com/office/drawing/2014/main" id="{E186426B-300D-40C7-B133-63FC7057B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37" y="230283"/>
            <a:ext cx="3392110" cy="186566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AADFD79-33DD-4DA8-B852-D1C355822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37" b="97182" l="1606" r="94218">
                        <a14:foregroundMark x1="90471" y1="55017" x2="90471" y2="55017"/>
                        <a14:foregroundMark x1="67238" y1="40812" x2="67238" y2="40812"/>
                        <a14:foregroundMark x1="61563" y1="45998" x2="61563" y2="45998"/>
                        <a14:foregroundMark x1="66595" y1="34047" x2="66595" y2="34047"/>
                        <a14:foregroundMark x1="59315" y1="5637" x2="59315" y2="5637"/>
                        <a14:foregroundMark x1="7495" y1="34837" x2="7495" y2="34837"/>
                        <a14:foregroundMark x1="6745" y1="46787" x2="6745" y2="46787"/>
                        <a14:foregroundMark x1="1606" y1="54453" x2="1606" y2="54453"/>
                        <a14:foregroundMark x1="10171" y1="91770" x2="10171" y2="91770"/>
                        <a14:foregroundMark x1="22377" y1="97182" x2="22377" y2="97182"/>
                        <a14:foregroundMark x1="40685" y1="38557" x2="40685" y2="38557"/>
                        <a14:foregroundMark x1="44004" y1="38557" x2="44004" y2="38557"/>
                        <a14:foregroundMark x1="42398" y1="37768" x2="42398" y2="37768"/>
                        <a14:foregroundMark x1="93897" y1="50846" x2="93897" y2="50846"/>
                        <a14:foregroundMark x1="94218" y1="47125" x2="94218" y2="47125"/>
                        <a14:backgroundMark x1="56852" y1="88952" x2="56852" y2="88952"/>
                        <a14:backgroundMark x1="66060" y1="53100" x2="66060" y2="53100"/>
                        <a14:backgroundMark x1="57923" y1="53100" x2="57923" y2="53100"/>
                        <a14:backgroundMark x1="62527" y1="60541" x2="62527" y2="60541"/>
                        <a14:backgroundMark x1="74946" y1="63360" x2="74946" y2="63360"/>
                        <a14:backgroundMark x1="88330" y1="24690" x2="88330" y2="24690"/>
                        <a14:backgroundMark x1="73126" y1="34611" x2="73126" y2="34611"/>
                        <a14:backgroundMark x1="36938" y1="62232" x2="36938" y2="62232"/>
                        <a14:backgroundMark x1="67773" y1="70913" x2="67773" y2="70913"/>
                        <a14:backgroundMark x1="57173" y1="67644" x2="57173" y2="67644"/>
                        <a14:backgroundMark x1="57173" y1="64713" x2="62634" y2="56370"/>
                        <a14:backgroundMark x1="62634" y1="56370" x2="73662" y2="58963"/>
                        <a14:backgroundMark x1="73662" y1="58963" x2="83405" y2="71251"/>
                        <a14:backgroundMark x1="29336" y1="88839" x2="29336" y2="88839"/>
                        <a14:backgroundMark x1="57388" y1="89966" x2="57388" y2="89966"/>
                        <a14:backgroundMark x1="53212" y1="89966" x2="53212" y2="89966"/>
                        <a14:backgroundMark x1="40792" y1="94025" x2="59529" y2="86246"/>
                        <a14:backgroundMark x1="59529" y1="86246" x2="74197" y2="77227"/>
                        <a14:backgroundMark x1="94754" y1="45885" x2="88544" y2="33484"/>
                        <a14:backgroundMark x1="88544" y1="33484" x2="87259" y2="23224"/>
                        <a14:backgroundMark x1="87259" y1="23224" x2="89615" y2="12852"/>
                        <a14:backgroundMark x1="89615" y1="12852" x2="80835" y2="9019"/>
                        <a14:backgroundMark x1="80835" y1="9019" x2="80407" y2="9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68" y="4276796"/>
            <a:ext cx="2546345" cy="24182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46DF4ED-C298-4D5E-9D1F-D51462DB6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27" b="97383" l="7457" r="94118">
                        <a14:foregroundMark x1="77382" y1="8926" x2="77382" y2="8926"/>
                        <a14:foregroundMark x1="74979" y1="59396" x2="74979" y2="59396"/>
                        <a14:foregroundMark x1="83430" y1="82752" x2="83430" y2="82752"/>
                        <a14:foregroundMark x1="82022" y1="92081" x2="82022" y2="92081"/>
                        <a14:foregroundMark x1="77382" y1="97383" x2="77382" y2="97383"/>
                        <a14:foregroundMark x1="85336" y1="52013" x2="85336" y2="52013"/>
                        <a14:foregroundMark x1="81773" y1="44228" x2="81773" y2="44228"/>
                        <a14:foregroundMark x1="76388" y1="32685" x2="76388" y2="32685"/>
                        <a14:foregroundMark x1="63297" y1="25839" x2="63297" y2="25839"/>
                        <a14:foregroundMark x1="87241" y1="62282" x2="87241" y2="62282"/>
                        <a14:foregroundMark x1="90472" y1="64765" x2="90472" y2="64765"/>
                        <a14:foregroundMark x1="82519" y1="81074" x2="82519" y2="81074"/>
                        <a14:foregroundMark x1="71002" y1="5906" x2="71002" y2="5906"/>
                        <a14:foregroundMark x1="60066" y1="82953" x2="60066" y2="82953"/>
                        <a14:foregroundMark x1="46230" y1="76913" x2="46230" y2="76913"/>
                        <a14:foregroundMark x1="38277" y1="67987" x2="38277" y2="67987"/>
                        <a14:foregroundMark x1="30240" y1="72148" x2="30240" y2="72148"/>
                        <a14:foregroundMark x1="85584" y1="80671" x2="85584" y2="80671"/>
                        <a14:foregroundMark x1="7539" y1="26980" x2="7539" y2="26980"/>
                        <a14:foregroundMark x1="21624" y1="21275" x2="21624" y2="21275"/>
                        <a14:foregroundMark x1="23447" y1="4765" x2="23447" y2="4765"/>
                        <a14:foregroundMark x1="51864" y1="57315" x2="51864" y2="57315"/>
                        <a14:foregroundMark x1="62800" y1="60000" x2="62800" y2="60000"/>
                        <a14:foregroundMark x1="57001" y1="45034" x2="57001" y2="45034"/>
                        <a14:foregroundMark x1="63049" y1="43691" x2="63049" y2="43691"/>
                        <a14:foregroundMark x1="81359" y1="37248" x2="81359" y2="37248"/>
                        <a14:foregroundMark x1="80199" y1="5503" x2="80199" y2="5503"/>
                        <a14:foregroundMark x1="90969" y1="83893" x2="90969" y2="83893"/>
                        <a14:foregroundMark x1="94200" y1="64161" x2="94200" y2="64161"/>
                        <a14:foregroundMark x1="79039" y1="4027" x2="79039" y2="4027"/>
                        <a14:backgroundMark x1="12013" y1="63624" x2="12013" y2="63624"/>
                        <a14:backgroundMark x1="25352" y1="77651" x2="25352" y2="77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60" y="4085413"/>
            <a:ext cx="2245982" cy="277258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66EF61E-9C36-4A59-BDA3-6730A02EFE32}"/>
              </a:ext>
            </a:extLst>
          </p:cNvPr>
          <p:cNvSpPr txBox="1"/>
          <p:nvPr/>
        </p:nvSpPr>
        <p:spPr>
          <a:xfrm>
            <a:off x="342633" y="541538"/>
            <a:ext cx="56817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Times New Roman" panose="02020603050405020304" pitchFamily="18" charset="0"/>
              <a:buChar char="⁃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ma bolí, tam ma pichá,</a:t>
            </a:r>
          </a:p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aká je to potvora?</a:t>
            </a:r>
          </a:p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Už sa mi aj ťažko dýcha...</a:t>
            </a:r>
          </a:p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Rýchlo volaj doktora!</a:t>
            </a:r>
          </a:p>
          <a:p>
            <a:pPr marL="457200" indent="-457200">
              <a:buFont typeface="Times New Roman" panose="02020603050405020304" pitchFamily="18" charset="0"/>
              <a:buChar char="⁃"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Počkaj, neplač, nerob krik,</a:t>
            </a:r>
          </a:p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nemusí hneď lekár prísť.</a:t>
            </a:r>
          </a:p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Zavoláme na bylinky, </a:t>
            </a:r>
          </a:p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pomôžu ti z ťažkej chvíľky.</a:t>
            </a:r>
          </a:p>
        </p:txBody>
      </p:sp>
      <p:sp>
        <p:nvSpPr>
          <p:cNvPr id="14" name="Řečová bublina: obdélníkový bublinový popisek 13">
            <a:extLst>
              <a:ext uri="{FF2B5EF4-FFF2-40B4-BE49-F238E27FC236}">
                <a16:creationId xmlns:a16="http://schemas.microsoft.com/office/drawing/2014/main" id="{18759A51-D9D1-47B2-A0B7-AB45B16847A1}"/>
              </a:ext>
            </a:extLst>
          </p:cNvPr>
          <p:cNvSpPr/>
          <p:nvPr/>
        </p:nvSpPr>
        <p:spPr>
          <a:xfrm>
            <a:off x="6308006" y="3300619"/>
            <a:ext cx="1979013" cy="798989"/>
          </a:xfrm>
          <a:prstGeom prst="wedgeRectCallout">
            <a:avLst>
              <a:gd name="adj1" fmla="val -29612"/>
              <a:gd name="adj2" fmla="val 909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 prechladnutý.</a:t>
            </a:r>
          </a:p>
          <a:p>
            <a:pPr algn="ctr"/>
            <a:r>
              <a:rPr lang="sk-SK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Musím ísť k doktorovi.</a:t>
            </a:r>
          </a:p>
        </p:txBody>
      </p:sp>
      <p:sp>
        <p:nvSpPr>
          <p:cNvPr id="15" name="Řečová bublina: obdélníkový bublinový popisek 14">
            <a:extLst>
              <a:ext uri="{FF2B5EF4-FFF2-40B4-BE49-F238E27FC236}">
                <a16:creationId xmlns:a16="http://schemas.microsoft.com/office/drawing/2014/main" id="{D5D921E0-0F0B-46D1-9E94-1B9D0804D7ED}"/>
              </a:ext>
            </a:extLst>
          </p:cNvPr>
          <p:cNvSpPr/>
          <p:nvPr/>
        </p:nvSpPr>
        <p:spPr>
          <a:xfrm>
            <a:off x="10124242" y="5179257"/>
            <a:ext cx="1917577" cy="807867"/>
          </a:xfrm>
          <a:prstGeom prst="wedgeRectCallout">
            <a:avLst>
              <a:gd name="adj1" fmla="val -54629"/>
              <a:gd name="adj2" fmla="val -80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je to až také zlé, stačí ti čaj z lipy.</a:t>
            </a:r>
          </a:p>
        </p:txBody>
      </p:sp>
      <p:pic>
        <p:nvPicPr>
          <p:cNvPr id="2052" name="Picture 4" descr="Lipa - strom života - ArtSinal">
            <a:extLst>
              <a:ext uri="{FF2B5EF4-FFF2-40B4-BE49-F238E27FC236}">
                <a16:creationId xmlns:a16="http://schemas.microsoft.com/office/drawing/2014/main" id="{59B2F7A3-0C66-464D-A45C-35AE0E19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141" y="321970"/>
            <a:ext cx="2828226" cy="28282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C027A-880A-424C-97FD-AF2106CFC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77" y="1509205"/>
            <a:ext cx="9363311" cy="4909350"/>
          </a:xfrm>
        </p:spPr>
        <p:txBody>
          <a:bodyPr>
            <a:noAutofit/>
          </a:bodyPr>
          <a:lstStyle/>
          <a:p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Liečivé rastliny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obsahujú látky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ktoré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pomáhajú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liečiť zranenia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alebo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choroby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posilňujú odolnosť organizmu pred ochorením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Podľa byliniek, ktorých rastie najviac, vie dobrý bylinkár určiť, aké choroby čakať v nasledujúcom roku.</a:t>
            </a:r>
          </a:p>
          <a:p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Vraví sa, že Pán Boh dal na každú chorobu bylinku, len na smrť nie. </a:t>
            </a:r>
            <a:endParaRPr lang="sk-SK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Liečivé látky sa môžu nachádzať v rôznych častiach rastliny: </a:t>
            </a:r>
            <a:r>
              <a:rPr lang="sk-SK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koreni, v stonke, v listoch</a:t>
            </a:r>
            <a:r>
              <a:rPr lang="sk-SK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sk-SK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0A0ECAD-372A-4056-A264-CA9665306BFA}"/>
              </a:ext>
            </a:extLst>
          </p:cNvPr>
          <p:cNvSpPr txBox="1"/>
          <p:nvPr/>
        </p:nvSpPr>
        <p:spPr>
          <a:xfrm>
            <a:off x="878889" y="612559"/>
            <a:ext cx="936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 sú liečivé rastliny?</a:t>
            </a:r>
          </a:p>
        </p:txBody>
      </p:sp>
    </p:spTree>
    <p:extLst>
      <p:ext uri="{BB962C8B-B14F-4D97-AF65-F5344CB8AC3E}">
        <p14:creationId xmlns:p14="http://schemas.microsoft.com/office/powerpoint/2010/main" val="888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99E30-3BB8-4977-906C-90C39378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8381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správne zbierať liečivé rastliny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EF037-744F-4EDC-B815-5B29F11F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0529"/>
            <a:ext cx="9354433" cy="2672178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Liečivé rastliny </a:t>
            </a: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používajú čerstvé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alebo </a:t>
            </a: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sušené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Zbierame ich za slnečného počasia do košíka alebo do papierového vrecúška.</a:t>
            </a: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Sušíme ich v tieni a vo vetranej miestnosti.</a:t>
            </a:r>
          </a:p>
        </p:txBody>
      </p:sp>
      <p:pic>
        <p:nvPicPr>
          <p:cNvPr id="5122" name="Picture 2" descr="Ak si tieto bylinky nenazbierate teraz, už sa k nim tento rok ...">
            <a:extLst>
              <a:ext uri="{FF2B5EF4-FFF2-40B4-BE49-F238E27FC236}">
                <a16:creationId xmlns:a16="http://schemas.microsoft.com/office/drawing/2014/main" id="{35BB47D1-8A02-4418-995A-7C92DE68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91" y="3896309"/>
            <a:ext cx="3825920" cy="255061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k si tieto bylinky nenazbierate teraz, už sa k nim tento rok ...">
            <a:extLst>
              <a:ext uri="{FF2B5EF4-FFF2-40B4-BE49-F238E27FC236}">
                <a16:creationId xmlns:a16="http://schemas.microsoft.com/office/drawing/2014/main" id="{44E2053A-A11B-4E30-B225-72B3D3794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1" y="3900749"/>
            <a:ext cx="3825919" cy="25506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recká na potraviny stojaté s bočnou záložkou.">
            <a:extLst>
              <a:ext uri="{FF2B5EF4-FFF2-40B4-BE49-F238E27FC236}">
                <a16:creationId xmlns:a16="http://schemas.microsoft.com/office/drawing/2014/main" id="{8C2D127E-9823-4F64-84D5-D7033F05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92000" l="8955" r="88806">
                        <a14:foregroundMark x1="45522" y1="9000" x2="45522" y2="9000"/>
                        <a14:foregroundMark x1="29104" y1="92000" x2="29104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35" y="3774745"/>
            <a:ext cx="1790359" cy="26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EFA92-984F-4913-8D38-09E39A57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31986" cy="943992"/>
          </a:xfrm>
        </p:spPr>
        <p:txBody>
          <a:bodyPr>
            <a:noAutofit/>
          </a:bodyPr>
          <a:lstStyle/>
          <a:p>
            <a:r>
              <a:rPr lang="sk-SK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Odvar a výluh z liečivých rastlín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BC3F08-4B8B-4BA1-BCAC-5801727E8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8627"/>
            <a:ext cx="9247902" cy="5127482"/>
          </a:xfrm>
        </p:spPr>
        <p:txBody>
          <a:bodyPr>
            <a:normAutofit fontScale="92500" lnSpcReduction="20000"/>
          </a:bodyPr>
          <a:lstStyle/>
          <a:p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Prečítajte si </a:t>
            </a:r>
            <a:r>
              <a:rPr lang="sk-SK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odvar zo žihľavy dvojdomej</a:t>
            </a:r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výluh z lipy malolistej </a:t>
            </a:r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pracovnej učebnice </a:t>
            </a:r>
            <a:r>
              <a:rPr lang="sk-SK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str. 63/3</a:t>
            </a:r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Porozmýšľajte, aký je rozdiel medzi </a:t>
            </a:r>
            <a:r>
              <a:rPr lang="sk-SK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odvarom</a:t>
            </a:r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výluhom</a:t>
            </a:r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z liečivých rastlín. </a:t>
            </a:r>
          </a:p>
          <a:p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Podčiarknite červenou pastelkou informácie, ktoré označujú rozdiel medzi odvarom a výluhom.</a:t>
            </a:r>
          </a:p>
          <a:p>
            <a:r>
              <a:rPr lang="sk-SK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Odvar: </a:t>
            </a:r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Bylinky varíme vo vode. Keď voda začne vrieť, </a:t>
            </a:r>
            <a:r>
              <a:rPr lang="sk-SK" sz="2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varíme</a:t>
            </a:r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ich ešte </a:t>
            </a:r>
            <a:r>
              <a:rPr lang="sk-SK" sz="2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až 15 minút.</a:t>
            </a:r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Odvar precedíme cez sitko do džbána. </a:t>
            </a:r>
            <a:endParaRPr lang="sk-SK" sz="29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Výluh:</a:t>
            </a:r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Bylinky </a:t>
            </a:r>
            <a:r>
              <a:rPr lang="sk-SK" sz="2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zalejeme</a:t>
            </a:r>
            <a:r>
              <a:rPr lang="sk-SK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vriacou vodou. Lúhujeme 5 až 15 minút. Výluh precedíme cez sitko do šálky. </a:t>
            </a:r>
          </a:p>
          <a:p>
            <a:r>
              <a:rPr lang="sk-SK" sz="2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Dobrovoľná úloha:</a:t>
            </a:r>
            <a:r>
              <a:rPr lang="sk-SK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Pripravte si z liečivých bylín odvar alebo výluh.</a:t>
            </a:r>
            <a:endParaRPr lang="sk-SK" sz="2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5E8F6-7862-4297-81E4-E646CE24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7969517" cy="1320800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Spoznávaj liečivé rastliny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FEFED5-16F2-4DE7-8276-491A4978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0000"/>
            <a:ext cx="4755801" cy="476079"/>
          </a:xfrm>
        </p:spPr>
        <p:txBody>
          <a:bodyPr>
            <a:noAutofit/>
          </a:bodyPr>
          <a:lstStyle/>
          <a:p>
            <a:r>
              <a:rPr lang="sk-SK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Pracujte s pracovnou učebnicou </a:t>
            </a:r>
            <a:r>
              <a:rPr lang="sk-S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str. 62/2</a:t>
            </a:r>
          </a:p>
        </p:txBody>
      </p:sp>
      <p:pic>
        <p:nvPicPr>
          <p:cNvPr id="7170" name="Picture 2" descr="Najlacnejšie okrasné dreviny - Lipa - Lipa malolistá 80/120 cm, v ...">
            <a:extLst>
              <a:ext uri="{FF2B5EF4-FFF2-40B4-BE49-F238E27FC236}">
                <a16:creationId xmlns:a16="http://schemas.microsoft.com/office/drawing/2014/main" id="{1CF5EEB6-4BCC-4227-A16D-C2AD6D749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6236" r="6246" b="6379"/>
          <a:stretch/>
        </p:blipFill>
        <p:spPr bwMode="auto">
          <a:xfrm>
            <a:off x="542852" y="1879353"/>
            <a:ext cx="3156165" cy="3163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pík majte vždy v zásobe. Ocení ho pokožka, žalúdok aj žlčník ...">
            <a:extLst>
              <a:ext uri="{FF2B5EF4-FFF2-40B4-BE49-F238E27FC236}">
                <a16:creationId xmlns:a16="http://schemas.microsoft.com/office/drawing/2014/main" id="{3AA684B4-EB98-42D7-A11A-CA60333B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68" y="1806314"/>
            <a:ext cx="3916699" cy="26063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3CB93A9-A720-489B-A1CE-2261C15D0F70}"/>
              </a:ext>
            </a:extLst>
          </p:cNvPr>
          <p:cNvSpPr txBox="1"/>
          <p:nvPr/>
        </p:nvSpPr>
        <p:spPr>
          <a:xfrm>
            <a:off x="7764344" y="4412700"/>
            <a:ext cx="415474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REPÍK LEKÁRSKY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Zbierané časti: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kvitnúca vňať, list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Pomáha najmä pri: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zápale pokožky, kožných ochoreniach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Lipa malolistá Winter Orange. Tilia cordata Winter Orange">
            <a:extLst>
              <a:ext uri="{FF2B5EF4-FFF2-40B4-BE49-F238E27FC236}">
                <a16:creationId xmlns:a16="http://schemas.microsoft.com/office/drawing/2014/main" id="{3AC4BAEF-D770-4651-90E2-195B84EF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77" y="2406479"/>
            <a:ext cx="3475181" cy="26063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7F4A7E2-A25F-4132-B47C-3F5DD4143276}"/>
              </a:ext>
            </a:extLst>
          </p:cNvPr>
          <p:cNvSpPr txBox="1"/>
          <p:nvPr/>
        </p:nvSpPr>
        <p:spPr>
          <a:xfrm>
            <a:off x="1994504" y="4859589"/>
            <a:ext cx="3409025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LIPA MALOLISTÁ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Zbierané časti: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kvet s listeňom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Pomáha najmä pri: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nachladnutí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3925A-E428-48A5-8DBB-8A30EC5A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338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Spoznávaj liečivé rastliny </a:t>
            </a:r>
          </a:p>
        </p:txBody>
      </p:sp>
      <p:pic>
        <p:nvPicPr>
          <p:cNvPr id="8194" name="Picture 2" descr="Skorocel kopijovitý (Plantago lanceolata), Koreninová a liečivá ...">
            <a:extLst>
              <a:ext uri="{FF2B5EF4-FFF2-40B4-BE49-F238E27FC236}">
                <a16:creationId xmlns:a16="http://schemas.microsoft.com/office/drawing/2014/main" id="{F2D6945D-6E98-4EA6-A85B-B4CF993AB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1" y="1516070"/>
            <a:ext cx="3040694" cy="405425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3551D0-C302-46EC-990C-0206AD651416}"/>
              </a:ext>
            </a:extLst>
          </p:cNvPr>
          <p:cNvSpPr txBox="1"/>
          <p:nvPr/>
        </p:nvSpPr>
        <p:spPr>
          <a:xfrm>
            <a:off x="213064" y="5325070"/>
            <a:ext cx="370198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SKOROCEL KOPIJOVITÝ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Zbierané časti: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listy v čase kvitnutia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Pomáha najmä pri: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hojení rán</a:t>
            </a:r>
          </a:p>
        </p:txBody>
      </p:sp>
      <p:pic>
        <p:nvPicPr>
          <p:cNvPr id="8196" name="Picture 4" descr="Materina dúška | Chovatelahospodar.sk">
            <a:extLst>
              <a:ext uri="{FF2B5EF4-FFF2-40B4-BE49-F238E27FC236}">
                <a16:creationId xmlns:a16="http://schemas.microsoft.com/office/drawing/2014/main" id="{BA37CEDB-9212-41ED-A9CD-870198FD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12" y="1455938"/>
            <a:ext cx="3550575" cy="26923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4907D7E-9598-4D8E-A958-13768577BE8F}"/>
              </a:ext>
            </a:extLst>
          </p:cNvPr>
          <p:cNvSpPr txBox="1"/>
          <p:nvPr/>
        </p:nvSpPr>
        <p:spPr>
          <a:xfrm>
            <a:off x="4171417" y="4157194"/>
            <a:ext cx="3849166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DÚŠKA MATERINA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Zbierané časti: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kvitnúca vňať 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Pomáha najmä pri: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zápale priedušiek</a:t>
            </a:r>
          </a:p>
        </p:txBody>
      </p:sp>
      <p:pic>
        <p:nvPicPr>
          <p:cNvPr id="8198" name="Picture 6" descr="Žihľava dvojdomá - slnieckova.sk">
            <a:extLst>
              <a:ext uri="{FF2B5EF4-FFF2-40B4-BE49-F238E27FC236}">
                <a16:creationId xmlns:a16="http://schemas.microsoft.com/office/drawing/2014/main" id="{A39EC350-5A6F-4076-9766-9CED6E44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214" y="1524948"/>
            <a:ext cx="2798333" cy="373111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8A92E3-00DA-4709-AD6B-CD7E5C277AF4}"/>
              </a:ext>
            </a:extLst>
          </p:cNvPr>
          <p:cNvSpPr txBox="1"/>
          <p:nvPr/>
        </p:nvSpPr>
        <p:spPr>
          <a:xfrm>
            <a:off x="8453221" y="5048071"/>
            <a:ext cx="326608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ŽIHĽAVA DVOJDOMÁ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Zbierané časti: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listy alebo vňať</a:t>
            </a:r>
          </a:p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Pomáha najmä pri: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kožných ochoreniach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9A81367-FB1C-4779-8B73-53EBD7CF968E}"/>
              </a:ext>
            </a:extLst>
          </p:cNvPr>
          <p:cNvSpPr txBox="1"/>
          <p:nvPr/>
        </p:nvSpPr>
        <p:spPr>
          <a:xfrm>
            <a:off x="501411" y="1394153"/>
            <a:ext cx="555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93F8BB5-1327-4B66-9055-49CE2A420EC2}"/>
              </a:ext>
            </a:extLst>
          </p:cNvPr>
          <p:cNvSpPr txBox="1"/>
          <p:nvPr/>
        </p:nvSpPr>
        <p:spPr>
          <a:xfrm>
            <a:off x="4320712" y="1394152"/>
            <a:ext cx="555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574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B58A0-95B1-4023-8589-D8F05D96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093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Moje poznámky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27A257-7380-4CF9-A81C-2D0C63946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693"/>
            <a:ext cx="8596668" cy="4567669"/>
          </a:xfrm>
        </p:spPr>
        <p:txBody>
          <a:bodyPr>
            <a:normAutofit fontScale="92500" lnSpcReduction="10000"/>
          </a:bodyPr>
          <a:lstStyle/>
          <a:p>
            <a:r>
              <a:rPr lang="sk-SK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Liečivé rastliny 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obsahujú látky, ktoré pomáhajú liečiť zranenia, choroby, posilňujú odolnosť organizmu pred ochorením. Tieto látky sa nachádzajú v koreni, v stonke, v listoch, v kvetoch a v plodoch týchto rastlín.</a:t>
            </a:r>
          </a:p>
          <a:p>
            <a:r>
              <a:rPr lang="sk-SK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Poznáme tieto liečivé rastliny:</a:t>
            </a:r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lipa malolistá, skorocel kopijovitý, žihľava dvojdomá, repík lekársky, dúška materina. </a:t>
            </a:r>
          </a:p>
          <a:p>
            <a:r>
              <a:rPr lang="sk-SK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známych asi 10 000 liečivých rastlín.</a:t>
            </a:r>
          </a:p>
        </p:txBody>
      </p:sp>
    </p:spTree>
    <p:extLst>
      <p:ext uri="{BB962C8B-B14F-4D97-AF65-F5344CB8AC3E}">
        <p14:creationId xmlns:p14="http://schemas.microsoft.com/office/powerpoint/2010/main" val="41887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453</Words>
  <Application>Microsoft Office PowerPoint</Application>
  <PresentationFormat>Širokoúhlá obrazovka</PresentationFormat>
  <Paragraphs>52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Fazeta</vt:lpstr>
      <vt:lpstr>Liečivé rastliny</vt:lpstr>
      <vt:lpstr>Prezentace aplikace PowerPoint</vt:lpstr>
      <vt:lpstr>Prezentace aplikace PowerPoint</vt:lpstr>
      <vt:lpstr>Ako správne zbierať liečivé rastliny</vt:lpstr>
      <vt:lpstr>Odvar a výluh z liečivých rastlín</vt:lpstr>
      <vt:lpstr>Spoznávaj liečivé rastliny </vt:lpstr>
      <vt:lpstr>Spoznávaj liečivé rastliny </vt:lpstr>
      <vt:lpstr>Moje poznámky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PDA 3 Liečivé rastliny</dc:title>
  <dc:creator>Sára Sálusová</dc:creator>
  <cp:lastModifiedBy>Sára Sálusová</cp:lastModifiedBy>
  <cp:revision>40</cp:revision>
  <dcterms:created xsi:type="dcterms:W3CDTF">2020-04-02T13:50:43Z</dcterms:created>
  <dcterms:modified xsi:type="dcterms:W3CDTF">2020-05-12T10:23:54Z</dcterms:modified>
</cp:coreProperties>
</file>