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E00"/>
    <a:srgbClr val="9FFF47"/>
    <a:srgbClr val="E25600"/>
    <a:srgbClr val="EE6600"/>
    <a:srgbClr val="276EFD"/>
    <a:srgbClr val="2597FF"/>
    <a:srgbClr val="6C0A00"/>
    <a:srgbClr val="D68B1C"/>
    <a:srgbClr val="55257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6" y="4650640"/>
            <a:ext cx="7787954" cy="610820"/>
          </a:xfrm>
          <a:effectLst>
            <a:outerShdw blurRad="50800" dist="38100" dir="2700000" algn="ctr" rotWithShape="0">
              <a:schemeClr val="tx1">
                <a:alpha val="74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9FFF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6" y="5261460"/>
            <a:ext cx="7787954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4"/>
            <a:ext cx="8229600" cy="610820"/>
          </a:xfrm>
          <a:effectLst>
            <a:outerShdw blurRad="50800" dist="38100" dir="2700000" algn="ctr" rotWithShape="0">
              <a:schemeClr val="tx1">
                <a:alpha val="84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899" y="527605"/>
            <a:ext cx="6566314" cy="763525"/>
          </a:xfrm>
          <a:effectLst>
            <a:outerShdw blurRad="38100" dist="50800" dir="2700000" algn="ctr" rotWithShape="0">
              <a:schemeClr val="tx1">
                <a:alpha val="78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566314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64360"/>
            <a:ext cx="8093365" cy="532180"/>
          </a:xfrm>
          <a:effectLst>
            <a:outerShdw blurRad="38100" dist="38100" dir="2700000" algn="ctr" rotWithShape="0">
              <a:schemeClr val="tx1">
                <a:alpha val="79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26401"/>
            <a:ext cx="4040188" cy="37985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1"/>
            <a:ext cx="4041775" cy="37985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6" y="4497935"/>
            <a:ext cx="7787954" cy="610820"/>
          </a:xfrm>
        </p:spPr>
        <p:txBody>
          <a:bodyPr>
            <a:noAutofit/>
          </a:bodyPr>
          <a:lstStyle/>
          <a:p>
            <a:r>
              <a:rPr lang="sk-SK" sz="6000" dirty="0"/>
              <a:t>Jedovaté rastliny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5566870"/>
            <a:ext cx="8246070" cy="763525"/>
          </a:xfrm>
        </p:spPr>
        <p:txBody>
          <a:bodyPr>
            <a:noAutofit/>
          </a:bodyPr>
          <a:lstStyle/>
          <a:p>
            <a:r>
              <a:rPr lang="sk-SK" dirty="0"/>
              <a:t>Prírodoveda pre 3. ročník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vokrin jazyk (Sansevieria)">
            <a:extLst>
              <a:ext uri="{FF2B5EF4-FFF2-40B4-BE49-F238E27FC236}">
                <a16:creationId xmlns:a16="http://schemas.microsoft.com/office/drawing/2014/main" id="{B6F428C4-1F03-4C86-AAA7-96CF8CCED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r="19839"/>
          <a:stretch/>
        </p:blipFill>
        <p:spPr bwMode="auto">
          <a:xfrm>
            <a:off x="-1" y="0"/>
            <a:ext cx="411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sanseviera">
            <a:extLst>
              <a:ext uri="{FF2B5EF4-FFF2-40B4-BE49-F238E27FC236}">
                <a16:creationId xmlns:a16="http://schemas.microsoft.com/office/drawing/2014/main" id="{6BC32B26-A221-48DE-99C2-1EF9B1C27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22399"/>
          <a:stretch/>
        </p:blipFill>
        <p:spPr bwMode="auto">
          <a:xfrm>
            <a:off x="3882540" y="0"/>
            <a:ext cx="5261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6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8DEA-6ACE-4BD8-8CE9-557EDEA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833015"/>
            <a:ext cx="8093365" cy="1068935"/>
          </a:xfrm>
        </p:spPr>
        <p:txBody>
          <a:bodyPr>
            <a:normAutofit/>
          </a:bodyPr>
          <a:lstStyle/>
          <a:p>
            <a:pPr algn="ctr"/>
            <a:r>
              <a:rPr lang="sk-SK" sz="4800" dirty="0" err="1">
                <a:solidFill>
                  <a:schemeClr val="bg1"/>
                </a:solidFill>
              </a:rPr>
              <a:t>Ľuľkovec</a:t>
            </a:r>
            <a:r>
              <a:rPr lang="sk-SK" sz="4800" dirty="0">
                <a:solidFill>
                  <a:schemeClr val="bg1"/>
                </a:solidFill>
              </a:rPr>
              <a:t> zlomocný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E1AA03-0CE1-474F-B5BF-66E851BB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12" y="1892733"/>
            <a:ext cx="8093365" cy="4428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400" dirty="0"/>
              <a:t>Je </a:t>
            </a:r>
            <a:r>
              <a:rPr lang="sk-SK" sz="3400" dirty="0" smtClean="0"/>
              <a:t>považovaný </a:t>
            </a:r>
            <a:r>
              <a:rPr lang="sk-SK" sz="3400" dirty="0"/>
              <a:t>za </a:t>
            </a:r>
            <a:r>
              <a:rPr lang="sk-SK" sz="3400" dirty="0">
                <a:solidFill>
                  <a:srgbClr val="FFFF00"/>
                </a:solidFill>
              </a:rPr>
              <a:t>najnebezpečnejšiu stredoeurópsku jedovatú rastlinu</a:t>
            </a:r>
            <a:r>
              <a:rPr lang="sk-SK" sz="3400" dirty="0"/>
              <a:t>. Je </a:t>
            </a:r>
            <a:r>
              <a:rPr lang="sk-SK" sz="3400" dirty="0">
                <a:solidFill>
                  <a:srgbClr val="FFFF00"/>
                </a:solidFill>
              </a:rPr>
              <a:t>prudko jedovatý</a:t>
            </a:r>
            <a:r>
              <a:rPr lang="sk-SK" sz="3400" dirty="0"/>
              <a:t>. Pôsobí na </a:t>
            </a:r>
            <a:r>
              <a:rPr lang="sk-SK" sz="3400" dirty="0">
                <a:solidFill>
                  <a:srgbClr val="FFFF00"/>
                </a:solidFill>
              </a:rPr>
              <a:t>nervový systém</a:t>
            </a:r>
            <a:r>
              <a:rPr lang="sk-SK" sz="3400" dirty="0"/>
              <a:t>, utlmujú </a:t>
            </a:r>
            <a:r>
              <a:rPr lang="sk-SK" sz="3400" dirty="0">
                <a:solidFill>
                  <a:srgbClr val="FFFF00"/>
                </a:solidFill>
              </a:rPr>
              <a:t>srdcovú činnosť </a:t>
            </a:r>
            <a:r>
              <a:rPr lang="sk-SK" sz="3400" dirty="0"/>
              <a:t>a spôsobujú </a:t>
            </a:r>
            <a:r>
              <a:rPr lang="sk-SK" sz="3400" dirty="0">
                <a:solidFill>
                  <a:srgbClr val="FFFF00"/>
                </a:solidFill>
              </a:rPr>
              <a:t>zastavenie dychu</a:t>
            </a:r>
            <a:r>
              <a:rPr lang="sk-SK" sz="3400" dirty="0"/>
              <a:t>. </a:t>
            </a:r>
            <a:r>
              <a:rPr lang="sk-SK" sz="3400" dirty="0">
                <a:solidFill>
                  <a:srgbClr val="FFFF00"/>
                </a:solidFill>
              </a:rPr>
              <a:t>Smrteľná dávka </a:t>
            </a:r>
            <a:r>
              <a:rPr lang="sk-SK" sz="3400" dirty="0"/>
              <a:t>je </a:t>
            </a:r>
            <a:r>
              <a:rPr lang="sk-SK" sz="3400" dirty="0">
                <a:solidFill>
                  <a:srgbClr val="FFFF00"/>
                </a:solidFill>
              </a:rPr>
              <a:t>u malého dieťaťa už 3 bobule, u dospelého 10 bobúľ</a:t>
            </a:r>
            <a:r>
              <a:rPr lang="sk-SK" sz="3400" dirty="0"/>
              <a:t>. Hlavné príznaky otravy sú </a:t>
            </a:r>
            <a:r>
              <a:rPr lang="sk-SK" sz="3400" dirty="0">
                <a:solidFill>
                  <a:srgbClr val="FFFF00"/>
                </a:solidFill>
              </a:rPr>
              <a:t>rozšírené zreničky, vyschnutá sliznica, sčervenanie tváre, suchá a teplá pleť, zrýchlený tep.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5996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ýsledok vyhľadávania obrázkov pre dopyt lulkovec zlomocný">
            <a:extLst>
              <a:ext uri="{FF2B5EF4-FFF2-40B4-BE49-F238E27FC236}">
                <a16:creationId xmlns:a16="http://schemas.microsoft.com/office/drawing/2014/main" id="{F0499B71-D237-45B4-B73C-11131581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9" y="-43895"/>
            <a:ext cx="5335525" cy="40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lulkovec zlomocný">
            <a:extLst>
              <a:ext uri="{FF2B5EF4-FFF2-40B4-BE49-F238E27FC236}">
                <a16:creationId xmlns:a16="http://schemas.microsoft.com/office/drawing/2014/main" id="{617EE394-3830-4E34-9177-4194D51D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2" y="2818179"/>
            <a:ext cx="5380327" cy="40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0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ok vyhľadávania obrázkov pre dopyt konvalinka">
            <a:extLst>
              <a:ext uri="{FF2B5EF4-FFF2-40B4-BE49-F238E27FC236}">
                <a16:creationId xmlns:a16="http://schemas.microsoft.com/office/drawing/2014/main" id="{C7F5E488-6407-4DA0-AC72-83438AFF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0947"/>
            <a:ext cx="4428446" cy="33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ok vyhľadávania obrázkov pre dopyt vlčí mak">
            <a:extLst>
              <a:ext uri="{FF2B5EF4-FFF2-40B4-BE49-F238E27FC236}">
                <a16:creationId xmlns:a16="http://schemas.microsoft.com/office/drawing/2014/main" id="{F0210FC3-9886-45E3-AC2E-248540B8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411009"/>
            <a:ext cx="4428445" cy="33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ok vyhľadávania obrázkov pre dopyt jarabina vtáčia">
            <a:extLst>
              <a:ext uri="{FF2B5EF4-FFF2-40B4-BE49-F238E27FC236}">
                <a16:creationId xmlns:a16="http://schemas.microsoft.com/office/drawing/2014/main" id="{810E8A19-D08C-4CC7-A708-C6419CAF4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8"/>
          <a:stretch/>
        </p:blipFill>
        <p:spPr bwMode="auto">
          <a:xfrm>
            <a:off x="4571999" y="3398403"/>
            <a:ext cx="4428446" cy="33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ok vyhľadávania obrázkov pre dopyt snežienka">
            <a:extLst>
              <a:ext uri="{FF2B5EF4-FFF2-40B4-BE49-F238E27FC236}">
                <a16:creationId xmlns:a16="http://schemas.microsoft.com/office/drawing/2014/main" id="{E16907DE-0F31-4E62-B06D-3FEB76FBD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8740"/>
          <a:stretch/>
        </p:blipFill>
        <p:spPr bwMode="auto">
          <a:xfrm>
            <a:off x="4572000" y="30948"/>
            <a:ext cx="4428445" cy="33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6F2F597C-4727-4866-B288-E5074B6DFC88}"/>
              </a:ext>
            </a:extLst>
          </p:cNvPr>
          <p:cNvSpPr/>
          <p:nvPr/>
        </p:nvSpPr>
        <p:spPr>
          <a:xfrm>
            <a:off x="5488230" y="2818180"/>
            <a:ext cx="2901395" cy="458115"/>
          </a:xfrm>
          <a:prstGeom prst="rect">
            <a:avLst/>
          </a:prstGeom>
          <a:solidFill>
            <a:srgbClr val="9FFF47"/>
          </a:solidFill>
          <a:ln>
            <a:solidFill>
              <a:srgbClr val="9FF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Snežienka jarná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28B74263-211C-4ABE-B925-B433FEF1BF75}"/>
              </a:ext>
            </a:extLst>
          </p:cNvPr>
          <p:cNvSpPr/>
          <p:nvPr/>
        </p:nvSpPr>
        <p:spPr>
          <a:xfrm>
            <a:off x="907079" y="2822822"/>
            <a:ext cx="2901395" cy="458115"/>
          </a:xfrm>
          <a:prstGeom prst="rect">
            <a:avLst/>
          </a:prstGeom>
          <a:solidFill>
            <a:srgbClr val="9FFF47"/>
          </a:solidFill>
          <a:ln>
            <a:solidFill>
              <a:srgbClr val="9FF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5C2E00"/>
                </a:solidFill>
              </a:rPr>
              <a:t>Konvalinka voňavá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A18AC5AC-2370-4A83-BD03-B7C1C17682FE}"/>
              </a:ext>
            </a:extLst>
          </p:cNvPr>
          <p:cNvSpPr/>
          <p:nvPr/>
        </p:nvSpPr>
        <p:spPr>
          <a:xfrm>
            <a:off x="907079" y="6192123"/>
            <a:ext cx="2901395" cy="458115"/>
          </a:xfrm>
          <a:prstGeom prst="rect">
            <a:avLst/>
          </a:prstGeom>
          <a:solidFill>
            <a:srgbClr val="9FFF47"/>
          </a:solidFill>
          <a:ln>
            <a:solidFill>
              <a:srgbClr val="9FF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Mak vlčí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AE2B187D-6554-4B56-82A3-82E64A36D6B0}"/>
              </a:ext>
            </a:extLst>
          </p:cNvPr>
          <p:cNvSpPr/>
          <p:nvPr/>
        </p:nvSpPr>
        <p:spPr>
          <a:xfrm>
            <a:off x="5335524" y="6192123"/>
            <a:ext cx="2901395" cy="458115"/>
          </a:xfrm>
          <a:prstGeom prst="rect">
            <a:avLst/>
          </a:prstGeom>
          <a:solidFill>
            <a:srgbClr val="9FFF47"/>
          </a:solidFill>
          <a:ln>
            <a:solidFill>
              <a:srgbClr val="9FF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Jarabina vtáčia</a:t>
            </a:r>
          </a:p>
        </p:txBody>
      </p:sp>
    </p:spTree>
    <p:extLst>
      <p:ext uri="{BB962C8B-B14F-4D97-AF65-F5344CB8AC3E}">
        <p14:creationId xmlns:p14="http://schemas.microsoft.com/office/powerpoint/2010/main" val="3226471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A398E0-81FA-4A8B-9CD7-36E5E149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2054655"/>
            <a:ext cx="8398775" cy="41230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6000" dirty="0"/>
              <a:t>Netrhaj </a:t>
            </a:r>
            <a:r>
              <a:rPr lang="sk-SK" sz="6000" dirty="0" smtClean="0"/>
              <a:t>ich zbytočne</a:t>
            </a:r>
            <a:r>
              <a:rPr lang="sk-SK" sz="6000" dirty="0"/>
              <a:t>.              </a:t>
            </a:r>
            <a:r>
              <a:rPr lang="sk-SK" sz="6000" dirty="0" smtClean="0"/>
              <a:t>Napriek tomu, že sú nebezpečné, sú krásne. Pohľad </a:t>
            </a:r>
            <a:r>
              <a:rPr lang="sk-SK" sz="6000" dirty="0"/>
              <a:t>na </a:t>
            </a:r>
            <a:r>
              <a:rPr lang="sk-SK" sz="6000" dirty="0" smtClean="0"/>
              <a:t>ich krásu </a:t>
            </a:r>
            <a:r>
              <a:rPr lang="sk-SK" sz="6000" dirty="0"/>
              <a:t>umožni aj iným.</a:t>
            </a:r>
          </a:p>
        </p:txBody>
      </p:sp>
    </p:spTree>
    <p:extLst>
      <p:ext uri="{BB962C8B-B14F-4D97-AF65-F5344CB8AC3E}">
        <p14:creationId xmlns:p14="http://schemas.microsoft.com/office/powerpoint/2010/main" val="117721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B27EE6-B2F3-4B86-A465-9E7FB770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138425"/>
            <a:ext cx="7940659" cy="1374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600" dirty="0"/>
              <a:t>Ďakujem za pozornosť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6" y="2360065"/>
            <a:ext cx="7482545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8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800" dirty="0">
                <a:solidFill>
                  <a:schemeClr val="bg1"/>
                </a:solidFill>
              </a:rPr>
              <a:t>Čo sú to jedovaté rastliny?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42757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dirty="0"/>
              <a:t>Sú to </a:t>
            </a:r>
            <a:r>
              <a:rPr lang="sk-SK" dirty="0">
                <a:solidFill>
                  <a:srgbClr val="FFFF00"/>
                </a:solidFill>
              </a:rPr>
              <a:t>byliny a dreviny</a:t>
            </a:r>
            <a:r>
              <a:rPr lang="sk-SK" dirty="0"/>
              <a:t>, ktoré vo svojom tele </a:t>
            </a:r>
            <a:r>
              <a:rPr lang="sk-SK" dirty="0">
                <a:solidFill>
                  <a:srgbClr val="FFFF00"/>
                </a:solidFill>
              </a:rPr>
              <a:t>obsahujú toxické látky, jedy, ktoré môžu byť jedovaté pre človeka alebo pre zvieratá.</a:t>
            </a:r>
            <a:r>
              <a:rPr lang="sk-SK" dirty="0"/>
              <a:t> Niektoré sú slabo jedovaté, iné môžu spôsobiť smrť.</a:t>
            </a:r>
          </a:p>
          <a:p>
            <a:pPr marL="0" indent="0" algn="just">
              <a:buNone/>
            </a:pPr>
            <a:r>
              <a:rPr lang="sk-SK" dirty="0"/>
              <a:t>Toxické látky sa nemusia nachádzať v celom tele rastlín. Môžu sa nachádzať v listoch, v stonke, v koreni, v plode, v byľke.</a:t>
            </a:r>
          </a:p>
          <a:p>
            <a:pPr marL="0" indent="0" algn="just">
              <a:buNone/>
            </a:pPr>
            <a:r>
              <a:rPr lang="sk-SK" dirty="0">
                <a:solidFill>
                  <a:srgbClr val="FFFF00"/>
                </a:solidFill>
              </a:rPr>
              <a:t>Niektoré jedy </a:t>
            </a:r>
            <a:r>
              <a:rPr lang="sk-SK" dirty="0"/>
              <a:t>môžu mať v malom množstve </a:t>
            </a:r>
            <a:r>
              <a:rPr lang="sk-SK" dirty="0">
                <a:solidFill>
                  <a:srgbClr val="FFFF00"/>
                </a:solidFill>
              </a:rPr>
              <a:t>liečivé účinky,</a:t>
            </a:r>
            <a:r>
              <a:rPr lang="sk-SK" dirty="0"/>
              <a:t> a preto sa môžu používať </a:t>
            </a:r>
            <a:r>
              <a:rPr lang="sk-SK" dirty="0">
                <a:solidFill>
                  <a:srgbClr val="FFFF00"/>
                </a:solidFill>
              </a:rPr>
              <a:t>na prípravu rôznych liekov a liečiv.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899" y="222195"/>
            <a:ext cx="6566314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800" dirty="0">
                <a:solidFill>
                  <a:schemeClr val="bg1"/>
                </a:solidFill>
              </a:rPr>
              <a:t>Kde rastú?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899" y="1291130"/>
            <a:ext cx="7177135" cy="519197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sz="3600" dirty="0"/>
              <a:t>Niektoré rastú voľne v prírode, ako burina. Iné pestujeme my, ľudia</a:t>
            </a:r>
            <a:r>
              <a:rPr lang="sk-SK" sz="3600" dirty="0" smtClean="0"/>
              <a:t>.</a:t>
            </a:r>
          </a:p>
          <a:p>
            <a:pPr marL="0" indent="0" algn="just">
              <a:buNone/>
            </a:pPr>
            <a:r>
              <a:rPr lang="sk-SK" sz="3600" dirty="0" smtClean="0"/>
              <a:t>Napríklad </a:t>
            </a:r>
            <a:r>
              <a:rPr lang="sk-SK" sz="3600" dirty="0">
                <a:solidFill>
                  <a:srgbClr val="FFFF00"/>
                </a:solidFill>
              </a:rPr>
              <a:t>ľuľok zemiakový </a:t>
            </a:r>
            <a:r>
              <a:rPr lang="sk-SK" sz="3600" dirty="0"/>
              <a:t>je poľnohospodárska bylina, ktorej celá </a:t>
            </a:r>
            <a:r>
              <a:rPr lang="sk-SK" sz="3600" dirty="0">
                <a:solidFill>
                  <a:srgbClr val="FFFF00"/>
                </a:solidFill>
              </a:rPr>
              <a:t>nadzemná časť je jedovatá</a:t>
            </a:r>
            <a:r>
              <a:rPr lang="sk-SK" sz="3600" dirty="0"/>
              <a:t>. </a:t>
            </a:r>
            <a:r>
              <a:rPr lang="sk-SK" sz="3600" dirty="0">
                <a:solidFill>
                  <a:srgbClr val="FFFF00"/>
                </a:solidFill>
              </a:rPr>
              <a:t>Podzemná časť</a:t>
            </a:r>
            <a:r>
              <a:rPr lang="sk-SK" sz="3600" dirty="0"/>
              <a:t>, teda </a:t>
            </a:r>
            <a:r>
              <a:rPr lang="sk-SK" sz="3600" dirty="0">
                <a:solidFill>
                  <a:srgbClr val="FFFF00"/>
                </a:solidFill>
              </a:rPr>
              <a:t>hľuza, nie je jedovatá </a:t>
            </a:r>
            <a:r>
              <a:rPr lang="sk-SK" sz="3600" dirty="0"/>
              <a:t>a je široko </a:t>
            </a:r>
            <a:r>
              <a:rPr lang="sk-SK" sz="3600" dirty="0">
                <a:solidFill>
                  <a:srgbClr val="FFFF00"/>
                </a:solidFill>
              </a:rPr>
              <a:t>známa ako zemiak</a:t>
            </a:r>
            <a:r>
              <a:rPr lang="sk-SK" sz="3600" dirty="0"/>
              <a:t>.</a:t>
            </a:r>
          </a:p>
          <a:p>
            <a:pPr marL="0" indent="0" algn="just">
              <a:buNone/>
            </a:pPr>
            <a:r>
              <a:rPr lang="sk-SK" sz="3600" dirty="0"/>
              <a:t>Veľa izbových rastlín je jedovatých. Napríklad </a:t>
            </a:r>
            <a:r>
              <a:rPr lang="sk-SK" sz="3600" dirty="0">
                <a:solidFill>
                  <a:srgbClr val="FFFF00"/>
                </a:solidFill>
              </a:rPr>
              <a:t>orchidea, zamiokulkas, svokrin jazyk.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</a:rPr>
              <a:t>Čo robiť pri požití jedovatou rastlinou?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4275740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sk-SK" sz="3200" dirty="0"/>
              <a:t>Ak zistíte, že ste vy alebo niekto iný </a:t>
            </a:r>
            <a:r>
              <a:rPr lang="sk-SK" sz="3200" dirty="0" smtClean="0"/>
              <a:t>zjedol </a:t>
            </a:r>
            <a:r>
              <a:rPr lang="sk-SK" sz="3200" dirty="0"/>
              <a:t>jedovatú rastlinu, </a:t>
            </a:r>
            <a:r>
              <a:rPr lang="sk-SK" sz="3200" dirty="0">
                <a:solidFill>
                  <a:srgbClr val="FFFF00"/>
                </a:solidFill>
              </a:rPr>
              <a:t>okamžite vyhľadajte lekára</a:t>
            </a:r>
            <a:r>
              <a:rPr lang="sk-SK" sz="3200" dirty="0"/>
              <a:t>. Dôležitá informácia je, čo otrávený zjedol (list, kvet, plod , semeno) a koľko toho zjedol. Ak pôjdete do nemocnice, nezabudnite so sebou zobrať predmetnú rastlinu alebo aspoň jej časť či fotografiu. Bez porady s lekárom </a:t>
            </a:r>
            <a:r>
              <a:rPr lang="sk-SK" sz="3200" dirty="0">
                <a:solidFill>
                  <a:srgbClr val="FFFF00"/>
                </a:solidFill>
              </a:rPr>
              <a:t>nevyvolávajte vracanie, nepodávajte mlieko.</a:t>
            </a:r>
            <a:r>
              <a:rPr lang="sk-SK" sz="3200" dirty="0"/>
              <a:t> </a:t>
            </a:r>
            <a:r>
              <a:rPr lang="sk-SK" sz="3200" dirty="0">
                <a:solidFill>
                  <a:srgbClr val="FFFF00"/>
                </a:solidFill>
              </a:rPr>
              <a:t>Napiť</a:t>
            </a:r>
            <a:r>
              <a:rPr lang="sk-SK" sz="3200" dirty="0"/>
              <a:t> postihnutému </a:t>
            </a:r>
            <a:r>
              <a:rPr lang="sk-SK" sz="3200" dirty="0">
                <a:solidFill>
                  <a:srgbClr val="FFFF00"/>
                </a:solidFill>
              </a:rPr>
              <a:t>dávajte len vodu</a:t>
            </a:r>
            <a:r>
              <a:rPr lang="sk-SK" sz="3200" dirty="0"/>
              <a:t>, nevhodné sú šumivé nápoje s bublinkami. Môžete tiež podať </a:t>
            </a:r>
            <a:r>
              <a:rPr lang="sk-SK" sz="3200" dirty="0">
                <a:solidFill>
                  <a:srgbClr val="FFFF00"/>
                </a:solidFill>
              </a:rPr>
              <a:t>niekoľko drvených tabliet aktívneho uhlia</a:t>
            </a:r>
            <a:r>
              <a:rPr lang="sk-SK" sz="3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9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8DEA-6ACE-4BD8-8CE9-557EDEA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9" y="1138425"/>
            <a:ext cx="8093365" cy="1068935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chemeClr val="bg1"/>
                </a:solidFill>
              </a:rPr>
              <a:t>Tis obyčajný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E1AA03-0CE1-474F-B5BF-66E851BB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5" y="2207360"/>
            <a:ext cx="8093365" cy="4428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dirty="0">
                <a:solidFill>
                  <a:srgbClr val="FFFF00"/>
                </a:solidFill>
              </a:rPr>
              <a:t>Tis obyčajný </a:t>
            </a:r>
            <a:r>
              <a:rPr lang="sk-SK" sz="3200" dirty="0"/>
              <a:t>je u nás vo voľnej prírode vzácny a je zákonom chránený. Často býva vysádzaný ako okrasná drevina. </a:t>
            </a:r>
            <a:r>
              <a:rPr lang="sk-SK" sz="3200" dirty="0">
                <a:solidFill>
                  <a:srgbClr val="FFFF00"/>
                </a:solidFill>
              </a:rPr>
              <a:t>Jedovatá je celá drevina okrem dužiny plodu.</a:t>
            </a:r>
            <a:r>
              <a:rPr lang="sk-SK" sz="3200" dirty="0"/>
              <a:t> </a:t>
            </a:r>
            <a:r>
              <a:rPr lang="sk-SK" sz="3200" dirty="0">
                <a:solidFill>
                  <a:srgbClr val="FFFF00"/>
                </a:solidFill>
              </a:rPr>
              <a:t>Príznaky otravy </a:t>
            </a:r>
            <a:r>
              <a:rPr lang="sk-SK" sz="3200" dirty="0"/>
              <a:t>sa </a:t>
            </a:r>
            <a:r>
              <a:rPr lang="sk-SK" sz="3200" dirty="0" smtClean="0"/>
              <a:t>prejavujú </a:t>
            </a:r>
            <a:r>
              <a:rPr lang="sk-SK" sz="3200" dirty="0"/>
              <a:t>asi hodinu po konzumácii </a:t>
            </a:r>
            <a:r>
              <a:rPr lang="sk-SK" sz="3200" dirty="0">
                <a:solidFill>
                  <a:srgbClr val="FFFF00"/>
                </a:solidFill>
              </a:rPr>
              <a:t>nevoľnosťou, zvracaním, rozšírením zreničiek a bledosťou</a:t>
            </a:r>
            <a:r>
              <a:rPr lang="sk-SK" sz="3200" dirty="0"/>
              <a:t>. Smrť nastáva po zastavení dýchania a činnosti srdca. Tis </a:t>
            </a:r>
            <a:r>
              <a:rPr lang="sk-SK" sz="3200" dirty="0">
                <a:solidFill>
                  <a:srgbClr val="FFFF00"/>
                </a:solidFill>
              </a:rPr>
              <a:t>je silno jedovatý aj pre kone a iné zvieratá.</a:t>
            </a:r>
          </a:p>
        </p:txBody>
      </p:sp>
    </p:spTree>
    <p:extLst>
      <p:ext uri="{BB962C8B-B14F-4D97-AF65-F5344CB8AC3E}">
        <p14:creationId xmlns:p14="http://schemas.microsoft.com/office/powerpoint/2010/main" val="378850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ok vyhľadávania obrázkov pre dopyt Tis">
            <a:extLst>
              <a:ext uri="{FF2B5EF4-FFF2-40B4-BE49-F238E27FC236}">
                <a16:creationId xmlns:a16="http://schemas.microsoft.com/office/drawing/2014/main" id="{2B25B146-38A4-4785-AA9B-CBDC2822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4" y="2818180"/>
            <a:ext cx="5386426" cy="403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Tis">
            <a:extLst>
              <a:ext uri="{FF2B5EF4-FFF2-40B4-BE49-F238E27FC236}">
                <a16:creationId xmlns:a16="http://schemas.microsoft.com/office/drawing/2014/main" id="{858D6F35-6B5F-4675-9B75-A6A370A0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6426" cy="403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76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8DEA-6ACE-4BD8-8CE9-557EDEA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9" y="1138425"/>
            <a:ext cx="8093365" cy="1068935"/>
          </a:xfrm>
        </p:spPr>
        <p:txBody>
          <a:bodyPr>
            <a:normAutofit/>
          </a:bodyPr>
          <a:lstStyle/>
          <a:p>
            <a:pPr algn="ctr"/>
            <a:r>
              <a:rPr lang="sk-SK" sz="6000" dirty="0">
                <a:solidFill>
                  <a:schemeClr val="bg1"/>
                </a:solidFill>
              </a:rPr>
              <a:t>Pupenec roľný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E1AA03-0CE1-474F-B5BF-66E851BB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5" y="2207360"/>
            <a:ext cx="8093365" cy="4428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dirty="0"/>
              <a:t>Jedovatou burinou na poliach a rumoviskách je </a:t>
            </a:r>
            <a:r>
              <a:rPr lang="sk-SK" sz="4400" i="1" dirty="0">
                <a:solidFill>
                  <a:srgbClr val="FFFF00"/>
                </a:solidFill>
              </a:rPr>
              <a:t>pupenec roľný</a:t>
            </a:r>
            <a:r>
              <a:rPr lang="sk-SK" sz="4400" dirty="0"/>
              <a:t>, ktorý kvitne od júna do konca septembra. Otrava sa prejavuje celkovou </a:t>
            </a:r>
            <a:r>
              <a:rPr lang="sk-SK" sz="4400" dirty="0">
                <a:solidFill>
                  <a:srgbClr val="FFFF00"/>
                </a:solidFill>
              </a:rPr>
              <a:t>slabosťou a znížením telesnej teploty</a:t>
            </a:r>
            <a:r>
              <a:rPr lang="sk-SK" sz="4400" dirty="0"/>
              <a:t>.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563197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upenec rolný">
            <a:extLst>
              <a:ext uri="{FF2B5EF4-FFF2-40B4-BE49-F238E27FC236}">
                <a16:creationId xmlns:a16="http://schemas.microsoft.com/office/drawing/2014/main" id="{62755E41-D917-4F52-BAFF-95F883C2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21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8DEA-6ACE-4BD8-8CE9-557EDEA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833015"/>
            <a:ext cx="8093365" cy="1068935"/>
          </a:xfrm>
        </p:spPr>
        <p:txBody>
          <a:bodyPr>
            <a:normAutofit/>
          </a:bodyPr>
          <a:lstStyle/>
          <a:p>
            <a:pPr algn="ctr"/>
            <a:r>
              <a:rPr lang="sk-SK" sz="5400" dirty="0" err="1">
                <a:solidFill>
                  <a:schemeClr val="bg1"/>
                </a:solidFill>
              </a:rPr>
              <a:t>Sansevieria</a:t>
            </a:r>
            <a:endParaRPr lang="sk-SK" sz="54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E1AA03-0CE1-474F-B5BF-66E851BB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39" y="1749245"/>
            <a:ext cx="8093365" cy="4428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250" dirty="0" err="1">
                <a:solidFill>
                  <a:srgbClr val="FFFF00"/>
                </a:solidFill>
              </a:rPr>
              <a:t>Sansevieria</a:t>
            </a:r>
            <a:r>
              <a:rPr lang="sk-SK" sz="3250" dirty="0"/>
              <a:t> čiže </a:t>
            </a:r>
            <a:r>
              <a:rPr lang="sk-SK" sz="3250" dirty="0">
                <a:solidFill>
                  <a:srgbClr val="FFFF00"/>
                </a:solidFill>
              </a:rPr>
              <a:t>svokrin jazyk </a:t>
            </a:r>
            <a:r>
              <a:rPr lang="sk-SK" sz="3250" dirty="0"/>
              <a:t>patrí                                 k najznámejším izbovým rastlinám. Bohužiaľ po požití </a:t>
            </a:r>
            <a:r>
              <a:rPr lang="sk-SK" sz="3250" dirty="0">
                <a:solidFill>
                  <a:srgbClr val="FFFF00"/>
                </a:solidFill>
              </a:rPr>
              <a:t>spôsobuje podráždenie tráviaceho traktu.</a:t>
            </a:r>
            <a:r>
              <a:rPr lang="sk-SK" sz="3250" dirty="0"/>
              <a:t> Otrava </a:t>
            </a:r>
            <a:r>
              <a:rPr lang="sk-SK" sz="3250" dirty="0">
                <a:solidFill>
                  <a:srgbClr val="FFFF00"/>
                </a:solidFill>
              </a:rPr>
              <a:t>sa prejaví vracaním, bolesťami hlavy a brucha</a:t>
            </a:r>
            <a:r>
              <a:rPr lang="sk-SK" sz="3250" dirty="0"/>
              <a:t>. Ohrozené sú </a:t>
            </a:r>
            <a:r>
              <a:rPr lang="sk-SK" sz="3250" dirty="0">
                <a:solidFill>
                  <a:srgbClr val="FFFF00"/>
                </a:solidFill>
              </a:rPr>
              <a:t>predovšetkým malé deti a domáce zvieratá, hlavne psy</a:t>
            </a:r>
            <a:r>
              <a:rPr lang="sk-SK" sz="3250" dirty="0"/>
              <a:t>. Navyše je táto rastlina nebezpečná aj svojimi veľmi špicatými tuhými listami,                     ktoré sa ľahko môžu pri neopatrnom zohnutí zabodnúť do oka.</a:t>
            </a:r>
          </a:p>
        </p:txBody>
      </p:sp>
    </p:spTree>
    <p:extLst>
      <p:ext uri="{BB962C8B-B14F-4D97-AF65-F5344CB8AC3E}">
        <p14:creationId xmlns:p14="http://schemas.microsoft.com/office/powerpoint/2010/main" val="1154433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519</Words>
  <Application>Microsoft Office PowerPoint</Application>
  <PresentationFormat>Prezentácia na obrazovke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Jedovaté rastliny</vt:lpstr>
      <vt:lpstr>Čo sú to jedovaté rastliny?</vt:lpstr>
      <vt:lpstr>Kde rastú?</vt:lpstr>
      <vt:lpstr>Čo robiť pri požití jedovatou rastlinou?</vt:lpstr>
      <vt:lpstr>Tis obyčajný</vt:lpstr>
      <vt:lpstr>Prezentácia programu PowerPoint</vt:lpstr>
      <vt:lpstr>Pupenec roľný</vt:lpstr>
      <vt:lpstr>Prezentácia programu PowerPoint</vt:lpstr>
      <vt:lpstr>Sansevieria</vt:lpstr>
      <vt:lpstr>Prezentácia programu PowerPoint</vt:lpstr>
      <vt:lpstr>Ľuľkovec zlomocný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</cp:lastModifiedBy>
  <cp:revision>59</cp:revision>
  <dcterms:created xsi:type="dcterms:W3CDTF">2013-08-21T19:17:07Z</dcterms:created>
  <dcterms:modified xsi:type="dcterms:W3CDTF">2020-05-31T12:16:58Z</dcterms:modified>
</cp:coreProperties>
</file>