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68" r:id="rId14"/>
    <p:sldId id="271" r:id="rId15"/>
    <p:sldId id="272" r:id="rId16"/>
    <p:sldId id="273" r:id="rId17"/>
    <p:sldId id="274" r:id="rId18"/>
    <p:sldId id="258" r:id="rId19"/>
    <p:sldId id="275" r:id="rId20"/>
    <p:sldId id="257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44A5E-BE62-4FB1-8F88-26C13756E305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DE4E8-FCE6-4102-AF95-02D52FBFE84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 Úvodná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 -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5. Záverečná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5. Záverečná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Motivačná časť – riadený rozhovor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Motivačná časť – </a:t>
            </a:r>
            <a:r>
              <a:rPr lang="sk-SK" smtClean="0"/>
              <a:t>riadený rozhovor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 – Zápisník detektívov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 – Zápisník detektívov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 – Zápisník detektívov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 – Zápisník detektívov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 – Zápisník detektívov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 -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E4E8-FCE6-4102-AF95-02D52FBFE840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171-08D5-4F8F-A7CB-7FD4A385FD57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2980-0BAE-430F-BF46-67E68AFC818F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C49-253A-4CAE-B9FB-D3206239CDC4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C661-3DA5-4590-81EE-04927B18687C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777E-FFD3-419D-80F1-319E54452A67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D80A-1F2B-41EC-84DC-80DEF5E6B957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075B-6A65-4175-B0BF-68D34CB92BA7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995F-E241-4B33-9FA2-0394EABFED14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E765-ACF7-40C8-B495-A041EDB708E1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250D-E8EF-4A76-A757-B84A266A86D2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4A6-5D7D-4280-9A0A-2B8454B6B005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035D-9001-436E-87E5-E893D61B18B7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B901A-6F26-4FFB-9DC6-D5C4D8AADD6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YnFB9I0T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4.%20RO&#268;N&#205;K\PDA%204\T&#201;MY\ROZMNO&#381;OVACIA%20S&#218;STAVA\BOL%20RAZ%20JEDEN%20&#381;IVOT%20SK%20&#268;AS&#356;%2002%20zrodenie.mp4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485Dmg3v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4.%20RO&#268;N&#205;K\PDA%204\T&#201;MY\ROZMNO&#381;OVACIA%20S&#218;STAVA\Vesel&#233;%20z&#250;bky%20-%20videoklip%20ZDRAV&#193;%20STRAVA.mp4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ublez.com/image/catalog/Blog/1.%20citaty%20o%20laske/citat-matka-laska.jpg" TargetMode="External"/><Relationship Id="rId3" Type="http://schemas.openxmlformats.org/officeDocument/2006/relationships/hyperlink" Target="https://urbanareas.net/info/wp-content/uploads/2016/07/sperm_egg_300x300.png" TargetMode="External"/><Relationship Id="rId7" Type="http://schemas.openxmlformats.org/officeDocument/2006/relationships/hyperlink" Target="https://cdn3.vectorstock.com/i/1000x1000/21/47/embryo-development-month-stages-vector-22992147.jpg" TargetMode="External"/><Relationship Id="rId2" Type="http://schemas.openxmlformats.org/officeDocument/2006/relationships/hyperlink" Target="https://drugabuse.com/wp-content/uploads/luxury-shutter201159977-silhouette-of-woman-and-ma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k5.picdn.net/shutterstock/videos/1047115/thumb/11.jpg" TargetMode="External"/><Relationship Id="rId5" Type="http://schemas.openxmlformats.org/officeDocument/2006/relationships/hyperlink" Target="https://api.kramesstaywell.com/Content/6066ca30-310a-4170-b001-a4ab013d61fd/ucr-images-v1/Images/side-view-of-female-body-showing-reproductive-system-and-inset-of-7-month-f" TargetMode="External"/><Relationship Id="rId4" Type="http://schemas.openxmlformats.org/officeDocument/2006/relationships/hyperlink" Target="https://lh3.googleusercontent.com/proxy/Z52ifcX5maLipKLE-Yxc9sylRBQ7H2zRe2fT85sacUksUECSiYoATO3qLXH19q2BssQdr5SGhrEOeeqWTehHX1y1hwIRrGgspUVrwoY5VGv_tWbtkDw2aYhzYP4TEdKyUr8JTOQfB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reproductive system ppt for k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69615" cy="6858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714348" y="214290"/>
            <a:ext cx="77867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itchFamily="82" charset="0"/>
              </a:rPr>
              <a:t>ROZMNOŽOVACIA SÚSTAVA</a:t>
            </a:r>
            <a:endParaRPr lang="sk-SK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A6DD-E840-46FA-A29D-FF651623A6CF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/>
          <p:cNvPicPr>
            <a:picLocks noChangeAspect="1"/>
          </p:cNvPicPr>
          <p:nvPr/>
        </p:nvPicPr>
        <p:blipFill>
          <a:blip r:embed="rId3"/>
          <a:srcRect l="-1225" t="11534" r="50900" b="12398"/>
          <a:stretch>
            <a:fillRect/>
          </a:stretch>
        </p:blipFill>
        <p:spPr bwMode="auto">
          <a:xfrm>
            <a:off x="214282" y="2428868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785786" y="214291"/>
            <a:ext cx="8001056" cy="2286015"/>
          </a:xfrm>
          <a:prstGeom prst="wedgeRoundRectCallout">
            <a:avLst>
              <a:gd name="adj1" fmla="val -39423"/>
              <a:gd name="adj2" fmla="val 70632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DIEŤA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V  TELE  ŽENY  </a:t>
            </a:r>
            <a:r>
              <a:rPr lang="sk-S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PRIJÍMA  </a:t>
            </a:r>
            <a:r>
              <a:rPr lang="sk-SK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POTRAVU  </a:t>
            </a: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ŽIVINY</a:t>
            </a: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sk-SK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KYSLÍK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PRIAMO  OD  NEJ  </a:t>
            </a:r>
            <a:r>
              <a:rPr lang="sk-SK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PUPOČNOU  ŠNÚROU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LEBO 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AŽ  DO  NARODENIA  NEDÝCHA  SAMO  (NEMÁ  EŠTE 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DOVYVÍJANÉ 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PĽÚCA).</a:t>
            </a:r>
          </a:p>
        </p:txBody>
      </p:sp>
      <p:pic>
        <p:nvPicPr>
          <p:cNvPr id="30722" name="Picture 2" descr="Súvisiaci obr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929066"/>
            <a:ext cx="3693451" cy="2452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4" name="Picture 4" descr="Súvisiaci obráz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738193"/>
            <a:ext cx="3286148" cy="3762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F66B-5DB4-4D71-9269-DECC742CB693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29734" cy="5143512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928794" y="5643578"/>
            <a:ext cx="5143536" cy="93662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 smtClean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PLOD V MATERNICI</a:t>
            </a:r>
            <a:endParaRPr lang="sk-SK" sz="3200" b="1" i="1" dirty="0">
              <a:solidFill>
                <a:srgbClr val="C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C33-A0F6-44E3-9967-9F06B7FB2E26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úvisiaci obráz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07" t="9104" r="9855" b="14506"/>
          <a:stretch>
            <a:fillRect/>
          </a:stretch>
        </p:blipFill>
        <p:spPr bwMode="auto">
          <a:xfrm>
            <a:off x="2786050" y="-7568"/>
            <a:ext cx="5929354" cy="686556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0" y="428604"/>
            <a:ext cx="2500330" cy="93662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 smtClean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VÝVIN PLODU</a:t>
            </a:r>
            <a:endParaRPr lang="sk-SK" sz="3200" b="1" i="1" dirty="0">
              <a:solidFill>
                <a:srgbClr val="C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9DE-AA6F-41D4-8CE8-14B9B551A932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/>
          <p:cNvPicPr>
            <a:picLocks noChangeAspect="1"/>
          </p:cNvPicPr>
          <p:nvPr/>
        </p:nvPicPr>
        <p:blipFill>
          <a:blip r:embed="rId3"/>
          <a:srcRect l="-1225" t="11534" r="50900" b="12398"/>
          <a:stretch>
            <a:fillRect/>
          </a:stretch>
        </p:blipFill>
        <p:spPr bwMode="auto">
          <a:xfrm>
            <a:off x="347663" y="1855788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2579688" y="500043"/>
            <a:ext cx="5849964" cy="1500198"/>
          </a:xfrm>
          <a:prstGeom prst="wedgeRoundRectCallout">
            <a:avLst>
              <a:gd name="adj1" fmla="val -62807"/>
              <a:gd name="adj2" fmla="val 50119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POČAS  </a:t>
            </a:r>
            <a:r>
              <a:rPr lang="sk-SK" sz="32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TEHOTENSTVA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ŽIVOT  </a:t>
            </a:r>
            <a:r>
              <a:rPr lang="sk-SK" sz="32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PLODU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ZÁVISÍ  OD  ŽENY.</a:t>
            </a:r>
          </a:p>
        </p:txBody>
      </p:sp>
      <p:sp>
        <p:nvSpPr>
          <p:cNvPr id="5" name="Bublina v tvare zaobleného obdĺžnika 4"/>
          <p:cNvSpPr/>
          <p:nvPr/>
        </p:nvSpPr>
        <p:spPr>
          <a:xfrm>
            <a:off x="2214546" y="3286124"/>
            <a:ext cx="4929222" cy="2519132"/>
          </a:xfrm>
          <a:prstGeom prst="wedgeRoundRectCallout">
            <a:avLst>
              <a:gd name="adj1" fmla="val 67047"/>
              <a:gd name="adj2" fmla="val -45834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i="1" dirty="0" smtClean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TEHOTNÁ  </a:t>
            </a: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ŽENA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PRETO  MUSÍ  DODRŽIAVAŤ  </a:t>
            </a: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ZDRAVÝ  SPÔSOB  ŽIVOTA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endParaRPr lang="sk-SK" sz="32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6" name="Obrázok 1" descr="obr 015_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80" r="4110"/>
          <a:stretch>
            <a:fillRect/>
          </a:stretch>
        </p:blipFill>
        <p:spPr bwMode="auto">
          <a:xfrm flipH="1">
            <a:off x="7143768" y="2786058"/>
            <a:ext cx="200023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AF4B-9223-4E0A-9DAB-5640C1F81069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00166" y="5286388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i="1" dirty="0">
                <a:hlinkClick r:id="rId3"/>
              </a:rPr>
              <a:t>https://</a:t>
            </a:r>
            <a:r>
              <a:rPr lang="sk-SK" i="1" dirty="0" smtClean="0">
                <a:hlinkClick r:id="rId3"/>
              </a:rPr>
              <a:t>www.youtube.com/watch?v=KIYnFB9I0Tk</a:t>
            </a:r>
            <a:r>
              <a:rPr lang="sk-SK" i="1" dirty="0" smtClean="0"/>
              <a:t>  </a:t>
            </a:r>
            <a:r>
              <a:rPr lang="sk-SK" i="1" dirty="0"/>
              <a:t>	</a:t>
            </a:r>
          </a:p>
        </p:txBody>
      </p:sp>
      <p:sp>
        <p:nvSpPr>
          <p:cNvPr id="3" name="Obdĺžnik 2"/>
          <p:cNvSpPr/>
          <p:nvPr/>
        </p:nvSpPr>
        <p:spPr>
          <a:xfrm>
            <a:off x="1714480" y="35716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rgbClr val="C00000"/>
                </a:solidFill>
                <a:latin typeface="Century Schoolbook" pitchFamily="18" charset="0"/>
              </a:rPr>
              <a:t>BOL RAZ JEDEN ŽIVOT </a:t>
            </a:r>
            <a:endParaRPr lang="sk-SK" sz="32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857356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Zrodenie</a:t>
            </a:r>
            <a:r>
              <a:rPr lang="sk-SK" sz="3600" i="1" dirty="0">
                <a:latin typeface="Century Schoolbook" pitchFamily="18" charset="0"/>
              </a:rPr>
              <a:t>	</a:t>
            </a:r>
          </a:p>
        </p:txBody>
      </p:sp>
      <p:pic>
        <p:nvPicPr>
          <p:cNvPr id="5" name="BOL RAZ JEDEN ŽIVOT SK ČASŤ 02 zrodeni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14612" y="2285992"/>
            <a:ext cx="3500446" cy="2625335"/>
          </a:xfrm>
          <a:prstGeom prst="rect">
            <a:avLst/>
          </a:prstGeom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FF2-4373-44F2-B5A7-D07F45B33898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71604" y="2071678"/>
            <a:ext cx="6143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latin typeface="Century Schoolbook" pitchFamily="18" charset="0"/>
              </a:rPr>
              <a:t>Pieseň</a:t>
            </a:r>
            <a:r>
              <a:rPr lang="sk-SK" sz="3600" dirty="0">
                <a:latin typeface="Century Schoolbook" pitchFamily="18" charset="0"/>
              </a:rPr>
              <a:t>: </a:t>
            </a:r>
            <a:r>
              <a:rPr lang="sk-SK" sz="3600" dirty="0">
                <a:solidFill>
                  <a:srgbClr val="C00000"/>
                </a:solidFill>
                <a:latin typeface="Century Schoolbook" pitchFamily="18" charset="0"/>
              </a:rPr>
              <a:t>Zdravá strava </a:t>
            </a:r>
          </a:p>
          <a:p>
            <a:endParaRPr lang="sk-SK" i="1" dirty="0" smtClean="0"/>
          </a:p>
          <a:p>
            <a:endParaRPr lang="sk-SK" i="1" dirty="0"/>
          </a:p>
          <a:p>
            <a:r>
              <a:rPr lang="sk-SK" i="1" dirty="0" smtClean="0">
                <a:hlinkClick r:id="rId3"/>
              </a:rPr>
              <a:t>https</a:t>
            </a:r>
            <a:r>
              <a:rPr lang="sk-SK" i="1" dirty="0">
                <a:hlinkClick r:id="rId3"/>
              </a:rPr>
              <a:t>://</a:t>
            </a:r>
            <a:r>
              <a:rPr lang="sk-SK" i="1" dirty="0" smtClean="0">
                <a:hlinkClick r:id="rId3"/>
              </a:rPr>
              <a:t>www.youtube.com/watch?v=oN485Dmg3vg</a:t>
            </a:r>
            <a:r>
              <a:rPr lang="sk-SK" i="1" dirty="0" smtClean="0"/>
              <a:t>  </a:t>
            </a:r>
            <a:r>
              <a:rPr lang="sk-SK" i="1" dirty="0"/>
              <a:t>	</a:t>
            </a:r>
          </a:p>
        </p:txBody>
      </p:sp>
      <p:sp>
        <p:nvSpPr>
          <p:cNvPr id="3" name="Obdĺžnik 2"/>
          <p:cNvSpPr/>
          <p:nvPr/>
        </p:nvSpPr>
        <p:spPr>
          <a:xfrm>
            <a:off x="1714480" y="35716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rgbClr val="C00000"/>
                </a:solidFill>
                <a:latin typeface="Century Schoolbook" pitchFamily="18" charset="0"/>
              </a:rPr>
              <a:t>RELAXAČNÁ CHVÍĽKA</a:t>
            </a:r>
            <a:endParaRPr lang="sk-SK" sz="32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4" name="Veselé zúbky - videoklip ZDRAVÁ STRAV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28860" y="3857628"/>
            <a:ext cx="4190987" cy="2357430"/>
          </a:xfrm>
          <a:prstGeom prst="rect">
            <a:avLst/>
          </a:prstGeom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9877-F2E9-40CE-AD0A-8B5057B76C64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596" y="1225689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/>
              <a:t>Označte  </a:t>
            </a:r>
            <a:r>
              <a:rPr lang="sk-SK" sz="3600" i="1" dirty="0">
                <a:solidFill>
                  <a:srgbClr val="C00000"/>
                </a:solidFill>
              </a:rPr>
              <a:t>červeným krížikom </a:t>
            </a:r>
            <a:r>
              <a:rPr lang="sk-SK" sz="3600" i="1" dirty="0"/>
              <a:t>obrázok, na ktorom je zobrazené, čo je pre tehotnú ženu nevhodné. </a:t>
            </a:r>
            <a:r>
              <a:rPr lang="sk-SK" sz="3600" i="1" dirty="0">
                <a:solidFill>
                  <a:srgbClr val="006600"/>
                </a:solidFill>
              </a:rPr>
              <a:t>Zelenou fajočkou </a:t>
            </a:r>
            <a:r>
              <a:rPr lang="sk-SK" sz="3600" i="1" dirty="0" smtClean="0"/>
              <a:t>označte </a:t>
            </a:r>
            <a:r>
              <a:rPr lang="sk-SK" sz="3600" i="1" dirty="0"/>
              <a:t>obrázok, na ktorom je zobrazené, čo je pre tehotnú ženu vhodné. </a:t>
            </a:r>
            <a:endParaRPr lang="sk-SK" sz="3600" i="1" dirty="0" smtClean="0"/>
          </a:p>
          <a:p>
            <a:r>
              <a:rPr lang="sk-SK" sz="4000" i="1" dirty="0" smtClean="0"/>
              <a:t>Nastávajúca  </a:t>
            </a:r>
            <a:r>
              <a:rPr lang="sk-SK" sz="4000" i="1" dirty="0"/>
              <a:t>matka musí dodržiavať zdravý spôsob života, pretože život plodu počas tehotenstva závisí od nej. </a:t>
            </a:r>
            <a:r>
              <a:rPr lang="sk-SK" sz="3600" i="1" dirty="0"/>
              <a:t>	</a:t>
            </a:r>
          </a:p>
        </p:txBody>
      </p:sp>
      <p:sp>
        <p:nvSpPr>
          <p:cNvPr id="3" name="Obdĺžnik 2"/>
          <p:cNvSpPr/>
          <p:nvPr/>
        </p:nvSpPr>
        <p:spPr>
          <a:xfrm>
            <a:off x="1714480" y="35716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rgbClr val="C00000"/>
                </a:solidFill>
                <a:latin typeface="Century Schoolbook" pitchFamily="18" charset="0"/>
              </a:rPr>
              <a:t>SAMOSTATNÁ PRÁCA</a:t>
            </a:r>
            <a:endParaRPr lang="sk-SK" sz="32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90E2-FEBB-4381-B519-51BD373291CD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596" y="1225689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solidFill>
                  <a:srgbClr val="006600"/>
                </a:solidFill>
                <a:latin typeface="Century Schoolbook" pitchFamily="18" charset="0"/>
              </a:rPr>
              <a:t>STAROSTLIVOSŤ </a:t>
            </a:r>
          </a:p>
          <a:p>
            <a:r>
              <a:rPr lang="sk-SK" sz="3600" i="1" u="sng" dirty="0" smtClean="0">
                <a:latin typeface="Century Schoolbook" pitchFamily="18" charset="0"/>
              </a:rPr>
              <a:t>Pomôcky</a:t>
            </a:r>
            <a:r>
              <a:rPr lang="sk-SK" sz="3600" i="1" u="sng" dirty="0">
                <a:latin typeface="Century Schoolbook" pitchFamily="18" charset="0"/>
              </a:rPr>
              <a:t>:</a:t>
            </a:r>
            <a:r>
              <a:rPr lang="sk-SK" sz="3600" i="1" dirty="0">
                <a:latin typeface="Century Schoolbook" pitchFamily="18" charset="0"/>
              </a:rPr>
              <a:t> bábiky (bábätká) </a:t>
            </a:r>
          </a:p>
          <a:p>
            <a:r>
              <a:rPr lang="sk-SK" sz="3600" i="1" u="sng" dirty="0">
                <a:latin typeface="Century Schoolbook" pitchFamily="18" charset="0"/>
              </a:rPr>
              <a:t>Postup:</a:t>
            </a:r>
            <a:r>
              <a:rPr lang="sk-SK" sz="3600" i="1" dirty="0">
                <a:latin typeface="Century Schoolbook" pitchFamily="18" charset="0"/>
              </a:rPr>
              <a:t> Dievčatá si prinesú z domu bábiky (bábätká). Na nasledujúcej hodine si na bábikách ukážeme, ako sa môžeme starať o bábätká (napríklad si ukážeme prebaľovanie, kŕmenie, uspávanie, prezliekanie, kúpanie...). 	</a:t>
            </a:r>
          </a:p>
        </p:txBody>
      </p:sp>
      <p:sp>
        <p:nvSpPr>
          <p:cNvPr id="3" name="Obdĺžnik 2"/>
          <p:cNvSpPr/>
          <p:nvPr/>
        </p:nvSpPr>
        <p:spPr>
          <a:xfrm>
            <a:off x="1714480" y="35716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rgbClr val="C00000"/>
                </a:solidFill>
                <a:latin typeface="Century Schoolbook" pitchFamily="18" charset="0"/>
              </a:rPr>
              <a:t>DOMÁCA ÚLOHA</a:t>
            </a:r>
            <a:endParaRPr lang="sk-SK" sz="32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1A56-0E11-4C4A-B0B2-058AD45D3D40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reproductive system ppt for kids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-1" y="0"/>
            <a:ext cx="9169615" cy="6858000"/>
          </a:xfrm>
          <a:prstGeom prst="rect">
            <a:avLst/>
          </a:prstGeom>
          <a:noFill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D3C6-77B5-420C-8B75-588DB40AACEF}" type="datetime8">
              <a:rPr lang="sk-SK" smtClean="0"/>
              <a:pPr/>
              <a:t>19.02.2021 17:52</a:t>
            </a:fld>
            <a:endParaRPr lang="sk-SK"/>
          </a:p>
        </p:txBody>
      </p:sp>
      <p:pic>
        <p:nvPicPr>
          <p:cNvPr id="3074" name="Picture 2" descr="Výsledok vyhľadávania obrázkov pre dopyt citáty o rodin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357298"/>
            <a:ext cx="7896212" cy="3948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reproductive system ppt for kids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-1" y="0"/>
            <a:ext cx="9169615" cy="6858000"/>
          </a:xfrm>
          <a:prstGeom prst="rect">
            <a:avLst/>
          </a:prstGeom>
          <a:noFill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D3C6-77B5-420C-8B75-588DB40AACEF}" type="datetime8">
              <a:rPr lang="sk-SK" smtClean="0"/>
              <a:pPr/>
              <a:t>19.02.2021 17:52</a:t>
            </a:fld>
            <a:endParaRPr lang="sk-SK"/>
          </a:p>
        </p:txBody>
      </p:sp>
      <p:pic>
        <p:nvPicPr>
          <p:cNvPr id="46082" name="Picture 2" descr="Výsledok vyhľadávania obrázkov pre dopyt citáty o rodine&quot;"/>
          <p:cNvPicPr>
            <a:picLocks noChangeAspect="1" noChangeArrowheads="1"/>
          </p:cNvPicPr>
          <p:nvPr/>
        </p:nvPicPr>
        <p:blipFill>
          <a:blip r:embed="rId4"/>
          <a:srcRect l="15000" t="2149" r="14999" b="37679"/>
          <a:stretch>
            <a:fillRect/>
          </a:stretch>
        </p:blipFill>
        <p:spPr bwMode="auto">
          <a:xfrm>
            <a:off x="2000232" y="3429000"/>
            <a:ext cx="585791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0034" y="428604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Aké sú základné životné prejavy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živočíchov a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rastlín?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	</a:t>
            </a:r>
          </a:p>
          <a:p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00034" y="2285992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Základné  životné prejavy živočíchov a rastlín sú: rast a vývin, dýchanie, vylučovanie, pohyb, výživa, rozmnožovanie, reagujú na podnety -citlivosť.</a:t>
            </a:r>
            <a:r>
              <a:rPr lang="sk-SK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	</a:t>
            </a:r>
          </a:p>
        </p:txBody>
      </p:sp>
      <p:sp>
        <p:nvSpPr>
          <p:cNvPr id="5" name="Usmiata tvár 4"/>
          <p:cNvSpPr/>
          <p:nvPr/>
        </p:nvSpPr>
        <p:spPr>
          <a:xfrm>
            <a:off x="8215338" y="214290"/>
            <a:ext cx="500066" cy="500042"/>
          </a:xfrm>
          <a:prstGeom prst="smileyFac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6AF-A1E4-4F5C-B8AB-E278768F5F76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14282" y="1785926"/>
            <a:ext cx="89297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2"/>
              </a:rPr>
              <a:t>https://drugabuse.com/wp-content/uploads/luxury-shutter201159977-silhouette-of-woman-and-man.jpg</a:t>
            </a:r>
            <a:endParaRPr lang="sk-SK" sz="1600" dirty="0" smtClean="0"/>
          </a:p>
          <a:p>
            <a:r>
              <a:rPr lang="sk-SK" sz="1600" dirty="0" smtClean="0">
                <a:hlinkClick r:id="rId3"/>
              </a:rPr>
              <a:t>https://urbanareas.net/info/wp-content/uploads/2016/07/sperm_egg_300x300.png</a:t>
            </a:r>
            <a:r>
              <a:rPr lang="sk-SK" sz="1600" dirty="0" smtClean="0"/>
              <a:t>  </a:t>
            </a:r>
          </a:p>
          <a:p>
            <a:r>
              <a:rPr lang="sk-SK" sz="1600" dirty="0" smtClean="0">
                <a:hlinkClick r:id="rId4"/>
              </a:rPr>
              <a:t>https://lh3.googleusercontent.com/proxy/Z52ifcX5maLipKLE-Yxc9sylRBQ7H2zRe2fT85sacUksUECSiYoATO3qLXH19q2BssQdr5SGhrEOeeqWTehHX1y1hwIRrGgspUVrwoY5VGv_tWbtkDw2aYhzYP4TEdKyUr8JTOQfBg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5"/>
              </a:rPr>
              <a:t>https://api.kramesstaywell.com/Content/6066ca30-310a-4170-b001-a4ab013d61fd/ucr-images-v1/Images/side-view-of-female-body-showing-reproductive-system-and-inset-of-7-month-f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6"/>
              </a:rPr>
              <a:t>https://ak5.picdn.net/shutterstock/videos/1047115/thumb/11.jpg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7"/>
              </a:rPr>
              <a:t>https://cdn3.vectorstock.com/i/1000x1000/21/47/embryo-development-month-stages-vector-22992147.jpg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8"/>
              </a:rPr>
              <a:t>https://dublez.com/image/catalog/Blog/1.%20citaty%20o%20laske/citat-matka-laska.jpg</a:t>
            </a:r>
            <a:r>
              <a:rPr lang="sk-SK" sz="1600" dirty="0" smtClean="0"/>
              <a:t> </a:t>
            </a:r>
            <a:endParaRPr lang="sk-SK" sz="160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50F6-E8E5-4B50-9BBC-331966C7D04F}" type="datetime8">
              <a:rPr lang="sk-SK" smtClean="0"/>
              <a:pPr/>
              <a:t>19.02.2021 17:52</a:t>
            </a:fld>
            <a:endParaRPr lang="sk-SK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0" hangingPunct="0">
              <a:defRPr/>
            </a:pPr>
            <a:r>
              <a:rPr lang="sk-SK" sz="4400">
                <a:latin typeface="+mj-lt"/>
                <a:ea typeface="+mj-ea"/>
                <a:cs typeface="+mj-cs"/>
              </a:rPr>
              <a:t>ZDROJE:</a:t>
            </a:r>
            <a:endParaRPr lang="sk-SK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50" y="1071563"/>
            <a:ext cx="5313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k-SK" b="1">
                <a:cs typeface="Times New Roman" pitchFamily="18" charset="0"/>
              </a:rPr>
              <a:t>Prírodoveda pre štvrtákov</a:t>
            </a:r>
            <a:r>
              <a:rPr lang="sk-SK">
                <a:cs typeface="Times New Roman" pitchFamily="18" charset="0"/>
              </a:rPr>
              <a:t> -  R.Dobišová  Adame a kol.</a:t>
            </a:r>
            <a:endParaRPr lang="sk-SK"/>
          </a:p>
          <a:p>
            <a:pPr eaLnBrk="0" hangingPunct="0"/>
            <a:r>
              <a:rPr lang="sk-SK">
                <a:solidFill>
                  <a:srgbClr val="000000"/>
                </a:solidFill>
                <a:cs typeface="Times New Roman" pitchFamily="18" charset="0"/>
              </a:rPr>
              <a:t>Metodické komentáre k Prírodovede pre štvrtákov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0034" y="42860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Ako sa rozmnožujú rastliny?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	</a:t>
            </a:r>
          </a:p>
          <a:p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00034" y="228599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Rastliny sa rozmnožujú pohlavne a nepohlavne – rôznymi časťami tela </a:t>
            </a:r>
          </a:p>
          <a:p>
            <a:r>
              <a:rPr lang="sk-SK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(koreňom, stonkou, listom, podzemkom, hľuzou, cibuľou, poplazmi).</a:t>
            </a:r>
            <a:endParaRPr lang="sk-SK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Usmiata tvár 4"/>
          <p:cNvSpPr/>
          <p:nvPr/>
        </p:nvSpPr>
        <p:spPr>
          <a:xfrm>
            <a:off x="8215338" y="214290"/>
            <a:ext cx="500066" cy="500042"/>
          </a:xfrm>
          <a:prstGeom prst="smileyFac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348-2390-4741-9C84-F704BA2250D8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/>
          <p:cNvPicPr>
            <a:picLocks noChangeAspect="1"/>
          </p:cNvPicPr>
          <p:nvPr/>
        </p:nvPicPr>
        <p:blipFill>
          <a:blip r:embed="rId3"/>
          <a:srcRect l="-1225" t="11534" r="50900" b="12398"/>
          <a:stretch>
            <a:fillRect/>
          </a:stretch>
        </p:blipFill>
        <p:spPr bwMode="auto">
          <a:xfrm>
            <a:off x="347663" y="1855788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2579688" y="642919"/>
            <a:ext cx="4608512" cy="1789132"/>
          </a:xfrm>
          <a:prstGeom prst="wedgeRoundRectCallout">
            <a:avLst>
              <a:gd name="adj1" fmla="val -62807"/>
              <a:gd name="adj2" fmla="val 43555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MEDZI  </a:t>
            </a:r>
            <a:r>
              <a:rPr lang="sk-SK" sz="2800" b="1" i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ZÁKLADNÉ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ŽIVOTNÉ  PREJAVY  </a:t>
            </a:r>
            <a:r>
              <a:rPr lang="sk-SK" sz="2800" b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ČLOVEKA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PATRÍ  AJ  </a:t>
            </a:r>
            <a:r>
              <a:rPr lang="sk-SK" sz="2800" b="1" i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ROZMNOŽOVANIE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4"/>
          <a:srcRect l="43509" t="-3680" r="160" b="-2"/>
          <a:stretch>
            <a:fillRect/>
          </a:stretch>
        </p:blipFill>
        <p:spPr bwMode="auto">
          <a:xfrm>
            <a:off x="6572264" y="2500306"/>
            <a:ext cx="23034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000232" y="3267322"/>
            <a:ext cx="4179906" cy="2044454"/>
          </a:xfrm>
          <a:prstGeom prst="wedgeRoundRectCallout">
            <a:avLst>
              <a:gd name="adj1" fmla="val 69616"/>
              <a:gd name="adj2" fmla="val -4695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ČLOVEK  SA  ROZMNOŽUJE  </a:t>
            </a:r>
            <a:r>
              <a:rPr lang="sk-SK" sz="2800" b="1" i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ROZMNOŽOVACOU  SÚSTAVOU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77DD-BB94-4AA5-9ED5-E8DFE067B258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/>
          <p:cNvPicPr>
            <a:picLocks noChangeAspect="1"/>
          </p:cNvPicPr>
          <p:nvPr/>
        </p:nvPicPr>
        <p:blipFill>
          <a:blip r:embed="rId2"/>
          <a:srcRect l="-1225" t="11534" r="50900" b="12398"/>
          <a:stretch>
            <a:fillRect/>
          </a:stretch>
        </p:blipFill>
        <p:spPr bwMode="auto">
          <a:xfrm>
            <a:off x="347663" y="1855788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2071670" y="285728"/>
            <a:ext cx="5849964" cy="2928957"/>
          </a:xfrm>
          <a:prstGeom prst="wedgeRoundRectCallout">
            <a:avLst>
              <a:gd name="adj1" fmla="val -54631"/>
              <a:gd name="adj2" fmla="val 22422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ROZMNOŽOVACIA  SÚSTAVA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ŽENY</a:t>
            </a:r>
            <a:r>
              <a:rPr lang="sk-SK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sk-SK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ROZMNOŽOVACIA  SÚSTAVA  MUŽA 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  SEBA  ODLIŠUJÚ  SVOJOU  STAVBOU  AJ  FUNKCIOU.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3"/>
          <a:srcRect l="43509" t="-3680" r="160" b="-2"/>
          <a:stretch>
            <a:fillRect/>
          </a:stretch>
        </p:blipFill>
        <p:spPr bwMode="auto">
          <a:xfrm>
            <a:off x="6572264" y="2500306"/>
            <a:ext cx="23034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315-3EC5-4B91-ADAF-537304335DFD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60_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549" t="14343" r="16849" b="73232"/>
          <a:stretch>
            <a:fillRect/>
          </a:stretch>
        </p:blipFill>
        <p:spPr bwMode="auto">
          <a:xfrm>
            <a:off x="0" y="772835"/>
            <a:ext cx="9144000" cy="41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ený obdĺžnik 2"/>
          <p:cNvSpPr/>
          <p:nvPr/>
        </p:nvSpPr>
        <p:spPr>
          <a:xfrm>
            <a:off x="285720" y="5229225"/>
            <a:ext cx="4108509" cy="93662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ROZMNOŽOVACIA  SÚSTAVA  ŽENY</a:t>
            </a:r>
          </a:p>
        </p:txBody>
      </p:sp>
      <p:sp>
        <p:nvSpPr>
          <p:cNvPr id="4" name="Zaoblený obdĺžnik 3"/>
          <p:cNvSpPr/>
          <p:nvPr/>
        </p:nvSpPr>
        <p:spPr>
          <a:xfrm>
            <a:off x="4678332" y="5248275"/>
            <a:ext cx="4108509" cy="93662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ROZMNOŽOVACIA  SÚSTAVA  MUŽA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2429-AB28-428B-AAD9-A195167EE027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/>
          <p:cNvPicPr>
            <a:picLocks noChangeAspect="1"/>
          </p:cNvPicPr>
          <p:nvPr/>
        </p:nvPicPr>
        <p:blipFill>
          <a:blip r:embed="rId3"/>
          <a:srcRect l="-1225" t="11534" r="50900" b="12398"/>
          <a:stretch>
            <a:fillRect/>
          </a:stretch>
        </p:blipFill>
        <p:spPr bwMode="auto">
          <a:xfrm>
            <a:off x="347663" y="1855788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2579688" y="642919"/>
            <a:ext cx="4608512" cy="1357321"/>
          </a:xfrm>
          <a:prstGeom prst="wedgeRoundRectCallout">
            <a:avLst>
              <a:gd name="adj1" fmla="val -62807"/>
              <a:gd name="adj2" fmla="val 43555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2800" b="1" i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ŽIVOT</a:t>
            </a:r>
            <a:r>
              <a:rPr lang="sk-SK" sz="28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ČLOVEKA  </a:t>
            </a:r>
          </a:p>
          <a:p>
            <a:pPr algn="ctr">
              <a:defRPr/>
            </a:pP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SA  ZAČÍNA  </a:t>
            </a:r>
            <a:r>
              <a:rPr lang="sk-SK" sz="2800" b="1" i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POČATÍM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4"/>
          <a:srcRect l="43509" t="-3680" r="160" b="-2"/>
          <a:stretch>
            <a:fillRect/>
          </a:stretch>
        </p:blipFill>
        <p:spPr bwMode="auto">
          <a:xfrm>
            <a:off x="6572264" y="2500306"/>
            <a:ext cx="23034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000232" y="3267322"/>
            <a:ext cx="4179906" cy="2304818"/>
          </a:xfrm>
          <a:prstGeom prst="wedgeRoundRectCallout">
            <a:avLst>
              <a:gd name="adj1" fmla="val 69616"/>
              <a:gd name="adj2" fmla="val -4695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POČATIE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JE  </a:t>
            </a: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SPOJENIE  </a:t>
            </a:r>
            <a:r>
              <a:rPr lang="sk-SK" sz="2800" b="1" i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VAJÍČKA  </a:t>
            </a:r>
            <a:r>
              <a:rPr lang="sk-SK" sz="2800" b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ŽENY  </a:t>
            </a:r>
          </a:p>
          <a:p>
            <a:pPr algn="ctr">
              <a:defRPr/>
            </a:pP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A  </a:t>
            </a:r>
            <a:r>
              <a:rPr lang="sk-SK" sz="2800" b="1" i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SPERMIE</a:t>
            </a:r>
            <a:r>
              <a:rPr lang="sk-SK" sz="2800" b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  MUŽA  </a:t>
            </a:r>
          </a:p>
          <a:p>
            <a:pPr algn="ctr">
              <a:defRPr/>
            </a:pP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V  TELE  ŽENY. 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7796-9948-4456-9268-626EBE2CE07D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072462" cy="6858016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6000760" y="357166"/>
            <a:ext cx="2428891" cy="93662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POČATIE</a:t>
            </a:r>
            <a:endParaRPr lang="sk-SK" sz="3200" b="1" i="1" dirty="0">
              <a:solidFill>
                <a:schemeClr val="bg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4A4D-E9D7-4DD8-ACBB-75ABA727FEC3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/>
          <p:cNvPicPr>
            <a:picLocks noChangeAspect="1"/>
          </p:cNvPicPr>
          <p:nvPr/>
        </p:nvPicPr>
        <p:blipFill>
          <a:blip r:embed="rId3"/>
          <a:srcRect l="-1225" t="11534" r="50900" b="12398"/>
          <a:stretch>
            <a:fillRect/>
          </a:stretch>
        </p:blipFill>
        <p:spPr bwMode="auto">
          <a:xfrm>
            <a:off x="347663" y="1855788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2579688" y="642919"/>
            <a:ext cx="5849964" cy="1357321"/>
          </a:xfrm>
          <a:prstGeom prst="wedgeRoundRectCallout">
            <a:avLst>
              <a:gd name="adj1" fmla="val -62807"/>
              <a:gd name="adj2" fmla="val 43555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DIEŤA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  </a:t>
            </a:r>
            <a:r>
              <a:rPr lang="sk-SK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VYVÍJA</a:t>
            </a:r>
            <a:r>
              <a:rPr lang="sk-SK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 TELE  ŽENY  PRIBLIŽNE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 MESIACOV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Bublina v tvare zaobleného obdĺžnika 4"/>
          <p:cNvSpPr/>
          <p:nvPr/>
        </p:nvSpPr>
        <p:spPr>
          <a:xfrm>
            <a:off x="2000232" y="3267322"/>
            <a:ext cx="4179906" cy="2304818"/>
          </a:xfrm>
          <a:prstGeom prst="wedgeRoundRectCallout">
            <a:avLst>
              <a:gd name="adj1" fmla="val 69616"/>
              <a:gd name="adj2" fmla="val -4695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OBDOBIE,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KEĎ  JE  ŽENA  </a:t>
            </a:r>
            <a:r>
              <a:rPr lang="sk-SK" sz="2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TEHOTNÁ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SA  VOLÁ  </a:t>
            </a:r>
            <a:r>
              <a:rPr lang="sk-SK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TEHOTENSTVO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endParaRPr lang="sk-SK" sz="28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6" name="Obrázok 1" descr="obr 015_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80" r="4110"/>
          <a:stretch>
            <a:fillRect/>
          </a:stretch>
        </p:blipFill>
        <p:spPr bwMode="auto">
          <a:xfrm flipH="1">
            <a:off x="7143768" y="2786058"/>
            <a:ext cx="200023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536E-C45A-4C99-A16A-CCEA1A6EC06F}" type="datetime8">
              <a:rPr lang="sk-SK" smtClean="0"/>
              <a:pPr/>
              <a:t>19.02.2021 17:52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468</Words>
  <Application>Microsoft Office PowerPoint</Application>
  <PresentationFormat>Prezentácia na obrazovke (4:3)</PresentationFormat>
  <Paragraphs>104</Paragraphs>
  <Slides>20</Slides>
  <Notes>12</Notes>
  <HiddenSlides>0</HiddenSlides>
  <MMClips>2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Century Schoolbook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Rozmnožovacia sústava</dc:title>
  <dc:creator>Mgr. Danka Spišáková</dc:creator>
  <cp:lastModifiedBy>HP</cp:lastModifiedBy>
  <cp:revision>60</cp:revision>
  <dcterms:created xsi:type="dcterms:W3CDTF">2020-02-03T19:40:07Z</dcterms:created>
  <dcterms:modified xsi:type="dcterms:W3CDTF">2021-02-19T16:54:56Z</dcterms:modified>
</cp:coreProperties>
</file>