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04" r:id="rId3"/>
    <p:sldId id="435" r:id="rId4"/>
    <p:sldId id="436" r:id="rId5"/>
    <p:sldId id="424" r:id="rId6"/>
    <p:sldId id="425" r:id="rId7"/>
    <p:sldId id="426" r:id="rId8"/>
    <p:sldId id="427" r:id="rId9"/>
    <p:sldId id="428" r:id="rId10"/>
    <p:sldId id="429" r:id="rId11"/>
    <p:sldId id="430" r:id="rId12"/>
    <p:sldId id="431" r:id="rId13"/>
    <p:sldId id="434" r:id="rId14"/>
    <p:sldId id="433" r:id="rId15"/>
    <p:sldId id="442" r:id="rId16"/>
    <p:sldId id="370" r:id="rId17"/>
    <p:sldId id="437" r:id="rId18"/>
    <p:sldId id="438" r:id="rId19"/>
    <p:sldId id="439" r:id="rId20"/>
    <p:sldId id="440" r:id="rId21"/>
    <p:sldId id="441" r:id="rId22"/>
    <p:sldId id="276" r:id="rId23"/>
    <p:sldId id="400" r:id="rId24"/>
    <p:sldId id="417" r:id="rId25"/>
    <p:sldId id="418" r:id="rId26"/>
    <p:sldId id="423" r:id="rId27"/>
    <p:sldId id="443" r:id="rId28"/>
    <p:sldId id="444" r:id="rId29"/>
    <p:sldId id="445" r:id="rId30"/>
    <p:sldId id="446" r:id="rId31"/>
    <p:sldId id="447" r:id="rId32"/>
    <p:sldId id="258" r:id="rId3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82C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1" autoAdjust="0"/>
    <p:restoredTop sz="94660"/>
  </p:normalViewPr>
  <p:slideViewPr>
    <p:cSldViewPr snapToGrid="0">
      <p:cViewPr varScale="1">
        <p:scale>
          <a:sx n="45" d="100"/>
          <a:sy n="45" d="100"/>
        </p:scale>
        <p:origin x="5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97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218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85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11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45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8818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94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499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005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76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12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967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789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56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173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182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  <a:alpha val="9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145E-08DD-4007-8A4A-5818B4E46F01}" type="datetimeFigureOut">
              <a:rPr lang="sk-SK" smtClean="0"/>
              <a:t>26.02.2021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12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38" y="501718"/>
            <a:ext cx="6140205" cy="63562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850007"/>
            <a:ext cx="12192000" cy="3322748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Dunaja po Hornád</a:t>
            </a:r>
            <a:r>
              <a:rPr lang="sk-SK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 S OKOLÍM</a:t>
            </a:r>
            <a:endParaRPr lang="sk-SK" sz="7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997934"/>
            <a:ext cx="9144000" cy="904740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Mgr. Ľudmila Juráková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6" y="339028"/>
            <a:ext cx="4937120" cy="27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68172" y="411411"/>
            <a:ext cx="6919415" cy="56669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Legenda o Corgoňovi hovorí, že kováč Corgoň svojimi mocnými rukami hádzal veľké balvany priamo na rútiacich sa Turkov po ich vpáde do mesta.</a:t>
            </a: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Výsledok vyhľadávania obrázkov pre dopyt corgo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72" y="48233"/>
            <a:ext cx="3944203" cy="67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ýsledok vyhľadávania obrázkov pre dopyt corgo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0" y="3244909"/>
            <a:ext cx="4601854" cy="34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ýsledok vyhľadávania obrázkov pre dopyt Ponitrianske múz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3" y="1271164"/>
            <a:ext cx="11431374" cy="56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69962" y="119655"/>
            <a:ext cx="10515600" cy="23915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Meštiansky dom na Svätoplukovom námestí. </a:t>
            </a:r>
          </a:p>
          <a:p>
            <a:pPr marL="0" indent="0" algn="ctr">
              <a:buNone/>
            </a:pPr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Sídli tu Ponitrianske múzeum a Nitriansky informačný systém. </a:t>
            </a:r>
          </a:p>
        </p:txBody>
      </p:sp>
    </p:spTree>
    <p:extLst>
      <p:ext uri="{BB962C8B-B14F-4D97-AF65-F5344CB8AC3E}">
        <p14:creationId xmlns:p14="http://schemas.microsoft.com/office/powerpoint/2010/main" val="26298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4078" y="143399"/>
            <a:ext cx="4512173" cy="3823568"/>
          </a:xfrm>
          <a:prstGeom prst="rect">
            <a:avLst/>
          </a:prstGeom>
        </p:spPr>
      </p:pic>
      <p:pic>
        <p:nvPicPr>
          <p:cNvPr id="13314" name="Picture 2" descr="Výsledok vyhľadávania obrázkov pre dopyt univerzita konštantína filozofa v nit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1" y="283546"/>
            <a:ext cx="4683788" cy="312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Ã½sledok vyhÄ¾adÃ¡vania obrÃ¡zkov pre dopyt spu ni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" y="3603888"/>
            <a:ext cx="5279310" cy="31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ok vyhÄ¾adÃ¡vania obrÃ¡zkov pre dopyt spu nit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7" y="4383769"/>
            <a:ext cx="1518678" cy="15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Ãºvisiaci obrÃ¡z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7" y="1079568"/>
            <a:ext cx="1513360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Ã½sledok vyhÄ¾adÃ¡vania obrÃ¡zkov pre dopyt nitra peÅ¡ia zÃ³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4" y="4251303"/>
            <a:ext cx="57912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4811" y="6263855"/>
            <a:ext cx="1495878" cy="4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5514" y="238124"/>
            <a:ext cx="2297686" cy="716923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Výstavisko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09335"/>
            <a:ext cx="3488458" cy="1088399"/>
          </a:xfrm>
          <a:prstGeom prst="rect">
            <a:avLst/>
          </a:prstGeom>
        </p:spPr>
      </p:pic>
      <p:pic>
        <p:nvPicPr>
          <p:cNvPr id="1026" name="Picture 2" descr="VÃ½sledok vyhÄ¾adÃ¡vania obrÃ¡zkov pre dopyt agrokompl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7" y="1518025"/>
            <a:ext cx="5670320" cy="31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ok vyhÄ¾adÃ¡vania obrÃ¡zkov pre dopyt agrokompl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1" y="4072820"/>
            <a:ext cx="5684809" cy="26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ok vyhÄ¾adÃ¡vania obrÃ¡zkov pre dopyt agrokompl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57" y="4785185"/>
            <a:ext cx="3073660" cy="20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ok vyhÄ¾adÃ¡vania obrÃ¡zkov pre dopyt agrokomp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37" y="109335"/>
            <a:ext cx="5092800" cy="37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97" y="2692237"/>
            <a:ext cx="3540751" cy="417864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4" y="64395"/>
            <a:ext cx="3667125" cy="440055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/>
          <a:srcRect t="40682"/>
          <a:stretch/>
        </p:blipFill>
        <p:spPr>
          <a:xfrm>
            <a:off x="225114" y="4464945"/>
            <a:ext cx="3648075" cy="238433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697" y="25758"/>
            <a:ext cx="3540751" cy="268800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958" y="12878"/>
            <a:ext cx="3906123" cy="53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VÃ½sledok vyhÄ¾adÃ¡vania obrÃ¡zkov pre dopyt nitra lup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0492" r="16893" b="16057"/>
          <a:stretch/>
        </p:blipFill>
        <p:spPr bwMode="auto">
          <a:xfrm>
            <a:off x="8203842" y="300511"/>
            <a:ext cx="3863661" cy="610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300511"/>
            <a:ext cx="6467746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Archeologické lokality</a:t>
            </a:r>
            <a:endParaRPr lang="sk-SK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677334" y="1323832"/>
            <a:ext cx="7951511" cy="5257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Nitre sa nachádza spolu 6 archeologických lokalít, ktoré dokladujú prvopočiatky vývinu osídlenia a života v Nitre a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 okolí: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Archeologická lokalita Nitra - hrad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Archeologická lokalita - Martinský vrch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Archeologická lokalita Nitra – Mačací hrádok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Archeologická lokalita Nitra - </a:t>
            </a:r>
            <a:r>
              <a:rPr lang="sk-S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Lupka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Archeologická lokalita Nitra – </a:t>
            </a:r>
            <a:r>
              <a:rPr lang="sk-S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Šindolka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Archeologická lokalita Nitra -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Zobor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0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ok vyhÄ¾adÃ¡vania obrÃ¡zkov pre dopyt gÃ½meÅ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9"/>
          <a:stretch/>
        </p:blipFill>
        <p:spPr bwMode="auto">
          <a:xfrm>
            <a:off x="0" y="-25759"/>
            <a:ext cx="12192000" cy="688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2990742" cy="853884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Hrad Gýmeš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574779" y="5605770"/>
            <a:ext cx="11042441" cy="795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Gýmeš je zrúcanina hradu na strmom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kopci </a:t>
            </a:r>
            <a:r>
              <a:rPr lang="sk-S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Dúň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(514 m n. m.) na južnom svahu pohoria Tribeč, zhruba 5 km na sever od obce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Jelenec.</a:t>
            </a:r>
          </a:p>
        </p:txBody>
      </p:sp>
    </p:spTree>
    <p:extLst>
      <p:ext uri="{BB962C8B-B14F-4D97-AF65-F5344CB8AC3E}">
        <p14:creationId xmlns:p14="http://schemas.microsoft.com/office/powerpoint/2010/main" val="227739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77" y="1138841"/>
            <a:ext cx="6389580" cy="5043016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b="392"/>
          <a:stretch/>
        </p:blipFill>
        <p:spPr>
          <a:xfrm>
            <a:off x="0" y="1138840"/>
            <a:ext cx="6554361" cy="504301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81798" y="145575"/>
            <a:ext cx="4160323" cy="993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Kaštiele v okolí Nitry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4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136"/>
            <a:ext cx="6207617" cy="4937583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81798" y="145576"/>
            <a:ext cx="4139058" cy="726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Kaštiele v okolí Nitry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294" y="1579461"/>
            <a:ext cx="6105706" cy="43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581798" y="145576"/>
            <a:ext cx="5561424" cy="875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Kaštiele v okolí Nitry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1000"/>
            <a:ext cx="6143223" cy="48559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22" y="1241000"/>
            <a:ext cx="6077621" cy="48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Ã½sledok vyhÄ¾adÃ¡vania obrÃ¡zkov pre dopyt mapa slovens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1779" r="3760" b="10348"/>
          <a:stretch/>
        </p:blipFill>
        <p:spPr bwMode="auto">
          <a:xfrm>
            <a:off x="896906" y="2025936"/>
            <a:ext cx="9290664" cy="47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677334" y="1287887"/>
            <a:ext cx="9561370" cy="29759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krajské mesto na západnom Slovensku,</a:t>
            </a:r>
            <a:endParaRPr lang="sk-SK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leží na severe </a:t>
            </a: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Podunajskej nížiny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jej hornatejšej časti. 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/>
              <a:t>Poloha</a:t>
            </a:r>
            <a:endParaRPr lang="sk-SK" b="1" dirty="0"/>
          </a:p>
        </p:txBody>
      </p:sp>
      <p:sp>
        <p:nvSpPr>
          <p:cNvPr id="9" name="Ovál 8"/>
          <p:cNvSpPr/>
          <p:nvPr/>
        </p:nvSpPr>
        <p:spPr>
          <a:xfrm>
            <a:off x="1721154" y="4950871"/>
            <a:ext cx="2305318" cy="1706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38" y="198192"/>
            <a:ext cx="2684720" cy="1424545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2957526" y="5079660"/>
            <a:ext cx="334851" cy="2575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13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581798" y="145576"/>
            <a:ext cx="5138518" cy="917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Kaštiele v okolí Nitry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053"/>
            <a:ext cx="6272011" cy="463099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59" y="386366"/>
            <a:ext cx="5919989" cy="629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581798" y="145575"/>
            <a:ext cx="4691951" cy="1303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Kaštiele v okolí Nitry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073"/>
            <a:ext cx="5576950" cy="402444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361"/>
          <a:stretch/>
        </p:blipFill>
        <p:spPr>
          <a:xfrm>
            <a:off x="5576950" y="1070975"/>
            <a:ext cx="6615050" cy="541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 si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390918"/>
            <a:ext cx="8596668" cy="51653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ktorej časti Slovenska leží Nitra?</a:t>
            </a: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ktorej časti Podunajskej nížiny leží Nitra?</a:t>
            </a: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Aká rieka preteká Nitrou?</a:t>
            </a:r>
            <a:endParaRPr lang="sk-SK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sa volá vrch nad Nitrou?</a:t>
            </a: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Súčasťou ktorého pohoria je vrch </a:t>
            </a:r>
            <a:r>
              <a:rPr lang="sk-SK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Zobor</a:t>
            </a: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sa volá výstavisko v Nitre? </a:t>
            </a: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ktorého roku sú prvé historické zmienky o Nitre? </a:t>
            </a:r>
          </a:p>
          <a:p>
            <a:pPr>
              <a:lnSpc>
                <a:spcPct val="150000"/>
              </a:lnSpc>
            </a:pPr>
            <a:r>
              <a:rPr lang="sk-SK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sa volá prvé známe slovanské knieža? </a:t>
            </a:r>
          </a:p>
          <a:p>
            <a:pPr marL="0" indent="0">
              <a:lnSpc>
                <a:spcPct val="150000"/>
              </a:lnSpc>
              <a:buNone/>
            </a:pPr>
            <a:endParaRPr lang="sk-SK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aoblený obdĺžnik 9"/>
          <p:cNvSpPr/>
          <p:nvPr/>
        </p:nvSpPr>
        <p:spPr>
          <a:xfrm>
            <a:off x="5216907" y="1446543"/>
            <a:ext cx="142083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Západ</a:t>
            </a:r>
            <a:endParaRPr lang="sk-SK" sz="2400" dirty="0"/>
          </a:p>
        </p:txBody>
      </p:sp>
      <p:sp>
        <p:nvSpPr>
          <p:cNvPr id="15" name="Zaoblený obdĺžnik 14"/>
          <p:cNvSpPr/>
          <p:nvPr/>
        </p:nvSpPr>
        <p:spPr>
          <a:xfrm>
            <a:off x="6168784" y="2090328"/>
            <a:ext cx="154220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Sever</a:t>
            </a:r>
            <a:endParaRPr lang="sk-SK" sz="2400" dirty="0"/>
          </a:p>
        </p:txBody>
      </p:sp>
      <p:sp>
        <p:nvSpPr>
          <p:cNvPr id="18" name="Zaoblený obdĺžnik 17"/>
          <p:cNvSpPr/>
          <p:nvPr/>
        </p:nvSpPr>
        <p:spPr>
          <a:xfrm>
            <a:off x="4101252" y="2695345"/>
            <a:ext cx="124866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Nitra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4469866" y="3377011"/>
            <a:ext cx="149408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err="1" smtClean="0"/>
              <a:t>Zobor</a:t>
            </a:r>
            <a:endParaRPr lang="sk-SK" sz="2400" dirty="0" smtClean="0"/>
          </a:p>
        </p:txBody>
      </p:sp>
      <p:sp>
        <p:nvSpPr>
          <p:cNvPr id="14" name="Zaoblený obdĺžnik 13"/>
          <p:cNvSpPr/>
          <p:nvPr/>
        </p:nvSpPr>
        <p:spPr>
          <a:xfrm>
            <a:off x="5872610" y="3959896"/>
            <a:ext cx="149408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Tribeč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4864870" y="4560012"/>
            <a:ext cx="201547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Agrokomplex</a:t>
            </a:r>
          </a:p>
        </p:txBody>
      </p:sp>
      <p:sp>
        <p:nvSpPr>
          <p:cNvPr id="20" name="Zaoblený obdĺžnik 19"/>
          <p:cNvSpPr/>
          <p:nvPr/>
        </p:nvSpPr>
        <p:spPr>
          <a:xfrm>
            <a:off x="6939884" y="5208698"/>
            <a:ext cx="149408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828</a:t>
            </a:r>
          </a:p>
        </p:txBody>
      </p:sp>
      <p:sp>
        <p:nvSpPr>
          <p:cNvPr id="24" name="Zaoblený obdĺžnik 23"/>
          <p:cNvSpPr/>
          <p:nvPr/>
        </p:nvSpPr>
        <p:spPr>
          <a:xfrm>
            <a:off x="6041624" y="5882490"/>
            <a:ext cx="149408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Pribina</a:t>
            </a:r>
          </a:p>
        </p:txBody>
      </p:sp>
    </p:spTree>
    <p:extLst>
      <p:ext uri="{BB962C8B-B14F-4D97-AF65-F5344CB8AC3E}">
        <p14:creationId xmlns:p14="http://schemas.microsoft.com/office/powerpoint/2010/main" val="23325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5" grpId="0" animBg="1"/>
      <p:bldP spid="18" grpId="0" animBg="1"/>
      <p:bldP spid="13" grpId="0" animBg="1"/>
      <p:bldP spid="14" grpId="0" animBg="1"/>
      <p:bldP spid="19" grpId="0" animBg="1"/>
      <p:bldP spid="20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Označ na mape pohorie Tribeč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VÃ½sledok vyhÄ¾adÃ¡vania obrÃ¡zkov pre dopyt mapa pohorÃ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06857"/>
            <a:ext cx="9831442" cy="50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 rot="13358839">
            <a:off x="2989506" y="4196035"/>
            <a:ext cx="408137" cy="7655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66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</a:rPr>
              <a:t>Na ktorom obrázku je správne označená Nitra s okolím?</a:t>
            </a:r>
            <a:endParaRPr lang="sk-SK" b="1" dirty="0">
              <a:solidFill>
                <a:srgbClr val="C0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3789" t="20808" r="72134" b="67136"/>
          <a:stretch/>
        </p:blipFill>
        <p:spPr>
          <a:xfrm>
            <a:off x="395785" y="3302758"/>
            <a:ext cx="3708084" cy="19789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7826" t="9340" r="6253" b="5659"/>
          <a:stretch/>
        </p:blipFill>
        <p:spPr>
          <a:xfrm>
            <a:off x="4266695" y="3302758"/>
            <a:ext cx="3580767" cy="199941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88" y="3361186"/>
            <a:ext cx="3881967" cy="19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9642"/>
          </a:xfrm>
        </p:spPr>
        <p:txBody>
          <a:bodyPr/>
          <a:lstStyle/>
          <a:p>
            <a:r>
              <a:rPr lang="sk-SK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Označ na mape rieku Nitra</a:t>
            </a:r>
            <a:endParaRPr lang="sk-SK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VÃ½sledok vyhÄ¾adÃ¡vania obrÃ¡zkov pre dopyt mapa ri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81" y="2047165"/>
            <a:ext cx="9114724" cy="46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Voľný tvar 11"/>
          <p:cNvSpPr/>
          <p:nvPr/>
        </p:nvSpPr>
        <p:spPr>
          <a:xfrm>
            <a:off x="3438659" y="3593206"/>
            <a:ext cx="991673" cy="2848548"/>
          </a:xfrm>
          <a:custGeom>
            <a:avLst/>
            <a:gdLst>
              <a:gd name="connsiteX0" fmla="*/ 901521 w 991673"/>
              <a:gd name="connsiteY0" fmla="*/ 0 h 2848548"/>
              <a:gd name="connsiteX1" fmla="*/ 927279 w 991673"/>
              <a:gd name="connsiteY1" fmla="*/ 64394 h 2848548"/>
              <a:gd name="connsiteX2" fmla="*/ 940158 w 991673"/>
              <a:gd name="connsiteY2" fmla="*/ 103031 h 2848548"/>
              <a:gd name="connsiteX3" fmla="*/ 978795 w 991673"/>
              <a:gd name="connsiteY3" fmla="*/ 115909 h 2848548"/>
              <a:gd name="connsiteX4" fmla="*/ 991673 w 991673"/>
              <a:gd name="connsiteY4" fmla="*/ 154546 h 2848548"/>
              <a:gd name="connsiteX5" fmla="*/ 978795 w 991673"/>
              <a:gd name="connsiteY5" fmla="*/ 193183 h 2848548"/>
              <a:gd name="connsiteX6" fmla="*/ 965916 w 991673"/>
              <a:gd name="connsiteY6" fmla="*/ 270456 h 2848548"/>
              <a:gd name="connsiteX7" fmla="*/ 953037 w 991673"/>
              <a:gd name="connsiteY7" fmla="*/ 309093 h 2848548"/>
              <a:gd name="connsiteX8" fmla="*/ 927279 w 991673"/>
              <a:gd name="connsiteY8" fmla="*/ 412124 h 2848548"/>
              <a:gd name="connsiteX9" fmla="*/ 914400 w 991673"/>
              <a:gd name="connsiteY9" fmla="*/ 450760 h 2848548"/>
              <a:gd name="connsiteX10" fmla="*/ 875764 w 991673"/>
              <a:gd name="connsiteY10" fmla="*/ 463639 h 2848548"/>
              <a:gd name="connsiteX11" fmla="*/ 837127 w 991673"/>
              <a:gd name="connsiteY11" fmla="*/ 489397 h 2848548"/>
              <a:gd name="connsiteX12" fmla="*/ 811369 w 991673"/>
              <a:gd name="connsiteY12" fmla="*/ 579549 h 2848548"/>
              <a:gd name="connsiteX13" fmla="*/ 772733 w 991673"/>
              <a:gd name="connsiteY13" fmla="*/ 592428 h 2848548"/>
              <a:gd name="connsiteX14" fmla="*/ 746975 w 991673"/>
              <a:gd name="connsiteY14" fmla="*/ 669701 h 2848548"/>
              <a:gd name="connsiteX15" fmla="*/ 734096 w 991673"/>
              <a:gd name="connsiteY15" fmla="*/ 708338 h 2848548"/>
              <a:gd name="connsiteX16" fmla="*/ 695459 w 991673"/>
              <a:gd name="connsiteY16" fmla="*/ 721217 h 2848548"/>
              <a:gd name="connsiteX17" fmla="*/ 618186 w 991673"/>
              <a:gd name="connsiteY17" fmla="*/ 772732 h 2848548"/>
              <a:gd name="connsiteX18" fmla="*/ 592428 w 991673"/>
              <a:gd name="connsiteY18" fmla="*/ 811369 h 2848548"/>
              <a:gd name="connsiteX19" fmla="*/ 553792 w 991673"/>
              <a:gd name="connsiteY19" fmla="*/ 837126 h 2848548"/>
              <a:gd name="connsiteX20" fmla="*/ 502276 w 991673"/>
              <a:gd name="connsiteY20" fmla="*/ 824248 h 2848548"/>
              <a:gd name="connsiteX21" fmla="*/ 425003 w 991673"/>
              <a:gd name="connsiteY21" fmla="*/ 850005 h 2848548"/>
              <a:gd name="connsiteX22" fmla="*/ 373487 w 991673"/>
              <a:gd name="connsiteY22" fmla="*/ 862884 h 2848548"/>
              <a:gd name="connsiteX23" fmla="*/ 347730 w 991673"/>
              <a:gd name="connsiteY23" fmla="*/ 901521 h 2848548"/>
              <a:gd name="connsiteX24" fmla="*/ 270456 w 991673"/>
              <a:gd name="connsiteY24" fmla="*/ 927279 h 2848548"/>
              <a:gd name="connsiteX25" fmla="*/ 257578 w 991673"/>
              <a:gd name="connsiteY25" fmla="*/ 965915 h 2848548"/>
              <a:gd name="connsiteX26" fmla="*/ 193183 w 991673"/>
              <a:gd name="connsiteY26" fmla="*/ 1043188 h 2848548"/>
              <a:gd name="connsiteX27" fmla="*/ 141668 w 991673"/>
              <a:gd name="connsiteY27" fmla="*/ 1120462 h 2848548"/>
              <a:gd name="connsiteX28" fmla="*/ 90152 w 991673"/>
              <a:gd name="connsiteY28" fmla="*/ 1171977 h 2848548"/>
              <a:gd name="connsiteX29" fmla="*/ 115910 w 991673"/>
              <a:gd name="connsiteY29" fmla="*/ 1210614 h 2848548"/>
              <a:gd name="connsiteX30" fmla="*/ 64395 w 991673"/>
              <a:gd name="connsiteY30" fmla="*/ 1287887 h 2848548"/>
              <a:gd name="connsiteX31" fmla="*/ 51516 w 991673"/>
              <a:gd name="connsiteY31" fmla="*/ 1326524 h 2848548"/>
              <a:gd name="connsiteX32" fmla="*/ 25758 w 991673"/>
              <a:gd name="connsiteY32" fmla="*/ 1429555 h 2848548"/>
              <a:gd name="connsiteX33" fmla="*/ 0 w 991673"/>
              <a:gd name="connsiteY33" fmla="*/ 1506828 h 2848548"/>
              <a:gd name="connsiteX34" fmla="*/ 64395 w 991673"/>
              <a:gd name="connsiteY34" fmla="*/ 1584101 h 2848548"/>
              <a:gd name="connsiteX35" fmla="*/ 103031 w 991673"/>
              <a:gd name="connsiteY35" fmla="*/ 1661374 h 2848548"/>
              <a:gd name="connsiteX36" fmla="*/ 154547 w 991673"/>
              <a:gd name="connsiteY36" fmla="*/ 1712890 h 2848548"/>
              <a:gd name="connsiteX37" fmla="*/ 167426 w 991673"/>
              <a:gd name="connsiteY37" fmla="*/ 1751526 h 2848548"/>
              <a:gd name="connsiteX38" fmla="*/ 218941 w 991673"/>
              <a:gd name="connsiteY38" fmla="*/ 1828800 h 2848548"/>
              <a:gd name="connsiteX39" fmla="*/ 244699 w 991673"/>
              <a:gd name="connsiteY39" fmla="*/ 1906073 h 2848548"/>
              <a:gd name="connsiteX40" fmla="*/ 257578 w 991673"/>
              <a:gd name="connsiteY40" fmla="*/ 1944709 h 2848548"/>
              <a:gd name="connsiteX41" fmla="*/ 270456 w 991673"/>
              <a:gd name="connsiteY41" fmla="*/ 2112135 h 2848548"/>
              <a:gd name="connsiteX42" fmla="*/ 257578 w 991673"/>
              <a:gd name="connsiteY42" fmla="*/ 2150771 h 2848548"/>
              <a:gd name="connsiteX43" fmla="*/ 218941 w 991673"/>
              <a:gd name="connsiteY43" fmla="*/ 2176529 h 2848548"/>
              <a:gd name="connsiteX44" fmla="*/ 206062 w 991673"/>
              <a:gd name="connsiteY44" fmla="*/ 2253802 h 2848548"/>
              <a:gd name="connsiteX45" fmla="*/ 193183 w 991673"/>
              <a:gd name="connsiteY45" fmla="*/ 2292439 h 2848548"/>
              <a:gd name="connsiteX46" fmla="*/ 167426 w 991673"/>
              <a:gd name="connsiteY46" fmla="*/ 2382591 h 2848548"/>
              <a:gd name="connsiteX47" fmla="*/ 64395 w 991673"/>
              <a:gd name="connsiteY47" fmla="*/ 2382591 h 2848548"/>
              <a:gd name="connsiteX48" fmla="*/ 51516 w 991673"/>
              <a:gd name="connsiteY48" fmla="*/ 2421228 h 2848548"/>
              <a:gd name="connsiteX49" fmla="*/ 77273 w 991673"/>
              <a:gd name="connsiteY49" fmla="*/ 2678805 h 2848548"/>
              <a:gd name="connsiteX50" fmla="*/ 103031 w 991673"/>
              <a:gd name="connsiteY50" fmla="*/ 2756079 h 2848548"/>
              <a:gd name="connsiteX51" fmla="*/ 141668 w 991673"/>
              <a:gd name="connsiteY51" fmla="*/ 2781836 h 2848548"/>
              <a:gd name="connsiteX52" fmla="*/ 154547 w 991673"/>
              <a:gd name="connsiteY52" fmla="*/ 2820473 h 2848548"/>
              <a:gd name="connsiteX53" fmla="*/ 115910 w 991673"/>
              <a:gd name="connsiteY53" fmla="*/ 2846231 h 2848548"/>
              <a:gd name="connsiteX54" fmla="*/ 103031 w 991673"/>
              <a:gd name="connsiteY54" fmla="*/ 2781836 h 2848548"/>
              <a:gd name="connsiteX55" fmla="*/ 90152 w 991673"/>
              <a:gd name="connsiteY55" fmla="*/ 2756079 h 284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91673" h="2848548">
                <a:moveTo>
                  <a:pt x="901521" y="0"/>
                </a:moveTo>
                <a:cubicBezTo>
                  <a:pt x="910107" y="21465"/>
                  <a:pt x="919162" y="42748"/>
                  <a:pt x="927279" y="64394"/>
                </a:cubicBezTo>
                <a:cubicBezTo>
                  <a:pt x="932046" y="77105"/>
                  <a:pt x="930558" y="93432"/>
                  <a:pt x="940158" y="103031"/>
                </a:cubicBezTo>
                <a:cubicBezTo>
                  <a:pt x="949757" y="112630"/>
                  <a:pt x="965916" y="111616"/>
                  <a:pt x="978795" y="115909"/>
                </a:cubicBezTo>
                <a:cubicBezTo>
                  <a:pt x="983088" y="128788"/>
                  <a:pt x="991673" y="140970"/>
                  <a:pt x="991673" y="154546"/>
                </a:cubicBezTo>
                <a:cubicBezTo>
                  <a:pt x="991673" y="168122"/>
                  <a:pt x="981740" y="179931"/>
                  <a:pt x="978795" y="193183"/>
                </a:cubicBezTo>
                <a:cubicBezTo>
                  <a:pt x="973130" y="218674"/>
                  <a:pt x="971581" y="244965"/>
                  <a:pt x="965916" y="270456"/>
                </a:cubicBezTo>
                <a:cubicBezTo>
                  <a:pt x="962971" y="283708"/>
                  <a:pt x="956609" y="295996"/>
                  <a:pt x="953037" y="309093"/>
                </a:cubicBezTo>
                <a:cubicBezTo>
                  <a:pt x="943722" y="343246"/>
                  <a:pt x="936594" y="377971"/>
                  <a:pt x="927279" y="412124"/>
                </a:cubicBezTo>
                <a:cubicBezTo>
                  <a:pt x="923707" y="425221"/>
                  <a:pt x="923999" y="441161"/>
                  <a:pt x="914400" y="450760"/>
                </a:cubicBezTo>
                <a:cubicBezTo>
                  <a:pt x="904801" y="460359"/>
                  <a:pt x="887906" y="457568"/>
                  <a:pt x="875764" y="463639"/>
                </a:cubicBezTo>
                <a:cubicBezTo>
                  <a:pt x="861920" y="470561"/>
                  <a:pt x="850006" y="480811"/>
                  <a:pt x="837127" y="489397"/>
                </a:cubicBezTo>
                <a:cubicBezTo>
                  <a:pt x="837016" y="489843"/>
                  <a:pt x="817527" y="573390"/>
                  <a:pt x="811369" y="579549"/>
                </a:cubicBezTo>
                <a:cubicBezTo>
                  <a:pt x="801770" y="589148"/>
                  <a:pt x="785612" y="588135"/>
                  <a:pt x="772733" y="592428"/>
                </a:cubicBezTo>
                <a:lnTo>
                  <a:pt x="746975" y="669701"/>
                </a:lnTo>
                <a:cubicBezTo>
                  <a:pt x="742682" y="682580"/>
                  <a:pt x="746975" y="704045"/>
                  <a:pt x="734096" y="708338"/>
                </a:cubicBezTo>
                <a:lnTo>
                  <a:pt x="695459" y="721217"/>
                </a:lnTo>
                <a:cubicBezTo>
                  <a:pt x="630795" y="818214"/>
                  <a:pt x="717983" y="706200"/>
                  <a:pt x="618186" y="772732"/>
                </a:cubicBezTo>
                <a:cubicBezTo>
                  <a:pt x="605307" y="781318"/>
                  <a:pt x="603373" y="800424"/>
                  <a:pt x="592428" y="811369"/>
                </a:cubicBezTo>
                <a:cubicBezTo>
                  <a:pt x="581483" y="822314"/>
                  <a:pt x="566671" y="828540"/>
                  <a:pt x="553792" y="837126"/>
                </a:cubicBezTo>
                <a:cubicBezTo>
                  <a:pt x="536620" y="832833"/>
                  <a:pt x="519889" y="822487"/>
                  <a:pt x="502276" y="824248"/>
                </a:cubicBezTo>
                <a:cubicBezTo>
                  <a:pt x="475260" y="826950"/>
                  <a:pt x="451343" y="843420"/>
                  <a:pt x="425003" y="850005"/>
                </a:cubicBezTo>
                <a:lnTo>
                  <a:pt x="373487" y="862884"/>
                </a:lnTo>
                <a:cubicBezTo>
                  <a:pt x="364901" y="875763"/>
                  <a:pt x="360856" y="893317"/>
                  <a:pt x="347730" y="901521"/>
                </a:cubicBezTo>
                <a:cubicBezTo>
                  <a:pt x="324706" y="915911"/>
                  <a:pt x="270456" y="927279"/>
                  <a:pt x="270456" y="927279"/>
                </a:cubicBezTo>
                <a:cubicBezTo>
                  <a:pt x="266163" y="940158"/>
                  <a:pt x="263649" y="953773"/>
                  <a:pt x="257578" y="965915"/>
                </a:cubicBezTo>
                <a:cubicBezTo>
                  <a:pt x="239648" y="1001776"/>
                  <a:pt x="221667" y="1014705"/>
                  <a:pt x="193183" y="1043188"/>
                </a:cubicBezTo>
                <a:cubicBezTo>
                  <a:pt x="162560" y="1135056"/>
                  <a:pt x="205981" y="1023991"/>
                  <a:pt x="141668" y="1120462"/>
                </a:cubicBezTo>
                <a:cubicBezTo>
                  <a:pt x="102419" y="1179336"/>
                  <a:pt x="163745" y="1147446"/>
                  <a:pt x="90152" y="1171977"/>
                </a:cubicBezTo>
                <a:cubicBezTo>
                  <a:pt x="98738" y="1184856"/>
                  <a:pt x="119268" y="1195504"/>
                  <a:pt x="115910" y="1210614"/>
                </a:cubicBezTo>
                <a:cubicBezTo>
                  <a:pt x="109195" y="1240834"/>
                  <a:pt x="74184" y="1258519"/>
                  <a:pt x="64395" y="1287887"/>
                </a:cubicBezTo>
                <a:cubicBezTo>
                  <a:pt x="60102" y="1300766"/>
                  <a:pt x="55088" y="1313427"/>
                  <a:pt x="51516" y="1326524"/>
                </a:cubicBezTo>
                <a:cubicBezTo>
                  <a:pt x="42201" y="1360677"/>
                  <a:pt x="36953" y="1395971"/>
                  <a:pt x="25758" y="1429555"/>
                </a:cubicBezTo>
                <a:lnTo>
                  <a:pt x="0" y="1506828"/>
                </a:lnTo>
                <a:cubicBezTo>
                  <a:pt x="28483" y="1535310"/>
                  <a:pt x="46465" y="1548240"/>
                  <a:pt x="64395" y="1584101"/>
                </a:cubicBezTo>
                <a:cubicBezTo>
                  <a:pt x="117712" y="1690738"/>
                  <a:pt x="29216" y="1550654"/>
                  <a:pt x="103031" y="1661374"/>
                </a:cubicBezTo>
                <a:cubicBezTo>
                  <a:pt x="137374" y="1764404"/>
                  <a:pt x="85860" y="1644204"/>
                  <a:pt x="154547" y="1712890"/>
                </a:cubicBezTo>
                <a:cubicBezTo>
                  <a:pt x="164146" y="1722489"/>
                  <a:pt x="160833" y="1739659"/>
                  <a:pt x="167426" y="1751526"/>
                </a:cubicBezTo>
                <a:cubicBezTo>
                  <a:pt x="182460" y="1778587"/>
                  <a:pt x="209151" y="1799432"/>
                  <a:pt x="218941" y="1828800"/>
                </a:cubicBezTo>
                <a:lnTo>
                  <a:pt x="244699" y="1906073"/>
                </a:lnTo>
                <a:lnTo>
                  <a:pt x="257578" y="1944709"/>
                </a:lnTo>
                <a:cubicBezTo>
                  <a:pt x="261871" y="2000518"/>
                  <a:pt x="270456" y="2056161"/>
                  <a:pt x="270456" y="2112135"/>
                </a:cubicBezTo>
                <a:cubicBezTo>
                  <a:pt x="270456" y="2125710"/>
                  <a:pt x="266058" y="2140171"/>
                  <a:pt x="257578" y="2150771"/>
                </a:cubicBezTo>
                <a:cubicBezTo>
                  <a:pt x="247909" y="2162858"/>
                  <a:pt x="231820" y="2167943"/>
                  <a:pt x="218941" y="2176529"/>
                </a:cubicBezTo>
                <a:cubicBezTo>
                  <a:pt x="214648" y="2202287"/>
                  <a:pt x="211727" y="2228311"/>
                  <a:pt x="206062" y="2253802"/>
                </a:cubicBezTo>
                <a:cubicBezTo>
                  <a:pt x="203117" y="2267054"/>
                  <a:pt x="196913" y="2279386"/>
                  <a:pt x="193183" y="2292439"/>
                </a:cubicBezTo>
                <a:cubicBezTo>
                  <a:pt x="160835" y="2405657"/>
                  <a:pt x="198308" y="2289942"/>
                  <a:pt x="167426" y="2382591"/>
                </a:cubicBezTo>
                <a:cubicBezTo>
                  <a:pt x="130512" y="2370286"/>
                  <a:pt x="105838" y="2354962"/>
                  <a:pt x="64395" y="2382591"/>
                </a:cubicBezTo>
                <a:cubicBezTo>
                  <a:pt x="53099" y="2390121"/>
                  <a:pt x="55809" y="2408349"/>
                  <a:pt x="51516" y="2421228"/>
                </a:cubicBezTo>
                <a:cubicBezTo>
                  <a:pt x="59446" y="2548114"/>
                  <a:pt x="49261" y="2585430"/>
                  <a:pt x="77273" y="2678805"/>
                </a:cubicBezTo>
                <a:cubicBezTo>
                  <a:pt x="85075" y="2704811"/>
                  <a:pt x="80439" y="2741019"/>
                  <a:pt x="103031" y="2756079"/>
                </a:cubicBezTo>
                <a:lnTo>
                  <a:pt x="141668" y="2781836"/>
                </a:lnTo>
                <a:cubicBezTo>
                  <a:pt x="145961" y="2794715"/>
                  <a:pt x="159589" y="2807868"/>
                  <a:pt x="154547" y="2820473"/>
                </a:cubicBezTo>
                <a:cubicBezTo>
                  <a:pt x="148798" y="2834845"/>
                  <a:pt x="128293" y="2855518"/>
                  <a:pt x="115910" y="2846231"/>
                </a:cubicBezTo>
                <a:cubicBezTo>
                  <a:pt x="98398" y="2833097"/>
                  <a:pt x="109045" y="2802884"/>
                  <a:pt x="103031" y="2781836"/>
                </a:cubicBezTo>
                <a:cubicBezTo>
                  <a:pt x="100394" y="2772606"/>
                  <a:pt x="94445" y="2764665"/>
                  <a:pt x="90152" y="2756079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Pomenuj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aoblený obdĺžnik 10"/>
          <p:cNvSpPr/>
          <p:nvPr/>
        </p:nvSpPr>
        <p:spPr>
          <a:xfrm>
            <a:off x="4797536" y="6182205"/>
            <a:ext cx="274544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Socha Corgoňa</a:t>
            </a:r>
            <a:endParaRPr lang="sk-SK" sz="2400" dirty="0"/>
          </a:p>
        </p:txBody>
      </p:sp>
      <p:pic>
        <p:nvPicPr>
          <p:cNvPr id="14" name="Picture 2" descr="Výsledok vyhľadávania obrázkov pre dopyt corgo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59" y="191069"/>
            <a:ext cx="3412796" cy="58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Pomenuj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aoblený obdĺžnik 10"/>
          <p:cNvSpPr/>
          <p:nvPr/>
        </p:nvSpPr>
        <p:spPr>
          <a:xfrm>
            <a:off x="4556582" y="6136943"/>
            <a:ext cx="32273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Socha kniežaťa Pribinu</a:t>
            </a:r>
            <a:endParaRPr lang="sk-SK" sz="24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t="14176" b="4959"/>
          <a:stretch/>
        </p:blipFill>
        <p:spPr>
          <a:xfrm>
            <a:off x="4032107" y="341193"/>
            <a:ext cx="4276299" cy="55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Pomenuj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aoblený obdĺžnik 10"/>
          <p:cNvSpPr/>
          <p:nvPr/>
        </p:nvSpPr>
        <p:spPr>
          <a:xfrm>
            <a:off x="4797536" y="6182205"/>
            <a:ext cx="274544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R</a:t>
            </a:r>
            <a:r>
              <a:rPr lang="sk-SK" sz="2400" dirty="0" smtClean="0"/>
              <a:t>ieka Nitra</a:t>
            </a:r>
            <a:endParaRPr lang="sk-SK" sz="2400" dirty="0"/>
          </a:p>
        </p:txBody>
      </p:sp>
      <p:pic>
        <p:nvPicPr>
          <p:cNvPr id="4" name="Picture 4" descr="VÃ½sledok vyhÄ¾adÃ¡vania obrÃ¡zkov pre dopyt rieka ni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0" y="1556603"/>
            <a:ext cx="7983941" cy="39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</a:rPr>
              <a:t>Pomenuj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11" name="Zaoblený obdĺžnik 10"/>
          <p:cNvSpPr/>
          <p:nvPr/>
        </p:nvSpPr>
        <p:spPr>
          <a:xfrm>
            <a:off x="3198630" y="6089779"/>
            <a:ext cx="594325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Meštiansky dom na Svätoplukovom námestí</a:t>
            </a:r>
            <a:endParaRPr lang="sk-SK" sz="2400" dirty="0"/>
          </a:p>
        </p:txBody>
      </p:sp>
      <p:pic>
        <p:nvPicPr>
          <p:cNvPr id="4" name="Picture 2" descr="Výsledok vyhľadávania obrázkov pre dopyt Ponitrianske múz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56" y="1270000"/>
            <a:ext cx="9438801" cy="46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zob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4"/>
          <a:stretch/>
        </p:blipFill>
        <p:spPr bwMode="auto">
          <a:xfrm>
            <a:off x="0" y="2240924"/>
            <a:ext cx="12227414" cy="46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2011277" cy="6596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Zobor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>
          <a:xfrm>
            <a:off x="677334" y="1433015"/>
            <a:ext cx="9561370" cy="15291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Zobor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vrch pohoria </a:t>
            </a: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Tribeč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 vrchol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tvorí prírodná rezervácia Zoborská lesostep, 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svahoch sú vinice. 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VÃ½sledok vyhÄ¾adÃ¡vania obrÃ¡zkov pre dopyt mapa slovensk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1779" r="3760" b="10348"/>
          <a:stretch/>
        </p:blipFill>
        <p:spPr bwMode="auto">
          <a:xfrm>
            <a:off x="7885043" y="1"/>
            <a:ext cx="4306956" cy="22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8865704" y="1113183"/>
            <a:ext cx="331305" cy="3198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4" name="Picture 6" descr="VÃ½sledok vyhÄ¾adÃ¡vania obrÃ¡zkov pre dopyt zoborskÃ¡ lesost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06" y="2374710"/>
            <a:ext cx="7970294" cy="44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Ã½sledok vyhÄ¾adÃ¡vania obrÃ¡zkov pre dopyt nitra vini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3648" y="3868382"/>
            <a:ext cx="4199261" cy="30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8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Pomenuj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aoblený obdĺžnik 10"/>
          <p:cNvSpPr/>
          <p:nvPr/>
        </p:nvSpPr>
        <p:spPr>
          <a:xfrm>
            <a:off x="4797536" y="6182205"/>
            <a:ext cx="274544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Nitriansky hrad</a:t>
            </a:r>
            <a:endParaRPr lang="sk-SK" sz="2400" dirty="0"/>
          </a:p>
        </p:txBody>
      </p:sp>
      <p:pic>
        <p:nvPicPr>
          <p:cNvPr id="4" name="Picture 2" descr="Výsledok vyhľadávania obrázkov pre dopyt nitriansky h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95" y="1501254"/>
            <a:ext cx="6260124" cy="416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Pomenuj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aoblený obdĺžnik 10"/>
          <p:cNvSpPr/>
          <p:nvPr/>
        </p:nvSpPr>
        <p:spPr>
          <a:xfrm>
            <a:off x="4491396" y="6192176"/>
            <a:ext cx="3363825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Divadlo Andreja </a:t>
            </a:r>
            <a:r>
              <a:rPr lang="sk-SK" sz="2400" dirty="0" err="1" smtClean="0"/>
              <a:t>Bagara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b="9519"/>
          <a:stretch/>
        </p:blipFill>
        <p:spPr>
          <a:xfrm>
            <a:off x="3392123" y="1385345"/>
            <a:ext cx="5562373" cy="42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2160589"/>
            <a:ext cx="10623012" cy="3880773"/>
          </a:xfrm>
        </p:spPr>
        <p:txBody>
          <a:bodyPr/>
          <a:lstStyle/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Dudášová, Mäsiar, Muchová: Vlastiveda pre štvrtákov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sk.wikipedia.org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agrokomplex.sk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nitra.sk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gymes.sk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slovenskehrady.sk</a:t>
            </a:r>
          </a:p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obrázky: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1574548" cy="6596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>
          <a:xfrm>
            <a:off x="677334" y="1433015"/>
            <a:ext cx="9561370" cy="15291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Mestom Nitra preteká rieka </a:t>
            </a:r>
            <a:r>
              <a:rPr lang="sk-SK" sz="2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</a:p>
        </p:txBody>
      </p:sp>
      <p:pic>
        <p:nvPicPr>
          <p:cNvPr id="3074" name="Picture 2" descr="VÃ½sledok vyhÄ¾adÃ¡vania obrÃ¡zkov pre dopyt rieka nitr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65" y="1978925"/>
            <a:ext cx="9620729" cy="467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ok vyhÄ¾adÃ¡vania obrÃ¡zkov pre dopyt rieka ni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145576"/>
            <a:ext cx="4244785" cy="212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oľný tvar 6"/>
          <p:cNvSpPr/>
          <p:nvPr/>
        </p:nvSpPr>
        <p:spPr>
          <a:xfrm>
            <a:off x="3438659" y="3593206"/>
            <a:ext cx="991673" cy="2848548"/>
          </a:xfrm>
          <a:custGeom>
            <a:avLst/>
            <a:gdLst>
              <a:gd name="connsiteX0" fmla="*/ 901521 w 991673"/>
              <a:gd name="connsiteY0" fmla="*/ 0 h 2848548"/>
              <a:gd name="connsiteX1" fmla="*/ 927279 w 991673"/>
              <a:gd name="connsiteY1" fmla="*/ 64394 h 2848548"/>
              <a:gd name="connsiteX2" fmla="*/ 940158 w 991673"/>
              <a:gd name="connsiteY2" fmla="*/ 103031 h 2848548"/>
              <a:gd name="connsiteX3" fmla="*/ 978795 w 991673"/>
              <a:gd name="connsiteY3" fmla="*/ 115909 h 2848548"/>
              <a:gd name="connsiteX4" fmla="*/ 991673 w 991673"/>
              <a:gd name="connsiteY4" fmla="*/ 154546 h 2848548"/>
              <a:gd name="connsiteX5" fmla="*/ 978795 w 991673"/>
              <a:gd name="connsiteY5" fmla="*/ 193183 h 2848548"/>
              <a:gd name="connsiteX6" fmla="*/ 965916 w 991673"/>
              <a:gd name="connsiteY6" fmla="*/ 270456 h 2848548"/>
              <a:gd name="connsiteX7" fmla="*/ 953037 w 991673"/>
              <a:gd name="connsiteY7" fmla="*/ 309093 h 2848548"/>
              <a:gd name="connsiteX8" fmla="*/ 927279 w 991673"/>
              <a:gd name="connsiteY8" fmla="*/ 412124 h 2848548"/>
              <a:gd name="connsiteX9" fmla="*/ 914400 w 991673"/>
              <a:gd name="connsiteY9" fmla="*/ 450760 h 2848548"/>
              <a:gd name="connsiteX10" fmla="*/ 875764 w 991673"/>
              <a:gd name="connsiteY10" fmla="*/ 463639 h 2848548"/>
              <a:gd name="connsiteX11" fmla="*/ 837127 w 991673"/>
              <a:gd name="connsiteY11" fmla="*/ 489397 h 2848548"/>
              <a:gd name="connsiteX12" fmla="*/ 811369 w 991673"/>
              <a:gd name="connsiteY12" fmla="*/ 579549 h 2848548"/>
              <a:gd name="connsiteX13" fmla="*/ 772733 w 991673"/>
              <a:gd name="connsiteY13" fmla="*/ 592428 h 2848548"/>
              <a:gd name="connsiteX14" fmla="*/ 746975 w 991673"/>
              <a:gd name="connsiteY14" fmla="*/ 669701 h 2848548"/>
              <a:gd name="connsiteX15" fmla="*/ 734096 w 991673"/>
              <a:gd name="connsiteY15" fmla="*/ 708338 h 2848548"/>
              <a:gd name="connsiteX16" fmla="*/ 695459 w 991673"/>
              <a:gd name="connsiteY16" fmla="*/ 721217 h 2848548"/>
              <a:gd name="connsiteX17" fmla="*/ 618186 w 991673"/>
              <a:gd name="connsiteY17" fmla="*/ 772732 h 2848548"/>
              <a:gd name="connsiteX18" fmla="*/ 592428 w 991673"/>
              <a:gd name="connsiteY18" fmla="*/ 811369 h 2848548"/>
              <a:gd name="connsiteX19" fmla="*/ 553792 w 991673"/>
              <a:gd name="connsiteY19" fmla="*/ 837126 h 2848548"/>
              <a:gd name="connsiteX20" fmla="*/ 502276 w 991673"/>
              <a:gd name="connsiteY20" fmla="*/ 824248 h 2848548"/>
              <a:gd name="connsiteX21" fmla="*/ 425003 w 991673"/>
              <a:gd name="connsiteY21" fmla="*/ 850005 h 2848548"/>
              <a:gd name="connsiteX22" fmla="*/ 373487 w 991673"/>
              <a:gd name="connsiteY22" fmla="*/ 862884 h 2848548"/>
              <a:gd name="connsiteX23" fmla="*/ 347730 w 991673"/>
              <a:gd name="connsiteY23" fmla="*/ 901521 h 2848548"/>
              <a:gd name="connsiteX24" fmla="*/ 270456 w 991673"/>
              <a:gd name="connsiteY24" fmla="*/ 927279 h 2848548"/>
              <a:gd name="connsiteX25" fmla="*/ 257578 w 991673"/>
              <a:gd name="connsiteY25" fmla="*/ 965915 h 2848548"/>
              <a:gd name="connsiteX26" fmla="*/ 193183 w 991673"/>
              <a:gd name="connsiteY26" fmla="*/ 1043188 h 2848548"/>
              <a:gd name="connsiteX27" fmla="*/ 141668 w 991673"/>
              <a:gd name="connsiteY27" fmla="*/ 1120462 h 2848548"/>
              <a:gd name="connsiteX28" fmla="*/ 90152 w 991673"/>
              <a:gd name="connsiteY28" fmla="*/ 1171977 h 2848548"/>
              <a:gd name="connsiteX29" fmla="*/ 115910 w 991673"/>
              <a:gd name="connsiteY29" fmla="*/ 1210614 h 2848548"/>
              <a:gd name="connsiteX30" fmla="*/ 64395 w 991673"/>
              <a:gd name="connsiteY30" fmla="*/ 1287887 h 2848548"/>
              <a:gd name="connsiteX31" fmla="*/ 51516 w 991673"/>
              <a:gd name="connsiteY31" fmla="*/ 1326524 h 2848548"/>
              <a:gd name="connsiteX32" fmla="*/ 25758 w 991673"/>
              <a:gd name="connsiteY32" fmla="*/ 1429555 h 2848548"/>
              <a:gd name="connsiteX33" fmla="*/ 0 w 991673"/>
              <a:gd name="connsiteY33" fmla="*/ 1506828 h 2848548"/>
              <a:gd name="connsiteX34" fmla="*/ 64395 w 991673"/>
              <a:gd name="connsiteY34" fmla="*/ 1584101 h 2848548"/>
              <a:gd name="connsiteX35" fmla="*/ 103031 w 991673"/>
              <a:gd name="connsiteY35" fmla="*/ 1661374 h 2848548"/>
              <a:gd name="connsiteX36" fmla="*/ 154547 w 991673"/>
              <a:gd name="connsiteY36" fmla="*/ 1712890 h 2848548"/>
              <a:gd name="connsiteX37" fmla="*/ 167426 w 991673"/>
              <a:gd name="connsiteY37" fmla="*/ 1751526 h 2848548"/>
              <a:gd name="connsiteX38" fmla="*/ 218941 w 991673"/>
              <a:gd name="connsiteY38" fmla="*/ 1828800 h 2848548"/>
              <a:gd name="connsiteX39" fmla="*/ 244699 w 991673"/>
              <a:gd name="connsiteY39" fmla="*/ 1906073 h 2848548"/>
              <a:gd name="connsiteX40" fmla="*/ 257578 w 991673"/>
              <a:gd name="connsiteY40" fmla="*/ 1944709 h 2848548"/>
              <a:gd name="connsiteX41" fmla="*/ 270456 w 991673"/>
              <a:gd name="connsiteY41" fmla="*/ 2112135 h 2848548"/>
              <a:gd name="connsiteX42" fmla="*/ 257578 w 991673"/>
              <a:gd name="connsiteY42" fmla="*/ 2150771 h 2848548"/>
              <a:gd name="connsiteX43" fmla="*/ 218941 w 991673"/>
              <a:gd name="connsiteY43" fmla="*/ 2176529 h 2848548"/>
              <a:gd name="connsiteX44" fmla="*/ 206062 w 991673"/>
              <a:gd name="connsiteY44" fmla="*/ 2253802 h 2848548"/>
              <a:gd name="connsiteX45" fmla="*/ 193183 w 991673"/>
              <a:gd name="connsiteY45" fmla="*/ 2292439 h 2848548"/>
              <a:gd name="connsiteX46" fmla="*/ 167426 w 991673"/>
              <a:gd name="connsiteY46" fmla="*/ 2382591 h 2848548"/>
              <a:gd name="connsiteX47" fmla="*/ 64395 w 991673"/>
              <a:gd name="connsiteY47" fmla="*/ 2382591 h 2848548"/>
              <a:gd name="connsiteX48" fmla="*/ 51516 w 991673"/>
              <a:gd name="connsiteY48" fmla="*/ 2421228 h 2848548"/>
              <a:gd name="connsiteX49" fmla="*/ 77273 w 991673"/>
              <a:gd name="connsiteY49" fmla="*/ 2678805 h 2848548"/>
              <a:gd name="connsiteX50" fmla="*/ 103031 w 991673"/>
              <a:gd name="connsiteY50" fmla="*/ 2756079 h 2848548"/>
              <a:gd name="connsiteX51" fmla="*/ 141668 w 991673"/>
              <a:gd name="connsiteY51" fmla="*/ 2781836 h 2848548"/>
              <a:gd name="connsiteX52" fmla="*/ 154547 w 991673"/>
              <a:gd name="connsiteY52" fmla="*/ 2820473 h 2848548"/>
              <a:gd name="connsiteX53" fmla="*/ 115910 w 991673"/>
              <a:gd name="connsiteY53" fmla="*/ 2846231 h 2848548"/>
              <a:gd name="connsiteX54" fmla="*/ 103031 w 991673"/>
              <a:gd name="connsiteY54" fmla="*/ 2781836 h 2848548"/>
              <a:gd name="connsiteX55" fmla="*/ 90152 w 991673"/>
              <a:gd name="connsiteY55" fmla="*/ 2756079 h 284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91673" h="2848548">
                <a:moveTo>
                  <a:pt x="901521" y="0"/>
                </a:moveTo>
                <a:cubicBezTo>
                  <a:pt x="910107" y="21465"/>
                  <a:pt x="919162" y="42748"/>
                  <a:pt x="927279" y="64394"/>
                </a:cubicBezTo>
                <a:cubicBezTo>
                  <a:pt x="932046" y="77105"/>
                  <a:pt x="930558" y="93432"/>
                  <a:pt x="940158" y="103031"/>
                </a:cubicBezTo>
                <a:cubicBezTo>
                  <a:pt x="949757" y="112630"/>
                  <a:pt x="965916" y="111616"/>
                  <a:pt x="978795" y="115909"/>
                </a:cubicBezTo>
                <a:cubicBezTo>
                  <a:pt x="983088" y="128788"/>
                  <a:pt x="991673" y="140970"/>
                  <a:pt x="991673" y="154546"/>
                </a:cubicBezTo>
                <a:cubicBezTo>
                  <a:pt x="991673" y="168122"/>
                  <a:pt x="981740" y="179931"/>
                  <a:pt x="978795" y="193183"/>
                </a:cubicBezTo>
                <a:cubicBezTo>
                  <a:pt x="973130" y="218674"/>
                  <a:pt x="971581" y="244965"/>
                  <a:pt x="965916" y="270456"/>
                </a:cubicBezTo>
                <a:cubicBezTo>
                  <a:pt x="962971" y="283708"/>
                  <a:pt x="956609" y="295996"/>
                  <a:pt x="953037" y="309093"/>
                </a:cubicBezTo>
                <a:cubicBezTo>
                  <a:pt x="943722" y="343246"/>
                  <a:pt x="936594" y="377971"/>
                  <a:pt x="927279" y="412124"/>
                </a:cubicBezTo>
                <a:cubicBezTo>
                  <a:pt x="923707" y="425221"/>
                  <a:pt x="923999" y="441161"/>
                  <a:pt x="914400" y="450760"/>
                </a:cubicBezTo>
                <a:cubicBezTo>
                  <a:pt x="904801" y="460359"/>
                  <a:pt x="887906" y="457568"/>
                  <a:pt x="875764" y="463639"/>
                </a:cubicBezTo>
                <a:cubicBezTo>
                  <a:pt x="861920" y="470561"/>
                  <a:pt x="850006" y="480811"/>
                  <a:pt x="837127" y="489397"/>
                </a:cubicBezTo>
                <a:cubicBezTo>
                  <a:pt x="837016" y="489843"/>
                  <a:pt x="817527" y="573390"/>
                  <a:pt x="811369" y="579549"/>
                </a:cubicBezTo>
                <a:cubicBezTo>
                  <a:pt x="801770" y="589148"/>
                  <a:pt x="785612" y="588135"/>
                  <a:pt x="772733" y="592428"/>
                </a:cubicBezTo>
                <a:lnTo>
                  <a:pt x="746975" y="669701"/>
                </a:lnTo>
                <a:cubicBezTo>
                  <a:pt x="742682" y="682580"/>
                  <a:pt x="746975" y="704045"/>
                  <a:pt x="734096" y="708338"/>
                </a:cubicBezTo>
                <a:lnTo>
                  <a:pt x="695459" y="721217"/>
                </a:lnTo>
                <a:cubicBezTo>
                  <a:pt x="630795" y="818214"/>
                  <a:pt x="717983" y="706200"/>
                  <a:pt x="618186" y="772732"/>
                </a:cubicBezTo>
                <a:cubicBezTo>
                  <a:pt x="605307" y="781318"/>
                  <a:pt x="603373" y="800424"/>
                  <a:pt x="592428" y="811369"/>
                </a:cubicBezTo>
                <a:cubicBezTo>
                  <a:pt x="581483" y="822314"/>
                  <a:pt x="566671" y="828540"/>
                  <a:pt x="553792" y="837126"/>
                </a:cubicBezTo>
                <a:cubicBezTo>
                  <a:pt x="536620" y="832833"/>
                  <a:pt x="519889" y="822487"/>
                  <a:pt x="502276" y="824248"/>
                </a:cubicBezTo>
                <a:cubicBezTo>
                  <a:pt x="475260" y="826950"/>
                  <a:pt x="451343" y="843420"/>
                  <a:pt x="425003" y="850005"/>
                </a:cubicBezTo>
                <a:lnTo>
                  <a:pt x="373487" y="862884"/>
                </a:lnTo>
                <a:cubicBezTo>
                  <a:pt x="364901" y="875763"/>
                  <a:pt x="360856" y="893317"/>
                  <a:pt x="347730" y="901521"/>
                </a:cubicBezTo>
                <a:cubicBezTo>
                  <a:pt x="324706" y="915911"/>
                  <a:pt x="270456" y="927279"/>
                  <a:pt x="270456" y="927279"/>
                </a:cubicBezTo>
                <a:cubicBezTo>
                  <a:pt x="266163" y="940158"/>
                  <a:pt x="263649" y="953773"/>
                  <a:pt x="257578" y="965915"/>
                </a:cubicBezTo>
                <a:cubicBezTo>
                  <a:pt x="239648" y="1001776"/>
                  <a:pt x="221667" y="1014705"/>
                  <a:pt x="193183" y="1043188"/>
                </a:cubicBezTo>
                <a:cubicBezTo>
                  <a:pt x="162560" y="1135056"/>
                  <a:pt x="205981" y="1023991"/>
                  <a:pt x="141668" y="1120462"/>
                </a:cubicBezTo>
                <a:cubicBezTo>
                  <a:pt x="102419" y="1179336"/>
                  <a:pt x="163745" y="1147446"/>
                  <a:pt x="90152" y="1171977"/>
                </a:cubicBezTo>
                <a:cubicBezTo>
                  <a:pt x="98738" y="1184856"/>
                  <a:pt x="119268" y="1195504"/>
                  <a:pt x="115910" y="1210614"/>
                </a:cubicBezTo>
                <a:cubicBezTo>
                  <a:pt x="109195" y="1240834"/>
                  <a:pt x="74184" y="1258519"/>
                  <a:pt x="64395" y="1287887"/>
                </a:cubicBezTo>
                <a:cubicBezTo>
                  <a:pt x="60102" y="1300766"/>
                  <a:pt x="55088" y="1313427"/>
                  <a:pt x="51516" y="1326524"/>
                </a:cubicBezTo>
                <a:cubicBezTo>
                  <a:pt x="42201" y="1360677"/>
                  <a:pt x="36953" y="1395971"/>
                  <a:pt x="25758" y="1429555"/>
                </a:cubicBezTo>
                <a:lnTo>
                  <a:pt x="0" y="1506828"/>
                </a:lnTo>
                <a:cubicBezTo>
                  <a:pt x="28483" y="1535310"/>
                  <a:pt x="46465" y="1548240"/>
                  <a:pt x="64395" y="1584101"/>
                </a:cubicBezTo>
                <a:cubicBezTo>
                  <a:pt x="117712" y="1690738"/>
                  <a:pt x="29216" y="1550654"/>
                  <a:pt x="103031" y="1661374"/>
                </a:cubicBezTo>
                <a:cubicBezTo>
                  <a:pt x="137374" y="1764404"/>
                  <a:pt x="85860" y="1644204"/>
                  <a:pt x="154547" y="1712890"/>
                </a:cubicBezTo>
                <a:cubicBezTo>
                  <a:pt x="164146" y="1722489"/>
                  <a:pt x="160833" y="1739659"/>
                  <a:pt x="167426" y="1751526"/>
                </a:cubicBezTo>
                <a:cubicBezTo>
                  <a:pt x="182460" y="1778587"/>
                  <a:pt x="209151" y="1799432"/>
                  <a:pt x="218941" y="1828800"/>
                </a:cubicBezTo>
                <a:lnTo>
                  <a:pt x="244699" y="1906073"/>
                </a:lnTo>
                <a:lnTo>
                  <a:pt x="257578" y="1944709"/>
                </a:lnTo>
                <a:cubicBezTo>
                  <a:pt x="261871" y="2000518"/>
                  <a:pt x="270456" y="2056161"/>
                  <a:pt x="270456" y="2112135"/>
                </a:cubicBezTo>
                <a:cubicBezTo>
                  <a:pt x="270456" y="2125710"/>
                  <a:pt x="266058" y="2140171"/>
                  <a:pt x="257578" y="2150771"/>
                </a:cubicBezTo>
                <a:cubicBezTo>
                  <a:pt x="247909" y="2162858"/>
                  <a:pt x="231820" y="2167943"/>
                  <a:pt x="218941" y="2176529"/>
                </a:cubicBezTo>
                <a:cubicBezTo>
                  <a:pt x="214648" y="2202287"/>
                  <a:pt x="211727" y="2228311"/>
                  <a:pt x="206062" y="2253802"/>
                </a:cubicBezTo>
                <a:cubicBezTo>
                  <a:pt x="203117" y="2267054"/>
                  <a:pt x="196913" y="2279386"/>
                  <a:pt x="193183" y="2292439"/>
                </a:cubicBezTo>
                <a:cubicBezTo>
                  <a:pt x="160835" y="2405657"/>
                  <a:pt x="198308" y="2289942"/>
                  <a:pt x="167426" y="2382591"/>
                </a:cubicBezTo>
                <a:cubicBezTo>
                  <a:pt x="130512" y="2370286"/>
                  <a:pt x="105838" y="2354962"/>
                  <a:pt x="64395" y="2382591"/>
                </a:cubicBezTo>
                <a:cubicBezTo>
                  <a:pt x="53099" y="2390121"/>
                  <a:pt x="55809" y="2408349"/>
                  <a:pt x="51516" y="2421228"/>
                </a:cubicBezTo>
                <a:cubicBezTo>
                  <a:pt x="59446" y="2548114"/>
                  <a:pt x="49261" y="2585430"/>
                  <a:pt x="77273" y="2678805"/>
                </a:cubicBezTo>
                <a:cubicBezTo>
                  <a:pt x="85075" y="2704811"/>
                  <a:pt x="80439" y="2741019"/>
                  <a:pt x="103031" y="2756079"/>
                </a:cubicBezTo>
                <a:lnTo>
                  <a:pt x="141668" y="2781836"/>
                </a:lnTo>
                <a:cubicBezTo>
                  <a:pt x="145961" y="2794715"/>
                  <a:pt x="159589" y="2807868"/>
                  <a:pt x="154547" y="2820473"/>
                </a:cubicBezTo>
                <a:cubicBezTo>
                  <a:pt x="148798" y="2834845"/>
                  <a:pt x="128293" y="2855518"/>
                  <a:pt x="115910" y="2846231"/>
                </a:cubicBezTo>
                <a:cubicBezTo>
                  <a:pt x="98398" y="2833097"/>
                  <a:pt x="109045" y="2802884"/>
                  <a:pt x="103031" y="2781836"/>
                </a:cubicBezTo>
                <a:cubicBezTo>
                  <a:pt x="100394" y="2772606"/>
                  <a:pt x="94445" y="2764665"/>
                  <a:pt x="90152" y="2756079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60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51" y="0"/>
            <a:ext cx="12787451" cy="68580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962473" y="597387"/>
            <a:ext cx="180199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Bef>
                <a:spcPct val="0"/>
              </a:spcBef>
            </a:pPr>
            <a:r>
              <a:rPr lang="sk-SK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Nitra</a:t>
            </a:r>
          </a:p>
        </p:txBody>
      </p:sp>
    </p:spTree>
    <p:extLst>
      <p:ext uri="{BB962C8B-B14F-4D97-AF65-F5344CB8AC3E}">
        <p14:creationId xmlns:p14="http://schemas.microsoft.com/office/powerpoint/2010/main" val="29868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ok vyhÄ¾adÃ¡vania obrÃ¡zkov pre dopyt ni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805" y="0"/>
            <a:ext cx="4307195" cy="23560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2196" y="365125"/>
            <a:ext cx="9811603" cy="1914051"/>
          </a:xfrm>
        </p:spPr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krajské mesto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západe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Slovenska.</a:t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 je 6. najväčšie slovenské mesto.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Výsledok vyhľadávania obrázkov pre dopyt nitra er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288285"/>
            <a:ext cx="1433014" cy="17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60528" y="431109"/>
            <a:ext cx="6326875" cy="16545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 je </a:t>
            </a:r>
            <a:r>
              <a:rPr lang="sk-SK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najstarším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mestom na Slovensku, prvé historické zmienky sú z roku 828.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23" y="15576"/>
            <a:ext cx="5688912" cy="6842424"/>
          </a:xfrm>
          <a:prstGeom prst="rect">
            <a:avLst/>
          </a:prstGeom>
        </p:spPr>
      </p:pic>
      <p:pic>
        <p:nvPicPr>
          <p:cNvPr id="9218" name="Picture 2" descr="http://3.bp.blogspot.com/-vnEk4EowHD0/T7F3JX_bYDI/AAAAAAAACRE/fy-hm1VgxVg/s320/geograf+vyznac%CC%8Ceni%CC%81+merhan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7" y="2085663"/>
            <a:ext cx="6122395" cy="44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0179" y="0"/>
            <a:ext cx="4276299" cy="6835344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0251" y="1979559"/>
            <a:ext cx="3480179" cy="3095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 bola sídlom prvého známeho slovanského kniežaťa </a:t>
            </a:r>
            <a:r>
              <a:rPr lang="sk-SK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Pribinu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7706647" y="1649890"/>
            <a:ext cx="4435522" cy="353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území Nitry sa v minulosti rozprestieralo </a:t>
            </a:r>
            <a:r>
              <a:rPr lang="sk-SK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Nitrianske kniežatstvo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súčasť Veľkomoravskej ríše.</a:t>
            </a:r>
          </a:p>
        </p:txBody>
      </p:sp>
    </p:spTree>
    <p:extLst>
      <p:ext uri="{BB962C8B-B14F-4D97-AF65-F5344CB8AC3E}">
        <p14:creationId xmlns:p14="http://schemas.microsoft.com/office/powerpoint/2010/main" val="18716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ok vyhľadávania obrázkov pre dopyt nitriansky h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081"/>
            <a:ext cx="12192000" cy="811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000992" cy="686937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hrad</a:t>
            </a:r>
          </a:p>
        </p:txBody>
      </p:sp>
    </p:spTree>
    <p:extLst>
      <p:ext uri="{BB962C8B-B14F-4D97-AF65-F5344CB8AC3E}">
        <p14:creationId xmlns:p14="http://schemas.microsoft.com/office/powerpoint/2010/main" val="38991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Vlastn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ohár s mliekom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1991</TotalTime>
  <Words>405</Words>
  <Application>Microsoft Office PowerPoint</Application>
  <PresentationFormat>Širokouhlá</PresentationFormat>
  <Paragraphs>76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6" baseType="lpstr">
      <vt:lpstr>Arial</vt:lpstr>
      <vt:lpstr>Times New Roman</vt:lpstr>
      <vt:lpstr>Wingdings 3</vt:lpstr>
      <vt:lpstr>Fazeta</vt:lpstr>
      <vt:lpstr>Od Dunaja po Hornád NITRA S OKOLÍM</vt:lpstr>
      <vt:lpstr>Prezentácia programu PowerPoint</vt:lpstr>
      <vt:lpstr>Zobor</vt:lpstr>
      <vt:lpstr>Nitra</vt:lpstr>
      <vt:lpstr>Prezentácia programu PowerPoint</vt:lpstr>
      <vt:lpstr>Nitra je krajské mesto na západe Slovenska. Nitra je 6. najväčšie slovenské mesto.</vt:lpstr>
      <vt:lpstr>Prezentácia programu PowerPoint</vt:lpstr>
      <vt:lpstr>Prezentácia programu PowerPoint</vt:lpstr>
      <vt:lpstr>Nitriansky hrad</vt:lpstr>
      <vt:lpstr>Prezentácia programu PowerPoint</vt:lpstr>
      <vt:lpstr>Prezentácia programu PowerPoint</vt:lpstr>
      <vt:lpstr>Prezentácia programu PowerPoint</vt:lpstr>
      <vt:lpstr>Výstavisko</vt:lpstr>
      <vt:lpstr>Prezentácia programu PowerPoint</vt:lpstr>
      <vt:lpstr>Archeologické lokality</vt:lpstr>
      <vt:lpstr>Hrad Gýmeš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Zopakuj si</vt:lpstr>
      <vt:lpstr>Označ na mape pohorie Tribeč</vt:lpstr>
      <vt:lpstr>Na ktorom obrázku je správne označená Nitra s okolím?</vt:lpstr>
      <vt:lpstr>Označ na mape rieku Nitra</vt:lpstr>
      <vt:lpstr>Pomenuj</vt:lpstr>
      <vt:lpstr>Pomenuj</vt:lpstr>
      <vt:lpstr>Pomenuj</vt:lpstr>
      <vt:lpstr>Pomenuj</vt:lpstr>
      <vt:lpstr>Pomenuj</vt:lpstr>
      <vt:lpstr>Pomenuj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Tatier k Dunaju  TATRY</dc:title>
  <dc:creator>PC</dc:creator>
  <cp:lastModifiedBy>HP</cp:lastModifiedBy>
  <cp:revision>380</cp:revision>
  <dcterms:created xsi:type="dcterms:W3CDTF">2018-11-24T12:23:45Z</dcterms:created>
  <dcterms:modified xsi:type="dcterms:W3CDTF">2021-02-26T13:46:08Z</dcterms:modified>
</cp:coreProperties>
</file>