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54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187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157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13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960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5605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8409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077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67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484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926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814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185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9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8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736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807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DCBC83-2397-41C5-A4DC-A235E01ED670}" type="datetimeFigureOut">
              <a:rPr lang="sk-SK" smtClean="0"/>
              <a:t>29. 1. 2021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3347-6325-4957-B858-FA023EF873C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1631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Talianske mestské štáty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71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mestské štáty vznikali v Taliansku už od 12. storočia</a:t>
            </a:r>
          </a:p>
          <a:p>
            <a:r>
              <a:rPr lang="sk-SK" sz="2800" dirty="0" smtClean="0"/>
              <a:t>mestským štátom boli samostatné mestá (a ich okolie), ktoré fungovali ako štát</a:t>
            </a:r>
          </a:p>
          <a:p>
            <a:r>
              <a:rPr lang="sk-SK" sz="2800" dirty="0" smtClean="0"/>
              <a:t>medzi najznámejšie mestské štáty patrili: </a:t>
            </a:r>
            <a:r>
              <a:rPr lang="sk-SK" sz="2800" b="1" dirty="0" smtClean="0">
                <a:solidFill>
                  <a:srgbClr val="92D050"/>
                </a:solidFill>
              </a:rPr>
              <a:t>Rím, Benátky, Florencia, Janov, Neapol, Miláno</a:t>
            </a:r>
          </a:p>
          <a:p>
            <a:r>
              <a:rPr lang="sk-SK" sz="2800" dirty="0" smtClean="0"/>
              <a:t>vládli im mestské rady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236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237" y="318128"/>
            <a:ext cx="4990090" cy="6073652"/>
          </a:xfrm>
        </p:spPr>
      </p:pic>
    </p:spTree>
    <p:extLst>
      <p:ext uri="{BB962C8B-B14F-4D97-AF65-F5344CB8AC3E}">
        <p14:creationId xmlns:p14="http://schemas.microsoft.com/office/powerpoint/2010/main" val="28927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moc a bohatstvo im dodával obchod a remeselná výroba</a:t>
            </a:r>
          </a:p>
          <a:p>
            <a:r>
              <a:rPr lang="sk-SK" sz="2800" dirty="0" smtClean="0"/>
              <a:t>najvplyvnejšími obyvateľmi tak boli:</a:t>
            </a:r>
          </a:p>
          <a:p>
            <a:pPr marL="514350" indent="-514350">
              <a:buAutoNum type="arabicPeriod"/>
            </a:pPr>
            <a:r>
              <a:rPr lang="sk-SK" sz="2800" b="1" dirty="0" smtClean="0">
                <a:solidFill>
                  <a:srgbClr val="92D050"/>
                </a:solidFill>
              </a:rPr>
              <a:t>bohatí obchodníci</a:t>
            </a:r>
          </a:p>
          <a:p>
            <a:pPr marL="514350" indent="-514350">
              <a:buAutoNum type="arabicPeriod"/>
            </a:pPr>
            <a:r>
              <a:rPr lang="sk-SK" sz="2800" b="1" dirty="0" smtClean="0">
                <a:solidFill>
                  <a:srgbClr val="92D050"/>
                </a:solidFill>
              </a:rPr>
              <a:t>majitelia dielní</a:t>
            </a:r>
          </a:p>
          <a:p>
            <a:pPr marL="514350" indent="-514350">
              <a:buAutoNum type="arabicPeriod"/>
            </a:pPr>
            <a:r>
              <a:rPr lang="sk-SK" sz="2800" b="1" dirty="0" smtClean="0">
                <a:solidFill>
                  <a:srgbClr val="92D050"/>
                </a:solidFill>
              </a:rPr>
              <a:t>remeselníci</a:t>
            </a:r>
            <a:endParaRPr lang="sk-SK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brali si príklad z </a:t>
            </a:r>
            <a:r>
              <a:rPr lang="sk-SK" sz="2800" b="1" dirty="0" smtClean="0">
                <a:solidFill>
                  <a:srgbClr val="92D050"/>
                </a:solidFill>
              </a:rPr>
              <a:t>antiky</a:t>
            </a:r>
          </a:p>
          <a:p>
            <a:r>
              <a:rPr lang="sk-SK" sz="2800" dirty="0" smtClean="0"/>
              <a:t>uznávali myšlienku, že štát má byť verejnou vecou (</a:t>
            </a:r>
            <a:r>
              <a:rPr lang="sk-SK" sz="2800" dirty="0" err="1" smtClean="0"/>
              <a:t>res</a:t>
            </a:r>
            <a:r>
              <a:rPr lang="sk-SK" sz="2800" dirty="0" smtClean="0"/>
              <a:t> </a:t>
            </a:r>
            <a:r>
              <a:rPr lang="sk-SK" sz="2800" dirty="0" err="1" smtClean="0"/>
              <a:t>publica</a:t>
            </a:r>
            <a:r>
              <a:rPr lang="sk-SK" sz="2800" dirty="0" smtClean="0"/>
              <a:t> = republika)</a:t>
            </a:r>
          </a:p>
          <a:p>
            <a:r>
              <a:rPr lang="sk-SK" sz="2800" dirty="0" smtClean="0"/>
              <a:t>nepotrebovali panovníka, všetko riadili občanmi </a:t>
            </a:r>
            <a:r>
              <a:rPr lang="sk-SK" sz="2800" b="1" dirty="0" smtClean="0">
                <a:solidFill>
                  <a:srgbClr val="92D050"/>
                </a:solidFill>
              </a:rPr>
              <a:t>volení členovia mestskej rady</a:t>
            </a:r>
          </a:p>
          <a:p>
            <a:r>
              <a:rPr lang="sk-SK" sz="2800" dirty="0" smtClean="0"/>
              <a:t>podporovali vzdelanie, keďže vedeli, že len človek, ktorý vie čítať, písať a počítať, sa dokáže uživiť obchodovaním (a žiť v luxuse)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736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mnohí z týchto boháčov podporovali umelcov</a:t>
            </a:r>
          </a:p>
          <a:p>
            <a:r>
              <a:rPr lang="sk-SK" sz="2800" dirty="0" smtClean="0"/>
              <a:t>nazývame ich „</a:t>
            </a:r>
            <a:r>
              <a:rPr lang="sk-SK" sz="2800" b="1" dirty="0" smtClean="0">
                <a:solidFill>
                  <a:srgbClr val="92D050"/>
                </a:solidFill>
              </a:rPr>
              <a:t>mecenáš</a:t>
            </a:r>
            <a:r>
              <a:rPr lang="sk-SK" sz="2800" dirty="0" smtClean="0"/>
              <a:t>“</a:t>
            </a:r>
          </a:p>
          <a:p>
            <a:r>
              <a:rPr lang="sk-SK" sz="2800" dirty="0" smtClean="0"/>
              <a:t>jedným z najvplyvnejších rodín v Taliansku bola rodina </a:t>
            </a:r>
            <a:r>
              <a:rPr lang="sk-SK" sz="2800" b="1" dirty="0" err="1" smtClean="0">
                <a:solidFill>
                  <a:srgbClr val="92D050"/>
                </a:solidFill>
              </a:rPr>
              <a:t>Mediciovcov</a:t>
            </a:r>
            <a:r>
              <a:rPr lang="sk-SK" sz="2800" b="1" dirty="0" smtClean="0">
                <a:solidFill>
                  <a:srgbClr val="92D050"/>
                </a:solidFill>
              </a:rPr>
              <a:t> z Florencie</a:t>
            </a:r>
          </a:p>
          <a:p>
            <a:r>
              <a:rPr lang="sk-SK" sz="2800" dirty="0" smtClean="0"/>
              <a:t>boli bankármi a podporovali mnohých umelcov (Leonardo da Vinci, </a:t>
            </a:r>
            <a:r>
              <a:rPr lang="sk-SK" sz="2800" dirty="0" err="1" smtClean="0"/>
              <a:t>Michelangelo</a:t>
            </a:r>
            <a:r>
              <a:rPr lang="sk-SK" sz="2800" dirty="0" smtClean="0"/>
              <a:t>, </a:t>
            </a:r>
            <a:r>
              <a:rPr lang="sk-SK" sz="2800" dirty="0" err="1" smtClean="0"/>
              <a:t>Boticelli</a:t>
            </a:r>
            <a:r>
              <a:rPr lang="sk-SK" sz="2800" dirty="0" smtClean="0"/>
              <a:t>,...)</a:t>
            </a:r>
          </a:p>
          <a:p>
            <a:r>
              <a:rPr lang="sk-SK" sz="2800" dirty="0" smtClean="0"/>
              <a:t>snažili sa o šírenie </a:t>
            </a:r>
            <a:r>
              <a:rPr lang="sk-SK" sz="2800" b="1" dirty="0" smtClean="0">
                <a:solidFill>
                  <a:srgbClr val="92D050"/>
                </a:solidFill>
              </a:rPr>
              <a:t>humanizmu a renesancie</a:t>
            </a:r>
            <a:endParaRPr lang="sk-SK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5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Humanizmus a renesancia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92D050"/>
                </a:solidFill>
              </a:rPr>
              <a:t>humanizmus</a:t>
            </a:r>
            <a:r>
              <a:rPr lang="sk-SK" sz="2800" dirty="0" smtClean="0"/>
              <a:t> sa zaoberal výskumom človeka a jeho pozemskej činnosti</a:t>
            </a:r>
          </a:p>
          <a:p>
            <a:r>
              <a:rPr lang="sk-SK" sz="2800" dirty="0" smtClean="0"/>
              <a:t>vznikli humanitné vedy, ktoré sa vyučovali na akadémiách</a:t>
            </a:r>
          </a:p>
          <a:p>
            <a:r>
              <a:rPr lang="sk-SK" sz="2800" b="1" dirty="0" smtClean="0">
                <a:solidFill>
                  <a:srgbClr val="92D050"/>
                </a:solidFill>
              </a:rPr>
              <a:t>renesancia</a:t>
            </a:r>
            <a:r>
              <a:rPr lang="sk-SK" sz="2800" dirty="0" smtClean="0"/>
              <a:t>, toto slovo znamená </a:t>
            </a:r>
            <a:r>
              <a:rPr lang="sk-SK" sz="2800" b="1" dirty="0" smtClean="0">
                <a:solidFill>
                  <a:srgbClr val="92D050"/>
                </a:solidFill>
              </a:rPr>
              <a:t>znovuzrodenie</a:t>
            </a:r>
          </a:p>
          <a:p>
            <a:r>
              <a:rPr lang="sk-SK" sz="2800" dirty="0" smtClean="0"/>
              <a:t>v tejto dobe to znamenalo oživenie antickej kultúry a antického zmýšľania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6635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ó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ó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207</Words>
  <Application>Microsoft Office PowerPoint</Application>
  <PresentationFormat>Širokouhlá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Ión</vt:lpstr>
      <vt:lpstr>Talianske mestské štáty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Humanizmus a renesancia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Talianske mestské štáty</dc:title>
  <dc:creator>User</dc:creator>
  <cp:lastModifiedBy>ZS_Lehnice_2</cp:lastModifiedBy>
  <cp:revision>3</cp:revision>
  <dcterms:created xsi:type="dcterms:W3CDTF">2021-01-26T10:47:36Z</dcterms:created>
  <dcterms:modified xsi:type="dcterms:W3CDTF">2021-01-29T13:06:56Z</dcterms:modified>
</cp:coreProperties>
</file>