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2" d="100"/>
          <a:sy n="82" d="100"/>
        </p:scale>
        <p:origin x="-121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38465-9110-46D7-A3D6-2424F009F40C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89D17-8B36-4B3A-A5D9-56D2595A7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89D17-8B36-4B3A-A5D9-56D2595A7B8D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564904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>Elektrické pole. </a:t>
            </a:r>
            <a:br>
              <a:rPr lang="sk-SK" b="1" dirty="0" smtClean="0"/>
            </a:br>
            <a:r>
              <a:rPr lang="sk-SK" b="1" dirty="0" smtClean="0"/>
              <a:t>Telesá v elektrickom poli</a:t>
            </a:r>
            <a:endParaRPr lang="sk-SK" b="1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Elektrické pole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sk-SK" dirty="0" smtClean="0"/>
              <a:t>Okolo každého zelektrizovaného telesa je elektrické pole.</a:t>
            </a:r>
          </a:p>
          <a:p>
            <a:r>
              <a:rPr lang="sk-SK" i="1" u="sng" dirty="0" smtClean="0"/>
              <a:t>Vieme</a:t>
            </a:r>
            <a:r>
              <a:rPr lang="sk-SK" i="1" dirty="0" smtClean="0"/>
              <a:t>: Zelektrizované telesá pôsobia na všetky telesá vo svojom okolí elektrickou silou.</a:t>
            </a:r>
          </a:p>
          <a:p>
            <a:r>
              <a:rPr lang="sk-SK" dirty="0" smtClean="0"/>
              <a:t>Elektrické pole znázorňujeme pomocou </a:t>
            </a:r>
            <a:r>
              <a:rPr lang="sk-SK" u="sng" dirty="0" smtClean="0">
                <a:solidFill>
                  <a:srgbClr val="FF0000"/>
                </a:solidFill>
              </a:rPr>
              <a:t>elektrických siločiar.</a:t>
            </a:r>
            <a:endParaRPr lang="sk-SK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Siločiary elektrického poľa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3880" y="1412776"/>
            <a:ext cx="8250120" cy="4800600"/>
          </a:xfrm>
        </p:spPr>
        <p:txBody>
          <a:bodyPr/>
          <a:lstStyle/>
          <a:p>
            <a:r>
              <a:rPr lang="sk-SK" dirty="0" smtClean="0"/>
              <a:t>Sú to čiary, ktoré </a:t>
            </a:r>
            <a:r>
              <a:rPr lang="sk-SK" dirty="0" smtClean="0"/>
              <a:t>znázorňujú silové pôsobenie elektrického poľa.</a:t>
            </a:r>
            <a:endParaRPr lang="sk-SK" dirty="0" smtClean="0"/>
          </a:p>
          <a:p>
            <a:r>
              <a:rPr lang="sk-SK" dirty="0" smtClean="0"/>
              <a:t>Dohodou je určená ich orientácia: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od kladného náboja </a:t>
            </a:r>
            <a:r>
              <a:rPr lang="sk-SK" dirty="0" smtClean="0">
                <a:solidFill>
                  <a:srgbClr val="0070C0"/>
                </a:solidFill>
              </a:rPr>
              <a:t>k zápornému náboju</a:t>
            </a:r>
            <a:endParaRPr lang="sk-SK" dirty="0">
              <a:solidFill>
                <a:srgbClr val="0070C0"/>
              </a:solidFill>
            </a:endParaRPr>
          </a:p>
        </p:txBody>
      </p:sp>
      <p:pic>
        <p:nvPicPr>
          <p:cNvPr id="4" name="Obrázok 3" descr="el_pole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573016"/>
            <a:ext cx="2547526" cy="2520280"/>
          </a:xfrm>
          <a:prstGeom prst="rect">
            <a:avLst/>
          </a:prstGeom>
        </p:spPr>
      </p:pic>
      <p:pic>
        <p:nvPicPr>
          <p:cNvPr id="5" name="Obrázok 4" descr="el_pole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573016"/>
            <a:ext cx="252028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Siločiary  elektrického poľa</a:t>
            </a:r>
            <a:endParaRPr lang="sk-SK" dirty="0"/>
          </a:p>
        </p:txBody>
      </p:sp>
      <p:pic>
        <p:nvPicPr>
          <p:cNvPr id="4" name="Zástupný symbol obsahu 3" descr="el_pole3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4293096"/>
            <a:ext cx="3384376" cy="2349292"/>
          </a:xfrm>
        </p:spPr>
      </p:pic>
      <p:pic>
        <p:nvPicPr>
          <p:cNvPr id="6" name="Obrázok 5" descr="el_pole5 (1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1916832"/>
            <a:ext cx="2952328" cy="2188598"/>
          </a:xfrm>
          <a:prstGeom prst="rect">
            <a:avLst/>
          </a:prstGeom>
        </p:spPr>
      </p:pic>
      <p:pic>
        <p:nvPicPr>
          <p:cNvPr id="7" name="Obrázok 6" descr="el_pole5 (1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5220071" y="4221087"/>
            <a:ext cx="3024336" cy="2241979"/>
          </a:xfrm>
          <a:prstGeom prst="rect">
            <a:avLst/>
          </a:prstGeom>
        </p:spPr>
      </p:pic>
      <p:grpSp>
        <p:nvGrpSpPr>
          <p:cNvPr id="12" name="Skupina 11"/>
          <p:cNvGrpSpPr/>
          <p:nvPr/>
        </p:nvGrpSpPr>
        <p:grpSpPr>
          <a:xfrm>
            <a:off x="1187624" y="1916832"/>
            <a:ext cx="3312368" cy="2160240"/>
            <a:chOff x="4932040" y="1916832"/>
            <a:chExt cx="2781300" cy="1914525"/>
          </a:xfrm>
        </p:grpSpPr>
        <p:pic>
          <p:nvPicPr>
            <p:cNvPr id="5" name="Obrázok 4" descr="el_pole4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32040" y="1916832"/>
              <a:ext cx="2781300" cy="1914525"/>
            </a:xfrm>
            <a:prstGeom prst="rect">
              <a:avLst/>
            </a:prstGeom>
          </p:spPr>
        </p:pic>
        <p:cxnSp>
          <p:nvCxnSpPr>
            <p:cNvPr id="9" name="Rovná spojnica 8"/>
            <p:cNvCxnSpPr/>
            <p:nvPr/>
          </p:nvCxnSpPr>
          <p:spPr>
            <a:xfrm>
              <a:off x="5796136" y="285293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/>
            <p:nvPr/>
          </p:nvCxnSpPr>
          <p:spPr>
            <a:xfrm>
              <a:off x="6804248" y="285293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BlokTextu 14"/>
          <p:cNvSpPr txBox="1"/>
          <p:nvPr/>
        </p:nvSpPr>
        <p:spPr>
          <a:xfrm>
            <a:off x="1691680" y="14127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7030A0"/>
                </a:solidFill>
              </a:rPr>
              <a:t>Súhlasné náboje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436096" y="14847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7030A0"/>
                </a:solidFill>
              </a:rPr>
              <a:t>Nesúhlasné náboje</a:t>
            </a:r>
            <a:endParaRPr lang="sk-SK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692696"/>
            <a:ext cx="8250120" cy="5555704"/>
          </a:xfrm>
        </p:spPr>
        <p:txBody>
          <a:bodyPr/>
          <a:lstStyle/>
          <a:p>
            <a:r>
              <a:rPr lang="sk-SK" dirty="0" smtClean="0"/>
              <a:t>Z hľadiska </a:t>
            </a:r>
            <a:r>
              <a:rPr lang="sk-SK" dirty="0" smtClean="0"/>
              <a:t>elektrickej vodivosti </a:t>
            </a:r>
            <a:r>
              <a:rPr lang="sk-SK" dirty="0" smtClean="0"/>
              <a:t>môžeme rozdeliť látky na : 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elektrické vodiče </a:t>
            </a:r>
            <a:r>
              <a:rPr lang="sk-SK" dirty="0" smtClean="0"/>
              <a:t>(napr. kovy)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elektrické izolanty </a:t>
            </a:r>
            <a:r>
              <a:rPr lang="sk-SK" dirty="0" smtClean="0"/>
              <a:t>(plasty, papier)</a:t>
            </a:r>
          </a:p>
          <a:p>
            <a:pPr>
              <a:buNone/>
            </a:pPr>
            <a:r>
              <a:rPr lang="sk-SK" dirty="0" smtClean="0"/>
              <a:t>Ak umiestnime teleso do elektrického poľa, môže v ňom dôjsť k: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elektrostatickej indukcii, ak je to vodič,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polarizácii, ak je to izolant.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Ako sa to prejavuje, a prečo?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908720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Elektrostatická indukcia</a:t>
            </a:r>
            <a:endParaRPr lang="sk-S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980728"/>
            <a:ext cx="8178112" cy="5267672"/>
          </a:xfrm>
        </p:spPr>
        <p:txBody>
          <a:bodyPr>
            <a:normAutofit/>
          </a:bodyPr>
          <a:lstStyle/>
          <a:p>
            <a:r>
              <a:rPr lang="sk-SK" sz="2400" dirty="0" smtClean="0"/>
              <a:t>V elektrickom poli je elektrický vodič, v ktorom sa môžu voľne pohybovať častice s elektrickým nábojom </a:t>
            </a:r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– voľné elektróny.</a:t>
            </a:r>
            <a:endParaRPr lang="sk-SK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36912"/>
            <a:ext cx="3330624" cy="332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4644008" y="2132856"/>
            <a:ext cx="44999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Ak je </a:t>
            </a:r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vodič</a:t>
            </a:r>
            <a:r>
              <a:rPr lang="sk-SK" sz="2400" dirty="0" smtClean="0"/>
              <a:t> elektrickom poli, dochádza vo vodiči k presunu elektrického náboja, tento jav sa nazýva </a:t>
            </a:r>
            <a:r>
              <a:rPr lang="sk-SK" sz="2400" u="sng" dirty="0" smtClean="0">
                <a:solidFill>
                  <a:schemeClr val="accent3">
                    <a:lumMod val="75000"/>
                  </a:schemeClr>
                </a:solidFill>
              </a:rPr>
              <a:t>elektrostatická indukcia. </a:t>
            </a:r>
          </a:p>
          <a:p>
            <a:endParaRPr lang="sk-SK" sz="2400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sk-SK" sz="2400" i="1" dirty="0" smtClean="0"/>
              <a:t>Preto sa ručička elektroskopu vychýli, aj keď sa tyč elektroskopu nedotkne!</a:t>
            </a:r>
            <a:endParaRPr lang="sk-SK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Polarizácia izolantu</a:t>
            </a:r>
            <a:endParaRPr lang="sk-SK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052736"/>
            <a:ext cx="8316416" cy="5195664"/>
          </a:xfrm>
        </p:spPr>
        <p:txBody>
          <a:bodyPr>
            <a:normAutofit/>
          </a:bodyPr>
          <a:lstStyle/>
          <a:p>
            <a:r>
              <a:rPr lang="sk-SK" sz="2400" dirty="0" smtClean="0"/>
              <a:t>V elektrickom poli je izolant, ktorý </a:t>
            </a:r>
            <a:r>
              <a:rPr lang="sk-SK" sz="2400" dirty="0" smtClean="0">
                <a:solidFill>
                  <a:schemeClr val="accent4">
                    <a:lumMod val="50000"/>
                  </a:schemeClr>
                </a:solidFill>
              </a:rPr>
              <a:t>nemá</a:t>
            </a:r>
            <a:r>
              <a:rPr lang="sk-SK" sz="2400" dirty="0" smtClean="0"/>
              <a:t> voľne sa pohybujúce častice s </a:t>
            </a:r>
            <a:r>
              <a:rPr lang="sk-SK" sz="2400" dirty="0" err="1" smtClean="0"/>
              <a:t>el.nábojom</a:t>
            </a:r>
            <a:r>
              <a:rPr lang="sk-SK" sz="2400" dirty="0" smtClean="0"/>
              <a:t>.</a:t>
            </a:r>
          </a:p>
          <a:p>
            <a:pPr>
              <a:buNone/>
            </a:pPr>
            <a:r>
              <a:rPr lang="sk-SK" sz="2400" dirty="0" smtClean="0"/>
              <a:t>					Ak je </a:t>
            </a:r>
            <a:r>
              <a:rPr lang="sk-SK" sz="2400" dirty="0" smtClean="0">
                <a:solidFill>
                  <a:schemeClr val="accent4">
                    <a:lumMod val="50000"/>
                  </a:schemeClr>
                </a:solidFill>
              </a:rPr>
              <a:t>izolant</a:t>
            </a:r>
            <a:r>
              <a:rPr lang="sk-SK" sz="2400" dirty="0" smtClean="0"/>
              <a:t> v elektrickom poli, 				dochádza len v rámci jeho 					atómov k presunu elektrického 				náboja, tento jav sa nazýva 				</a:t>
            </a:r>
            <a:r>
              <a:rPr lang="sk-SK" sz="2400" u="sng" dirty="0" smtClean="0">
                <a:solidFill>
                  <a:schemeClr val="accent4">
                    <a:lumMod val="50000"/>
                  </a:schemeClr>
                </a:solidFill>
              </a:rPr>
              <a:t>polarizácia izolantu. </a:t>
            </a:r>
          </a:p>
          <a:p>
            <a:pPr>
              <a:buNone/>
            </a:pPr>
            <a:endParaRPr lang="sk-SK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sk-SK" sz="2400" dirty="0" smtClean="0">
                <a:solidFill>
                  <a:schemeClr val="accent4">
                    <a:lumMod val="50000"/>
                  </a:schemeClr>
                </a:solidFill>
              </a:rPr>
              <a:t>					</a:t>
            </a:r>
            <a:r>
              <a:rPr lang="sk-SK" sz="2400" i="1" dirty="0" smtClean="0"/>
              <a:t>Preto papieriky priskáču k 					hrebeňu, balón a mikrotén sa 				udržia na stene. V atómoch 				papiera i v stene dochádza k 				presunu náboja.</a:t>
            </a:r>
            <a:endParaRPr lang="sk-SK" sz="2400" i="1" dirty="0"/>
          </a:p>
        </p:txBody>
      </p:sp>
      <p:pic>
        <p:nvPicPr>
          <p:cNvPr id="5" name="Obrázok 4" descr="549px-Dielektrikum_nepolarni.svg.png"/>
          <p:cNvPicPr>
            <a:picLocks noChangeAspect="1"/>
          </p:cNvPicPr>
          <p:nvPr/>
        </p:nvPicPr>
        <p:blipFill>
          <a:blip r:embed="rId2" cstate="print"/>
          <a:srcRect r="51804"/>
          <a:stretch>
            <a:fillRect/>
          </a:stretch>
        </p:blipFill>
        <p:spPr>
          <a:xfrm>
            <a:off x="1187624" y="2060848"/>
            <a:ext cx="2520280" cy="1885950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971600" y="4149080"/>
            <a:ext cx="2808312" cy="1885950"/>
            <a:chOff x="971600" y="4149080"/>
            <a:chExt cx="2808312" cy="1885950"/>
          </a:xfrm>
        </p:grpSpPr>
        <p:pic>
          <p:nvPicPr>
            <p:cNvPr id="7" name="Obrázok 6" descr="549px-Dielektrikum_nepolarni.svg.png"/>
            <p:cNvPicPr>
              <a:picLocks noChangeAspect="1"/>
            </p:cNvPicPr>
            <p:nvPr/>
          </p:nvPicPr>
          <p:blipFill>
            <a:blip r:embed="rId2" cstate="print"/>
            <a:srcRect l="50252"/>
            <a:stretch>
              <a:fillRect/>
            </a:stretch>
          </p:blipFill>
          <p:spPr>
            <a:xfrm>
              <a:off x="1043608" y="4149080"/>
              <a:ext cx="2601441" cy="1885950"/>
            </a:xfrm>
            <a:prstGeom prst="rect">
              <a:avLst/>
            </a:prstGeom>
          </p:spPr>
        </p:pic>
        <p:sp>
          <p:nvSpPr>
            <p:cNvPr id="8" name="Plus 7"/>
            <p:cNvSpPr/>
            <p:nvPr/>
          </p:nvSpPr>
          <p:spPr>
            <a:xfrm>
              <a:off x="971600" y="4149080"/>
              <a:ext cx="266328" cy="288032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Mínus 8"/>
            <p:cNvSpPr/>
            <p:nvPr/>
          </p:nvSpPr>
          <p:spPr>
            <a:xfrm>
              <a:off x="3563888" y="4221088"/>
              <a:ext cx="216024" cy="720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B0FDC4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B0FDC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436</TotalTime>
  <Words>201</Words>
  <Application>Microsoft Office PowerPoint</Application>
  <PresentationFormat>Prezentácia na obrazovke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Slunovrat</vt:lpstr>
      <vt:lpstr>Elektrické pole.  Telesá v elektrickom poli</vt:lpstr>
      <vt:lpstr>Elektrické pole</vt:lpstr>
      <vt:lpstr>Siločiary elektrického poľa</vt:lpstr>
      <vt:lpstr>Siločiary  elektrického poľa</vt:lpstr>
      <vt:lpstr>Snímka 5</vt:lpstr>
      <vt:lpstr>Elektrostatická indukcia</vt:lpstr>
      <vt:lpstr>Polarizácia izolantu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Kodadova</cp:lastModifiedBy>
  <cp:revision>71</cp:revision>
  <dcterms:created xsi:type="dcterms:W3CDTF">2015-09-07T11:27:53Z</dcterms:created>
  <dcterms:modified xsi:type="dcterms:W3CDTF">2015-10-23T18:46:42Z</dcterms:modified>
</cp:coreProperties>
</file>