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4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8B3694"/>
    <a:srgbClr val="E43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94660"/>
  </p:normalViewPr>
  <p:slideViewPr>
    <p:cSldViewPr>
      <p:cViewPr varScale="1">
        <p:scale>
          <a:sx n="41" d="100"/>
          <a:sy n="41" d="100"/>
        </p:scale>
        <p:origin x="9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5AA8-CA91-4945-9835-8E6485BE4D2F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A36E-8B1C-44F0-AEE2-7C7BE66E38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A329-178F-4DD5-9099-9F4CC49404F2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ADF3-D227-44CE-8C66-CFFC1FA0A8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1CC3-81F1-4026-8802-02132DEBFE72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E9EE-C994-4F67-8B62-65FD267F7E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8BDC-BDD6-4916-B07D-F22E36DFFAC9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993-75D5-4F8E-9A21-628D0677FD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593B-202C-49A6-913D-1464413FA4F1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11F7-55B5-44D0-9036-868F1324F1E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4244-404A-4393-A1B2-DBBDA12A839B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2514-8915-4EC3-A802-DF95A87F98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7CE9-8762-4F52-B48F-35551CEDC8C5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FBF7-9A9E-4E4C-A484-D4BBBF82906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C08A-BA4C-484F-9361-0F4C44931928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48D4-A5F2-44A0-AE54-968B5B1744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F3DD-F0BA-46F5-815A-EA19E9A2018D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CCDA-98B5-4844-88FB-EA9EA621FE7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CF096-0841-4D84-9AD6-3F03B0C7CCDF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E793-F621-44D7-A5D0-D3FC9A0DB04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1202-CC38-42F1-B10C-00CB52F7E33E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45C3-AD14-46A3-ADE7-048A6DAD9E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3CC0"/>
            </a:gs>
            <a:gs pos="50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FF79F6-EB9B-4A80-BB9D-86D39A40896E}" type="datetimeFigureOut">
              <a:rPr lang="sk-SK"/>
              <a:pPr>
                <a:defRPr/>
              </a:pPr>
              <a:t>18.02.2021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0F882-4A12-41EC-9378-B67D944266C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5000660"/>
          </a:xfrm>
          <a:gradFill>
            <a:gsLst>
              <a:gs pos="0">
                <a:srgbClr val="E43CC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3500000" scaled="0"/>
          </a:gradFill>
          <a:ln w="38100">
            <a:solidFill>
              <a:srgbClr val="E43C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000" b="1" i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Výmena tepla medzi horúcou a studenou vodou</a:t>
            </a:r>
            <a:endParaRPr lang="sk-SK" sz="6000" b="1" i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E43CC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3500000" scaled="1"/>
            <a:tileRect/>
          </a:gradFill>
          <a:ln w="38100">
            <a:solidFill>
              <a:srgbClr val="E43C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E43CC0"/>
                </a:solidFill>
                <a:latin typeface="Comic Sans MS" pitchFamily="66" charset="0"/>
                <a:hlinkClick r:id="rId2" action="ppaction://hlinksldjump"/>
              </a:rPr>
              <a:t>Úlohy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E43CC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 rtlCol="0">
            <a:normAutofit/>
          </a:bodyPr>
          <a:lstStyle/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Ktoré teleso pri tepelnej výmene teplo odovzdáva a ktoré teplo prijíma?</a:t>
            </a: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Za akých podmienok dochádza k tepelnej výmene medzi telesami?</a:t>
            </a: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3" action="ppaction://hlinksldjump"/>
              </a:rPr>
              <a:t>Ako dlho trvá tepelná výmena?</a:t>
            </a: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Od čoho závisí výsledná teplota pri tepelnej výmene?</a:t>
            </a: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 Čo sú tepelné straty?</a:t>
            </a: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E43C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4" action="ppaction://hlinksldjump"/>
              </a:rPr>
              <a:t>Prečo vznikajú tepelné straty?</a:t>
            </a:r>
            <a:endParaRPr lang="sk-SK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4882"/>
              </p:ext>
            </p:extLst>
          </p:nvPr>
        </p:nvGraphicFramePr>
        <p:xfrm>
          <a:off x="428596" y="357166"/>
          <a:ext cx="8356351" cy="6123528"/>
        </p:xfrm>
        <a:graphic>
          <a:graphicData uri="http://schemas.openxmlformats.org/drawingml/2006/table">
            <a:tbl>
              <a:tblPr/>
              <a:tblGrid>
                <a:gridCol w="106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5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017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Tabuľka: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k-SK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Meranie </a:t>
                      </a:r>
                      <a:r>
                        <a:rPr lang="sk-SK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teploty pri zmiešavaní horúcej a studenej vody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číslo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merania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horúca voda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studená voda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výsledná teplota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zmiešanej horúcej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a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studenej vody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65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hmotnosť                  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 ]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začiatočná teplota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t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°C ]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hmotnosť                  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 ]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začiatočná teplota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sk-SK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°C ]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odhad                                    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°C ]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meranie                                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[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°C ]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83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80                     </a:t>
                      </a:r>
                      <a:endParaRPr lang="sk-SK" sz="1800" b="1" i="1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</a:t>
                      </a:r>
                      <a:r>
                        <a:rPr lang="sk-SK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sk-SK" b="1" dirty="0" smtClean="0"/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Rovnaké množstvo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horúcej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studenej vody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83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</a:t>
                      </a:r>
                      <a:r>
                        <a:rPr lang="sk-SK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283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</a:t>
                      </a:r>
                      <a:r>
                        <a:rPr lang="sk-SK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83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  <a:r>
                        <a:rPr lang="sk-SK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  <a:r>
                        <a:rPr lang="sk-SK" sz="18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</a:t>
                      </a:r>
                      <a:r>
                        <a:rPr lang="sk-SK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Rôzne </a:t>
                      </a:r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množstvo</a:t>
                      </a: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k-SK" sz="1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horúcej </a:t>
                      </a: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studenej vody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83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  <a:r>
                        <a:rPr lang="sk-SK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</a:t>
                      </a:r>
                      <a:endParaRPr lang="sk-SK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1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  <a:r>
                        <a:rPr lang="sk-SK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100</a:t>
                      </a:r>
                      <a:endParaRPr lang="sk-SK" sz="18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20</a:t>
                      </a:r>
                      <a:r>
                        <a:rPr lang="sk-SK" sz="18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Šípka doľava 8">
            <a:hlinkClick r:id="rId2" action="ppaction://hlinksldjump"/>
          </p:cNvPr>
          <p:cNvSpPr/>
          <p:nvPr/>
        </p:nvSpPr>
        <p:spPr>
          <a:xfrm>
            <a:off x="7786710" y="21429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780370" y="2708919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 </a:t>
            </a:r>
            <a:r>
              <a:rPr lang="sk-SK" b="1" dirty="0" smtClean="0"/>
              <a:t>≈ 50</a:t>
            </a:r>
          </a:p>
          <a:p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5796136" y="344177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 </a:t>
            </a:r>
            <a:r>
              <a:rPr lang="sk-SK" b="1" dirty="0" smtClean="0"/>
              <a:t>≈ 40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796136" y="416185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 </a:t>
            </a:r>
            <a:r>
              <a:rPr lang="sk-SK" b="1" dirty="0" smtClean="0"/>
              <a:t>≈ 35</a:t>
            </a:r>
          </a:p>
          <a:p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796136" y="495394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 </a:t>
            </a:r>
            <a:r>
              <a:rPr lang="sk-SK" b="1" dirty="0" smtClean="0"/>
              <a:t>≈ 60</a:t>
            </a:r>
          </a:p>
          <a:p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5796136" y="567402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 </a:t>
            </a:r>
            <a:r>
              <a:rPr lang="sk-SK" b="1" dirty="0" smtClean="0"/>
              <a:t>≈ 40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6660232" y="270892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</a:t>
            </a:r>
            <a:r>
              <a:rPr lang="sk-SK" b="1" dirty="0" smtClean="0"/>
              <a:t>&lt;</a:t>
            </a:r>
            <a:r>
              <a:rPr lang="sk-SK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k-SK" b="1" dirty="0"/>
              <a:t>5</a:t>
            </a:r>
            <a:r>
              <a:rPr lang="sk-SK" b="1" dirty="0" smtClean="0"/>
              <a:t>0</a:t>
            </a:r>
          </a:p>
          <a:p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6660232" y="344177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</a:t>
            </a:r>
            <a:r>
              <a:rPr lang="sk-SK" b="1" dirty="0" smtClean="0"/>
              <a:t>&lt;</a:t>
            </a:r>
            <a:r>
              <a:rPr lang="sk-SK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k-SK" b="1" dirty="0" smtClean="0"/>
              <a:t>40</a:t>
            </a:r>
          </a:p>
          <a:p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6660232" y="416185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</a:t>
            </a:r>
            <a:r>
              <a:rPr lang="sk-SK" b="1" dirty="0" smtClean="0"/>
              <a:t>&lt;</a:t>
            </a:r>
            <a:r>
              <a:rPr lang="sk-SK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k-SK" b="1" dirty="0" smtClean="0"/>
              <a:t>35</a:t>
            </a:r>
          </a:p>
          <a:p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6660232" y="495394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</a:t>
            </a:r>
            <a:r>
              <a:rPr lang="sk-SK" b="1" dirty="0" smtClean="0"/>
              <a:t>&lt;</a:t>
            </a:r>
            <a:r>
              <a:rPr lang="sk-SK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k-SK" b="1" dirty="0" smtClean="0"/>
              <a:t>60</a:t>
            </a:r>
          </a:p>
          <a:p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6660232" y="567402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  </a:t>
            </a:r>
            <a:r>
              <a:rPr lang="sk-SK" b="1" dirty="0" smtClean="0"/>
              <a:t>&lt;</a:t>
            </a:r>
            <a:r>
              <a:rPr lang="sk-SK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k-SK" b="1" dirty="0" smtClean="0"/>
              <a:t>40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gradFill>
            <a:gsLst>
              <a:gs pos="0">
                <a:srgbClr val="CCCCFF"/>
              </a:gs>
              <a:gs pos="17999">
                <a:srgbClr val="E43CC0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 w="38100">
            <a:solidFill>
              <a:srgbClr val="E43C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E43C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Zhrnutie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E43C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5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Teleso s vyššou teplotou teplo odovzdáva, teleso 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k-SK" sz="25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 nižšou teplotou  teplo prijíma.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sz="2500" b="1" i="1" dirty="0" smtClean="0">
              <a:ln>
                <a:solidFill>
                  <a:srgbClr val="002060"/>
                </a:solidFill>
              </a:ln>
              <a:solidFill>
                <a:srgbClr val="E43C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5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 tepelnej výmene dochádza, ak sa látky líšia teplotou.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sz="25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5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Tepelná výmena trvá do vyrovnania teplôt oboch telies.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Šípka doľava 3">
            <a:hlinkClick r:id="rId2" action="ppaction://hlinksldjump"/>
          </p:cNvPr>
          <p:cNvSpPr/>
          <p:nvPr/>
        </p:nvSpPr>
        <p:spPr>
          <a:xfrm>
            <a:off x="7929586" y="635795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gradFill>
            <a:gsLst>
              <a:gs pos="0">
                <a:srgbClr val="CCCCFF"/>
              </a:gs>
              <a:gs pos="17999">
                <a:srgbClr val="E43CC0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 w="38100">
            <a:solidFill>
              <a:srgbClr val="E43C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E43C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Zhrnutie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E43C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Výsledná teplota pri tepelnej výmene závisí od: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hmotností telies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začiatočnej teploty telies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sz="4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Tepelné straty sú neželané úniky tepla.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k-SK" sz="4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Vznikajú , lebo k výmene tepla nedochádza len medzi horúcou a studenou vodou , ale aj medzi: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vodou a vzduchom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vodou a stenami nádoby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		                                     </a:t>
            </a:r>
          </a:p>
          <a:p>
            <a:pPr marL="82550" indent="-825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k-SK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Otvor pracovný zošit na strane 32 !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Šípka doľava 3">
            <a:hlinkClick r:id="rId2" action="ppaction://hlinksldjump"/>
          </p:cNvPr>
          <p:cNvSpPr/>
          <p:nvPr/>
        </p:nvSpPr>
        <p:spPr>
          <a:xfrm>
            <a:off x="7929586" y="61436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857652"/>
          </a:xfrm>
          <a:gradFill>
            <a:gsLst>
              <a:gs pos="0">
                <a:srgbClr val="CCCCFF"/>
              </a:gs>
              <a:gs pos="17999">
                <a:srgbClr val="E43CC0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 w="38100">
            <a:solidFill>
              <a:srgbClr val="E43C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i="1" dirty="0" smtClean="0">
                <a:ln>
                  <a:solidFill>
                    <a:srgbClr val="002060"/>
                  </a:solidFill>
                </a:ln>
                <a:solidFill>
                  <a:srgbClr val="E43CC0"/>
                </a:solidFill>
                <a:latin typeface="Comic Sans MS" pitchFamily="66" charset="0"/>
              </a:rPr>
              <a:t>Ďakujem za pozornosť</a:t>
            </a:r>
            <a:endParaRPr lang="sk-SK" b="1" i="1" dirty="0">
              <a:ln>
                <a:solidFill>
                  <a:srgbClr val="002060"/>
                </a:solidFill>
              </a:ln>
              <a:solidFill>
                <a:srgbClr val="E43C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312</Words>
  <Application>Microsoft Office PowerPoint</Application>
  <PresentationFormat>Prezentácia na obrazovke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Motiv sady Office</vt:lpstr>
      <vt:lpstr>Výmena tepla medzi horúcou a studenou vodou</vt:lpstr>
      <vt:lpstr>Úlohy</vt:lpstr>
      <vt:lpstr>Prezentácia programu PowerPoint</vt:lpstr>
      <vt:lpstr>Zhrnutie</vt:lpstr>
      <vt:lpstr>Zhrnutie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Kyselina dusičná</dc:title>
  <dc:creator>Kayzer</dc:creator>
  <cp:lastModifiedBy>HP</cp:lastModifiedBy>
  <cp:revision>47</cp:revision>
  <dcterms:created xsi:type="dcterms:W3CDTF">2009-04-10T15:09:12Z</dcterms:created>
  <dcterms:modified xsi:type="dcterms:W3CDTF">2021-02-18T14:05:28Z</dcterms:modified>
</cp:coreProperties>
</file>