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54056A-E3DC-417B-927D-56AE22AF3F46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568815-B6E7-4FD3-ACB5-419D5C4B4E7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2638698"/>
            <a:ext cx="8458200" cy="1110342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Deriváty  uhľovodíkov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i="1" smtClean="0"/>
              <a:t>                                             </a:t>
            </a:r>
            <a:endParaRPr lang="sk-SK" i="1" dirty="0" smtClean="0"/>
          </a:p>
        </p:txBody>
      </p:sp>
      <p:pic>
        <p:nvPicPr>
          <p:cNvPr id="1028" name="Picture 4" descr="G:\gify\8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43100">
            <a:off x="6588224" y="274833"/>
            <a:ext cx="20097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:\gify\motýľ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57917">
            <a:off x="829872" y="4324982"/>
            <a:ext cx="23526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81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Čo sú to deriváty?</a:t>
            </a:r>
            <a:endParaRPr lang="sk-SK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44556" y="1554162"/>
            <a:ext cx="86868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k-SK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sú to zlúčeniny odvodené od uhľovodíkov nahradením jedného alebo viacerých atómov vodíka iným atómom alebo skupinou atómov</a:t>
            </a:r>
          </a:p>
          <a:p>
            <a:pPr algn="just">
              <a:buNone/>
            </a:pPr>
            <a:r>
              <a:rPr lang="sk-SK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(z latinského </a:t>
            </a:r>
            <a:r>
              <a:rPr lang="sk-SK" sz="28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derivatio</a:t>
            </a:r>
            <a:r>
              <a:rPr lang="sk-SK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odvodenie)</a:t>
            </a:r>
          </a:p>
          <a:p>
            <a:pPr>
              <a:buNone/>
            </a:pP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derivát uhľovodíka</a:t>
            </a: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sk-SK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uhľovodíkový zvyšok</a:t>
            </a:r>
          </a:p>
          <a:p>
            <a:pPr>
              <a:buNone/>
            </a:pPr>
            <a:r>
              <a:rPr lang="sk-SK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 </a:t>
            </a:r>
            <a:r>
              <a:rPr lang="sk-SK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charakteristická </a:t>
            </a:r>
          </a:p>
          <a:p>
            <a:pPr>
              <a:buNone/>
            </a:pPr>
            <a:r>
              <a:rPr lang="sk-SK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       skupina</a:t>
            </a:r>
            <a:endParaRPr lang="sk-SK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4467740" y="4437112"/>
            <a:ext cx="864096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5763884" y="4437112"/>
            <a:ext cx="504056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G:\gify\motýľ žltočierny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8191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31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Čo 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je uhľovodíkový zvyšok ?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vznikne vtedy, ak z molekuly uhľovodíka odtrhneme aspoň jeden vodík :</a:t>
            </a:r>
          </a:p>
          <a:p>
            <a:pPr>
              <a:buFont typeface="Wingdings" pitchFamily="2" charset="2"/>
              <a:buChar char="v"/>
            </a:pPr>
            <a:endParaRPr lang="sk-SK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             </a:t>
            </a:r>
            <a:r>
              <a:rPr lang="sk-SK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</a:t>
            </a:r>
            <a:r>
              <a:rPr lang="sk-SK" sz="2800" i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yl</a:t>
            </a:r>
            <a:r>
              <a:rPr lang="sk-SK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CH</a:t>
            </a:r>
            <a:r>
              <a:rPr lang="sk-SK" sz="2800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–</a:t>
            </a:r>
          </a:p>
          <a:p>
            <a:pPr marL="0" indent="0">
              <a:buNone/>
            </a:pP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             et</a:t>
            </a:r>
            <a:r>
              <a:rPr lang="sk-SK" sz="2800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yl</a:t>
            </a:r>
            <a:r>
              <a:rPr lang="sk-SK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CH</a:t>
            </a:r>
            <a:r>
              <a:rPr lang="sk-SK" sz="2800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– CH</a:t>
            </a:r>
            <a:r>
              <a:rPr lang="sk-SK" sz="2800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– </a:t>
            </a:r>
          </a:p>
          <a:p>
            <a:pPr marL="0" indent="0">
              <a:buNone/>
            </a:pP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             </a:t>
            </a:r>
            <a:r>
              <a:rPr lang="sk-SK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prop</a:t>
            </a:r>
            <a:r>
              <a:rPr lang="sk-SK" sz="2800" i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yl</a:t>
            </a:r>
            <a:r>
              <a:rPr lang="sk-SK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CH</a:t>
            </a:r>
            <a:r>
              <a:rPr lang="sk-SK" sz="2800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CH</a:t>
            </a:r>
            <a:r>
              <a:rPr lang="sk-SK" sz="2800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sk-SK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CH</a:t>
            </a:r>
            <a:r>
              <a:rPr lang="sk-SK" sz="2800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</a:t>
            </a:r>
            <a:endParaRPr lang="sk-SK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G:\gify\motýľ žltočierny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61248"/>
            <a:ext cx="8191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23528" y="3212976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rgbClr val="C00000"/>
                </a:solidFill>
                <a:latin typeface="Comic Sans MS" pitchFamily="66" charset="0"/>
              </a:rPr>
              <a:t>met</a:t>
            </a:r>
            <a:r>
              <a:rPr lang="sk-SK" sz="2800" i="1" u="sng" dirty="0" smtClean="0">
                <a:solidFill>
                  <a:srgbClr val="0070C0"/>
                </a:solidFill>
                <a:latin typeface="Comic Sans MS" pitchFamily="66" charset="0"/>
              </a:rPr>
              <a:t>án</a:t>
            </a:r>
            <a:r>
              <a:rPr lang="sk-SK" sz="2800" i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sk-SK" sz="2800" i="1" dirty="0" smtClean="0">
                <a:solidFill>
                  <a:srgbClr val="C00000"/>
                </a:solidFill>
                <a:latin typeface="Comic Sans MS" pitchFamily="66" charset="0"/>
              </a:rPr>
              <a:t>  CH</a:t>
            </a:r>
            <a:r>
              <a:rPr lang="sk-SK" sz="2800" i="1" baseline="-250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endParaRPr lang="sk-SK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3717032"/>
            <a:ext cx="3217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rgbClr val="C00000"/>
                </a:solidFill>
                <a:latin typeface="Comic Sans MS" pitchFamily="66" charset="0"/>
              </a:rPr>
              <a:t>et</a:t>
            </a:r>
            <a:r>
              <a:rPr lang="sk-SK" sz="2800" i="1" u="sng" dirty="0" smtClean="0">
                <a:solidFill>
                  <a:srgbClr val="0070C0"/>
                </a:solidFill>
                <a:latin typeface="Comic Sans MS" pitchFamily="66" charset="0"/>
              </a:rPr>
              <a:t>án</a:t>
            </a:r>
            <a:r>
              <a:rPr lang="sk-SK" sz="2800" i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sk-SK" sz="2800" i="1" dirty="0" smtClean="0">
                <a:solidFill>
                  <a:srgbClr val="C00000"/>
                </a:solidFill>
                <a:latin typeface="Comic Sans MS" pitchFamily="66" charset="0"/>
              </a:rPr>
              <a:t>     CH</a:t>
            </a:r>
            <a:r>
              <a:rPr lang="sk-SK" sz="2800" i="1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sk-SK" sz="2800" i="1" dirty="0" smtClean="0">
                <a:solidFill>
                  <a:srgbClr val="C00000"/>
                </a:solidFill>
                <a:latin typeface="Comic Sans MS" pitchFamily="66" charset="0"/>
              </a:rPr>
              <a:t> – CH</a:t>
            </a:r>
            <a:r>
              <a:rPr lang="sk-SK" sz="2800" i="1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endParaRPr lang="sk-SK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4221088"/>
            <a:ext cx="4179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rgbClr val="C00000"/>
                </a:solidFill>
                <a:latin typeface="Comic Sans MS" pitchFamily="66" charset="0"/>
              </a:rPr>
              <a:t>prop</a:t>
            </a:r>
            <a:r>
              <a:rPr lang="sk-SK" sz="2800" i="1" u="sng" dirty="0" smtClean="0">
                <a:solidFill>
                  <a:srgbClr val="0070C0"/>
                </a:solidFill>
                <a:latin typeface="Comic Sans MS" pitchFamily="66" charset="0"/>
              </a:rPr>
              <a:t>án</a:t>
            </a:r>
            <a:r>
              <a:rPr lang="sk-SK" sz="2800" i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sk-SK" sz="2800" i="1" dirty="0" smtClean="0">
                <a:solidFill>
                  <a:srgbClr val="C00000"/>
                </a:solidFill>
                <a:latin typeface="Comic Sans MS" pitchFamily="66" charset="0"/>
              </a:rPr>
              <a:t> CH</a:t>
            </a:r>
            <a:r>
              <a:rPr lang="sk-SK" sz="2800" i="1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sk-SK" sz="2800" i="1" dirty="0" smtClean="0">
                <a:solidFill>
                  <a:srgbClr val="C00000"/>
                </a:solidFill>
                <a:latin typeface="Comic Sans MS" pitchFamily="66" charset="0"/>
              </a:rPr>
              <a:t> – CH</a:t>
            </a:r>
            <a:r>
              <a:rPr lang="sk-SK" sz="2800" i="1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sk-SK" sz="2800" i="1" dirty="0" smtClean="0">
                <a:solidFill>
                  <a:srgbClr val="C00000"/>
                </a:solidFill>
                <a:latin typeface="Comic Sans MS" pitchFamily="66" charset="0"/>
              </a:rPr>
              <a:t> – CH</a:t>
            </a:r>
            <a:r>
              <a:rPr lang="sk-SK" sz="2800" i="1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17760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Čo je 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charakteristická skupina ?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 to atóm, alebo skupina atómov, ktoré v molekule uhľovodíka nahrádzajú vodík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môže obsahovať prvky :O, N, S, halogény – </a:t>
            </a:r>
            <a:r>
              <a:rPr lang="sk-SK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</a:t>
            </a: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F, Br, I a niektoré  ďalšie, hlavne nekovové prvky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látky s rovnakou charakteristickou skupinou majú podobné vlastnosti</a:t>
            </a:r>
          </a:p>
          <a:p>
            <a:pPr>
              <a:buFont typeface="Wingdings" pitchFamily="2" charset="2"/>
              <a:buChar char="v"/>
            </a:pPr>
            <a:endParaRPr lang="sk-SK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endParaRPr lang="sk-SK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6" name="Picture 4" descr="G:\gify\motýľ žltočierny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74" y="5661248"/>
            <a:ext cx="8191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7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Ako rozdeľujeme deriváty uhľovodíkov ?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/>
          <a:lstStyle/>
          <a:p>
            <a:pPr>
              <a:buNone/>
            </a:pPr>
            <a:endParaRPr lang="sk-SK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podľa prvkov, ktoré tvoria charakteristickú </a:t>
            </a:r>
          </a:p>
          <a:p>
            <a:pPr>
              <a:buNone/>
            </a:pP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skupinu : </a:t>
            </a:r>
          </a:p>
          <a:p>
            <a:pPr>
              <a:buFont typeface="Wingdings" pitchFamily="2" charset="2"/>
              <a:buChar char="v"/>
            </a:pPr>
            <a:r>
              <a:rPr lang="sk-SK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halogénderiváty</a:t>
            </a:r>
            <a:endParaRPr lang="sk-SK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kyslíkaté deriváty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dusíkaté deriváty</a:t>
            </a:r>
            <a:endParaRPr lang="sk-SK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8434" name="Picture 2" descr="G:\gify\motýľ žltočiern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73216"/>
            <a:ext cx="819150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Ďakujem za pozornosť</a:t>
            </a:r>
            <a:endParaRPr lang="sk-SK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2057" name="Picture 9" descr="G:\gify\ohňostroj34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65" y="372926"/>
            <a:ext cx="206692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G:\gify\ohňostroj1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172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G:\gify\Feuerwerk600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12976"/>
            <a:ext cx="1524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G:\gify\ohňostroj20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097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:\gify\ohňostroj4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4953000"/>
            <a:ext cx="9525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24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163</Words>
  <Application>Microsoft Office PowerPoint</Application>
  <PresentationFormat>Prezentácia na obrazovke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3" baseType="lpstr">
      <vt:lpstr>Comic Sans MS</vt:lpstr>
      <vt:lpstr>Franklin Gothic Book</vt:lpstr>
      <vt:lpstr>Franklin Gothic Medium</vt:lpstr>
      <vt:lpstr>Times New Roman</vt:lpstr>
      <vt:lpstr>Wingdings</vt:lpstr>
      <vt:lpstr>Wingdings 2</vt:lpstr>
      <vt:lpstr>Cestovanie</vt:lpstr>
      <vt:lpstr>Deriváty  uhľovodíkov</vt:lpstr>
      <vt:lpstr>Čo sú to deriváty?</vt:lpstr>
      <vt:lpstr>Čo je uhľovodíkový zvyšok ?</vt:lpstr>
      <vt:lpstr>Čo je charakteristická skupina ?</vt:lpstr>
      <vt:lpstr>Ako rozdeľujeme deriváty uhľovodíkov ?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Deriváty  uhľovodíkov</dc:title>
  <dc:creator>markiza</dc:creator>
  <cp:lastModifiedBy>ZS_Lehnice_2</cp:lastModifiedBy>
  <cp:revision>22</cp:revision>
  <dcterms:created xsi:type="dcterms:W3CDTF">2012-03-11T14:49:20Z</dcterms:created>
  <dcterms:modified xsi:type="dcterms:W3CDTF">2021-01-15T12:18:32Z</dcterms:modified>
</cp:coreProperties>
</file>