
<file path=[Content_Types].xml><?xml version="1.0" encoding="utf-8"?>
<Types xmlns="http://schemas.openxmlformats.org/package/2006/content-types">
  <Default Extension="png" ContentType="image/pn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" initials="J" lastIdx="1" clrIdx="0">
    <p:extLst>
      <p:ext uri="{19B8F6BF-5375-455C-9EA6-DF929625EA0E}">
        <p15:presenceInfo xmlns:p15="http://schemas.microsoft.com/office/powerpoint/2012/main" userId="J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5" d="100"/>
          <a:sy n="45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0102FC-FEA7-4FF8-836B-0E48C8B39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36FD6BA-33C8-4525-B0E1-753857646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018FA70-7CE3-44F8-961F-1A1A937E2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0AA39-6C25-4A22-8ED3-3679C6AB70F6}" type="datetimeFigureOut">
              <a:rPr lang="sk-SK" smtClean="0"/>
              <a:t>22.11.2020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167B6DB-1410-4D94-9462-70AC8445C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B534DFB-3FE4-4E39-A8D8-6803A5399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1FF0C-2539-46CE-8121-D727E4FFA51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83981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9BF694-CAC6-4E1A-81E7-ACFA2F5BC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7D3B8A5E-70A1-48D2-BFD1-C11B5B08EC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BE48B2A-A459-4915-995E-A034C03FB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0AA39-6C25-4A22-8ED3-3679C6AB70F6}" type="datetimeFigureOut">
              <a:rPr lang="sk-SK" smtClean="0"/>
              <a:t>22.11.2020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32BB704-54EF-4D34-AEF9-B1EA0C63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EE2EB05-4CAB-45B4-90F7-A85E39234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1FF0C-2539-46CE-8121-D727E4FFA51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3546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4C91E49A-9EF7-43D0-95B5-F4218C442F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A2469404-88C6-457E-A873-12F813F30B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D18FAD4-A12A-4B98-AA2F-308C2BAA5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0AA39-6C25-4A22-8ED3-3679C6AB70F6}" type="datetimeFigureOut">
              <a:rPr lang="sk-SK" smtClean="0"/>
              <a:t>22.11.2020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E673303-A682-423B-9A59-B0D773EB8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A5A34C6-601B-453D-B041-B8CC83931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1FF0C-2539-46CE-8121-D727E4FFA51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14351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83546F-5C6D-4E21-AF9A-6799F2179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D266B01-DDB7-473B-90B5-F10CA832E1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5F5E5A2-32EC-4B9B-A27D-9F5F1C144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0AA39-6C25-4A22-8ED3-3679C6AB70F6}" type="datetimeFigureOut">
              <a:rPr lang="sk-SK" smtClean="0"/>
              <a:t>22.11.2020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800290F-41B0-4388-B48C-AF27269A6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84EF33B-D359-41E0-ABCF-0A8C03F5D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1FF0C-2539-46CE-8121-D727E4FFA51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67733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5DCC0B-D318-48E4-AE6A-1D3FCBB1E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95835A3-D2CE-45AB-8E83-78B12464F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7831009-F12B-4EA5-934B-46E5F5865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0AA39-6C25-4A22-8ED3-3679C6AB70F6}" type="datetimeFigureOut">
              <a:rPr lang="sk-SK" smtClean="0"/>
              <a:t>22.11.2020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FA52805-65BA-42D0-BB71-59D15576B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7AB5A5C-FFC2-4585-8BA9-4FBF0A26C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1FF0C-2539-46CE-8121-D727E4FFA51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12861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B0ACA7-E20E-47AC-9DCB-AC1675759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CA2E7-130C-4BD2-960E-672356833C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BB80088C-0648-4A1A-81A1-B93DD500CD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7DF73509-C2FD-493B-BCE6-571679BBD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0AA39-6C25-4A22-8ED3-3679C6AB70F6}" type="datetimeFigureOut">
              <a:rPr lang="sk-SK" smtClean="0"/>
              <a:t>22.11.2020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5752E6BF-0C30-4837-9529-10C6A4F93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490DC213-19DA-465C-A8A7-374C317CC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1FF0C-2539-46CE-8121-D727E4FFA51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54552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E47C25-2833-4C1F-A67F-828A86262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39CC932-3971-4DC3-8D66-7564F75FC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ED28F2AF-8A4F-4AB8-B884-E8F09264F0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E325532-FAAB-4384-95EB-63C32379BE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494E076C-856F-4F84-976A-076F1F85BA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42C2908B-8ECA-490B-8AB3-F7DEE3A4F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0AA39-6C25-4A22-8ED3-3679C6AB70F6}" type="datetimeFigureOut">
              <a:rPr lang="sk-SK" smtClean="0"/>
              <a:t>22.11.2020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28BB713A-FA8C-40F7-AD2E-8E2A0A3D9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9135EC26-3D49-448E-9821-8ABF31DD4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1FF0C-2539-46CE-8121-D727E4FFA51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07036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772200-0896-42FA-A5C5-6FB9DBFCB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EEB6253D-6489-4CEF-91D7-2CDB393E9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0AA39-6C25-4A22-8ED3-3679C6AB70F6}" type="datetimeFigureOut">
              <a:rPr lang="sk-SK" smtClean="0"/>
              <a:t>22.11.2020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3575E42A-0AD7-4F0A-8589-9BDF5E2F7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76DA4D86-F021-4285-A776-3ECA0C050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1FF0C-2539-46CE-8121-D727E4FFA51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62029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99A10B90-8C78-4D14-B279-521E8157B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0AA39-6C25-4A22-8ED3-3679C6AB70F6}" type="datetimeFigureOut">
              <a:rPr lang="sk-SK" smtClean="0"/>
              <a:t>22.11.2020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E9E370BE-8463-4C1C-A290-77F47267F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51E4A779-89A2-4CA2-B927-83BAEC3C8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1FF0C-2539-46CE-8121-D727E4FFA51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19594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545BF5-4796-415B-A334-E1F224130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FF2C0D8-2C26-446B-8511-FA5A73F83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F67ADC9-73EC-471B-9154-14F34938D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96364988-6E52-4E0A-B49A-D90633338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0AA39-6C25-4A22-8ED3-3679C6AB70F6}" type="datetimeFigureOut">
              <a:rPr lang="sk-SK" smtClean="0"/>
              <a:t>22.11.2020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6A9F1FC-A174-46FC-8C44-03717BFC0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BE72F3F1-0F21-4803-8077-3CD37F3A3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1FF0C-2539-46CE-8121-D727E4FFA51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93516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B01FD5-F4B6-4634-950B-CC062A324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60BDFA0E-E6F9-4AD7-A22F-312A0B1328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E4A73BF-D2C8-41F7-8E18-113F9FC8DB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8BA9CA6E-F5E3-4CC1-9BCA-FA28FDA9A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0AA39-6C25-4A22-8ED3-3679C6AB70F6}" type="datetimeFigureOut">
              <a:rPr lang="sk-SK" smtClean="0"/>
              <a:t>22.11.2020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4D22D27-EBFA-41C4-90D3-08839E003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5D3A19C7-54AF-481C-9BC5-D8AE9B88F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1FF0C-2539-46CE-8121-D727E4FFA51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3627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37F81044-40D9-4B08-8046-F8597658E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2330351-5C33-4658-980B-3553CA4E8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4A83C54-6BFC-4188-B42C-CD7F66AD0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0AA39-6C25-4A22-8ED3-3679C6AB70F6}" type="datetimeFigureOut">
              <a:rPr lang="sk-SK" smtClean="0"/>
              <a:t>22.11.2020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24D31F4-1184-423E-A034-CEA021A6BA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2609B86-D16D-4CFD-AF98-E7E17C5C0F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1FF0C-2539-46CE-8121-D727E4FFA51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00321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63370D-4C6A-48AD-9E39-F57D572609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800000"/>
                </a:solidFill>
                <a:latin typeface="Segoe Script" panose="030B0504020000000003" pitchFamily="66" charset="0"/>
              </a:rPr>
              <a:t>Obrazové pamiatky</a:t>
            </a:r>
          </a:p>
        </p:txBody>
      </p:sp>
    </p:spTree>
    <p:extLst>
      <p:ext uri="{BB962C8B-B14F-4D97-AF65-F5344CB8AC3E}">
        <p14:creationId xmlns:p14="http://schemas.microsoft.com/office/powerpoint/2010/main" val="3926829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6A4F14-D465-4F90-BF77-3CAF489BF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90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k-SK" sz="4000" b="1" dirty="0">
                <a:solidFill>
                  <a:srgbClr val="800000"/>
                </a:solidFill>
                <a:latin typeface="Segoe Script" panose="030B0504020000000003" pitchFamily="66" charset="0"/>
              </a:rPr>
              <a:t>Čo všetko v Tebe môže historická maľba vyvolať dnes? </a:t>
            </a:r>
            <a:r>
              <a:rPr lang="sk-SK" sz="4000" b="1" dirty="0">
                <a:solidFill>
                  <a:srgbClr val="800000"/>
                </a:solidFill>
                <a:latin typeface="Segoe Script" panose="030B0504020000000003" pitchFamily="66" charset="0"/>
                <a:sym typeface="Wingdings" panose="05000000000000000000" pitchFamily="2" charset="2"/>
              </a:rPr>
              <a:t></a:t>
            </a:r>
            <a:endParaRPr lang="sk-SK" sz="4000" b="1" dirty="0">
              <a:solidFill>
                <a:srgbClr val="800000"/>
              </a:solidFill>
              <a:latin typeface="Segoe Script" panose="030B0504020000000003" pitchFamily="66" charset="0"/>
            </a:endParaRPr>
          </a:p>
        </p:txBody>
      </p:sp>
      <p:pic>
        <p:nvPicPr>
          <p:cNvPr id="7170" name="Picture 2" descr="Toto trafili: Tieto historické">
            <a:extLst>
              <a:ext uri="{FF2B5EF4-FFF2-40B4-BE49-F238E27FC236}">
                <a16:creationId xmlns:a16="http://schemas.microsoft.com/office/drawing/2014/main" id="{29168859-D31C-4EB0-A147-33BAFEAC6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821">
            <a:off x="6142373" y="2271504"/>
            <a:ext cx="5223387" cy="40669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Bublina myšlienky: obláčik 2">
            <a:extLst>
              <a:ext uri="{FF2B5EF4-FFF2-40B4-BE49-F238E27FC236}">
                <a16:creationId xmlns:a16="http://schemas.microsoft.com/office/drawing/2014/main" id="{E4CF56D8-19AA-4116-A35F-99575BE50580}"/>
              </a:ext>
            </a:extLst>
          </p:cNvPr>
          <p:cNvSpPr/>
          <p:nvPr/>
        </p:nvSpPr>
        <p:spPr>
          <a:xfrm rot="20710820">
            <a:off x="660742" y="2270869"/>
            <a:ext cx="4591294" cy="3396384"/>
          </a:xfrm>
          <a:prstGeom prst="cloudCallout">
            <a:avLst>
              <a:gd name="adj1" fmla="val 73035"/>
              <a:gd name="adj2" fmla="val 7361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>
                <a:solidFill>
                  <a:srgbClr val="C00000"/>
                </a:solidFill>
                <a:latin typeface="Segoe Script" panose="030B0504020000000003" pitchFamily="66" charset="0"/>
              </a:rPr>
              <a:t>Keď máš na hodine pracovať, ale Teba zaujíma všetko iné...</a:t>
            </a:r>
          </a:p>
        </p:txBody>
      </p:sp>
    </p:spTree>
    <p:extLst>
      <p:ext uri="{BB962C8B-B14F-4D97-AF65-F5344CB8AC3E}">
        <p14:creationId xmlns:p14="http://schemas.microsoft.com/office/powerpoint/2010/main" val="1984138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6A4F14-D465-4F90-BF77-3CAF489BF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90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k-SK" sz="4000" b="1" dirty="0">
                <a:solidFill>
                  <a:srgbClr val="800000"/>
                </a:solidFill>
                <a:latin typeface="Segoe Script" panose="030B0504020000000003" pitchFamily="66" charset="0"/>
              </a:rPr>
              <a:t>Čo všetko v Tebe môže historická maľba vyvolať dnes? </a:t>
            </a:r>
            <a:r>
              <a:rPr lang="sk-SK" sz="4000" b="1" dirty="0">
                <a:solidFill>
                  <a:srgbClr val="800000"/>
                </a:solidFill>
                <a:latin typeface="Segoe Script" panose="030B0504020000000003" pitchFamily="66" charset="0"/>
                <a:sym typeface="Wingdings" panose="05000000000000000000" pitchFamily="2" charset="2"/>
              </a:rPr>
              <a:t></a:t>
            </a:r>
            <a:endParaRPr lang="sk-SK" sz="4000" b="1" dirty="0">
              <a:solidFill>
                <a:srgbClr val="800000"/>
              </a:solidFill>
              <a:latin typeface="Segoe Script" panose="030B0504020000000003" pitchFamily="66" charset="0"/>
            </a:endParaRPr>
          </a:p>
        </p:txBody>
      </p:sp>
      <p:pic>
        <p:nvPicPr>
          <p:cNvPr id="8194" name="Picture 2" descr="Toto trafili: Tieto historické">
            <a:extLst>
              <a:ext uri="{FF2B5EF4-FFF2-40B4-BE49-F238E27FC236}">
                <a16:creationId xmlns:a16="http://schemas.microsoft.com/office/drawing/2014/main" id="{A515CC82-8484-4AFE-9E07-3F5AFCAEB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393" y="1959400"/>
            <a:ext cx="3583417" cy="465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ublina myšlienky: obláčik 2">
            <a:extLst>
              <a:ext uri="{FF2B5EF4-FFF2-40B4-BE49-F238E27FC236}">
                <a16:creationId xmlns:a16="http://schemas.microsoft.com/office/drawing/2014/main" id="{E4CF56D8-19AA-4116-A35F-99575BE50580}"/>
              </a:ext>
            </a:extLst>
          </p:cNvPr>
          <p:cNvSpPr/>
          <p:nvPr/>
        </p:nvSpPr>
        <p:spPr>
          <a:xfrm rot="20710820">
            <a:off x="2055588" y="2431967"/>
            <a:ext cx="4591294" cy="3396384"/>
          </a:xfrm>
          <a:prstGeom prst="cloudCallout">
            <a:avLst>
              <a:gd name="adj1" fmla="val 73035"/>
              <a:gd name="adj2" fmla="val 7361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>
                <a:solidFill>
                  <a:srgbClr val="C00000"/>
                </a:solidFill>
                <a:latin typeface="Segoe Script" panose="030B0504020000000003" pitchFamily="66" charset="0"/>
              </a:rPr>
              <a:t>Keď pri ústnej odpovedi nečakane zaznie Tvoje meno...</a:t>
            </a:r>
          </a:p>
        </p:txBody>
      </p:sp>
    </p:spTree>
    <p:extLst>
      <p:ext uri="{BB962C8B-B14F-4D97-AF65-F5344CB8AC3E}">
        <p14:creationId xmlns:p14="http://schemas.microsoft.com/office/powerpoint/2010/main" val="953462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6A4F14-D465-4F90-BF77-3CAF489BF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90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k-SK" sz="4000" b="1" dirty="0">
                <a:solidFill>
                  <a:srgbClr val="800000"/>
                </a:solidFill>
                <a:latin typeface="Segoe Script" panose="030B0504020000000003" pitchFamily="66" charset="0"/>
              </a:rPr>
              <a:t>Čo všetko v Tebe môže historická maľba vyvolať dnes? </a:t>
            </a:r>
            <a:r>
              <a:rPr lang="sk-SK" sz="4000" b="1" dirty="0">
                <a:solidFill>
                  <a:srgbClr val="800000"/>
                </a:solidFill>
                <a:latin typeface="Segoe Script" panose="030B0504020000000003" pitchFamily="66" charset="0"/>
                <a:sym typeface="Wingdings" panose="05000000000000000000" pitchFamily="2" charset="2"/>
              </a:rPr>
              <a:t></a:t>
            </a:r>
            <a:endParaRPr lang="sk-SK" sz="4000" b="1" dirty="0">
              <a:solidFill>
                <a:srgbClr val="800000"/>
              </a:solidFill>
              <a:latin typeface="Segoe Script" panose="030B0504020000000003" pitchFamily="66" charset="0"/>
            </a:endParaRPr>
          </a:p>
        </p:txBody>
      </p:sp>
      <p:pic>
        <p:nvPicPr>
          <p:cNvPr id="9218" name="Picture 2" descr="Toto trafili: Tieto historické">
            <a:extLst>
              <a:ext uri="{FF2B5EF4-FFF2-40B4-BE49-F238E27FC236}">
                <a16:creationId xmlns:a16="http://schemas.microsoft.com/office/drawing/2014/main" id="{326574C4-B33A-4D11-8460-59DB06182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5305">
            <a:off x="6545976" y="2243285"/>
            <a:ext cx="4764146" cy="33597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Bublina myšlienky: obláčik 2">
            <a:extLst>
              <a:ext uri="{FF2B5EF4-FFF2-40B4-BE49-F238E27FC236}">
                <a16:creationId xmlns:a16="http://schemas.microsoft.com/office/drawing/2014/main" id="{E4CF56D8-19AA-4116-A35F-99575BE50580}"/>
              </a:ext>
            </a:extLst>
          </p:cNvPr>
          <p:cNvSpPr/>
          <p:nvPr/>
        </p:nvSpPr>
        <p:spPr>
          <a:xfrm rot="20710820">
            <a:off x="2055588" y="2431967"/>
            <a:ext cx="4591294" cy="3396384"/>
          </a:xfrm>
          <a:prstGeom prst="cloudCallout">
            <a:avLst>
              <a:gd name="adj1" fmla="val 73035"/>
              <a:gd name="adj2" fmla="val 7361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>
                <a:solidFill>
                  <a:srgbClr val="C00000"/>
                </a:solidFill>
                <a:latin typeface="Segoe Script" panose="030B0504020000000003" pitchFamily="66" charset="0"/>
              </a:rPr>
              <a:t>Keď Ťa ,,úprimne“ zaujíma, čo Ti druhý hovorí...</a:t>
            </a:r>
          </a:p>
        </p:txBody>
      </p:sp>
    </p:spTree>
    <p:extLst>
      <p:ext uri="{BB962C8B-B14F-4D97-AF65-F5344CB8AC3E}">
        <p14:creationId xmlns:p14="http://schemas.microsoft.com/office/powerpoint/2010/main" val="2948730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6A4F14-D465-4F90-BF77-3CAF489BF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9077"/>
            <a:ext cx="10515600" cy="1325563"/>
          </a:xfrm>
        </p:spPr>
        <p:txBody>
          <a:bodyPr/>
          <a:lstStyle/>
          <a:p>
            <a:pPr algn="ctr"/>
            <a:r>
              <a:rPr lang="sk-SK" b="1" dirty="0">
                <a:solidFill>
                  <a:srgbClr val="800000"/>
                </a:solidFill>
                <a:latin typeface="Segoe Script" panose="030B0504020000000003" pitchFamily="66" charset="0"/>
              </a:rPr>
              <a:t>Čo všetko patrí k obrazovým pamiatkam? </a:t>
            </a:r>
          </a:p>
        </p:txBody>
      </p:sp>
      <p:sp>
        <p:nvSpPr>
          <p:cNvPr id="6" name="Bublina: šípka nahor 5">
            <a:extLst>
              <a:ext uri="{FF2B5EF4-FFF2-40B4-BE49-F238E27FC236}">
                <a16:creationId xmlns:a16="http://schemas.microsoft.com/office/drawing/2014/main" id="{8F437F6D-53EA-4486-8F09-F09641049839}"/>
              </a:ext>
            </a:extLst>
          </p:cNvPr>
          <p:cNvSpPr/>
          <p:nvPr/>
        </p:nvSpPr>
        <p:spPr>
          <a:xfrm>
            <a:off x="1642820" y="1751309"/>
            <a:ext cx="3595607" cy="1208868"/>
          </a:xfrm>
          <a:prstGeom prst="upArrow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b="1" dirty="0">
                <a:solidFill>
                  <a:srgbClr val="800000"/>
                </a:solidFill>
              </a:rPr>
              <a:t>2. FOTOGRAFIE</a:t>
            </a:r>
          </a:p>
        </p:txBody>
      </p:sp>
      <p:sp>
        <p:nvSpPr>
          <p:cNvPr id="3" name="Bublina: šípka nahor 2">
            <a:extLst>
              <a:ext uri="{FF2B5EF4-FFF2-40B4-BE49-F238E27FC236}">
                <a16:creationId xmlns:a16="http://schemas.microsoft.com/office/drawing/2014/main" id="{53746D42-FB16-485D-B532-CAF2B5A54D42}"/>
              </a:ext>
            </a:extLst>
          </p:cNvPr>
          <p:cNvSpPr/>
          <p:nvPr/>
        </p:nvSpPr>
        <p:spPr>
          <a:xfrm>
            <a:off x="1613463" y="4146258"/>
            <a:ext cx="3595607" cy="1208868"/>
          </a:xfrm>
          <a:prstGeom prst="upArrow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b="1" dirty="0">
                <a:solidFill>
                  <a:srgbClr val="800000"/>
                </a:solidFill>
              </a:rPr>
              <a:t>1826</a:t>
            </a:r>
          </a:p>
        </p:txBody>
      </p:sp>
      <p:sp>
        <p:nvSpPr>
          <p:cNvPr id="4" name="Bublina: šípka nahor 3">
            <a:extLst>
              <a:ext uri="{FF2B5EF4-FFF2-40B4-BE49-F238E27FC236}">
                <a16:creationId xmlns:a16="http://schemas.microsoft.com/office/drawing/2014/main" id="{05DABBBB-0E61-4D26-A61A-C0C36CD3094B}"/>
              </a:ext>
            </a:extLst>
          </p:cNvPr>
          <p:cNvSpPr/>
          <p:nvPr/>
        </p:nvSpPr>
        <p:spPr>
          <a:xfrm>
            <a:off x="1584103" y="5489151"/>
            <a:ext cx="3595607" cy="1208868"/>
          </a:xfrm>
          <a:prstGeom prst="upArrow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b="1" dirty="0" err="1">
                <a:solidFill>
                  <a:srgbClr val="800000"/>
                </a:solidFill>
              </a:rPr>
              <a:t>Joséph</a:t>
            </a:r>
            <a:r>
              <a:rPr lang="sk-SK" sz="4000" b="1" dirty="0">
                <a:solidFill>
                  <a:srgbClr val="800000"/>
                </a:solidFill>
              </a:rPr>
              <a:t> </a:t>
            </a:r>
            <a:r>
              <a:rPr lang="sk-SK" sz="4000" b="1" dirty="0" err="1">
                <a:solidFill>
                  <a:srgbClr val="800000"/>
                </a:solidFill>
              </a:rPr>
              <a:t>Niépce</a:t>
            </a:r>
            <a:endParaRPr lang="sk-SK" sz="4000" b="1" dirty="0">
              <a:solidFill>
                <a:srgbClr val="800000"/>
              </a:solidFill>
            </a:endParaRPr>
          </a:p>
        </p:txBody>
      </p:sp>
      <p:pic>
        <p:nvPicPr>
          <p:cNvPr id="10250" name="Picture 10" descr="Fotografovanie na historický fotoaparát | Zlavomat.sk">
            <a:extLst>
              <a:ext uri="{FF2B5EF4-FFF2-40B4-BE49-F238E27FC236}">
                <a16:creationId xmlns:a16="http://schemas.microsoft.com/office/drawing/2014/main" id="{D3A05D5D-C117-472A-937F-AB3E9701B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9513">
            <a:off x="5749935" y="2564066"/>
            <a:ext cx="5739074" cy="36767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Bublina: šípka nahor 9">
            <a:extLst>
              <a:ext uri="{FF2B5EF4-FFF2-40B4-BE49-F238E27FC236}">
                <a16:creationId xmlns:a16="http://schemas.microsoft.com/office/drawing/2014/main" id="{E3D6CD4F-EF9D-4483-9374-B462C79D18B3}"/>
              </a:ext>
            </a:extLst>
          </p:cNvPr>
          <p:cNvSpPr/>
          <p:nvPr/>
        </p:nvSpPr>
        <p:spPr>
          <a:xfrm>
            <a:off x="1613464" y="2803365"/>
            <a:ext cx="3595607" cy="1208868"/>
          </a:xfrm>
          <a:prstGeom prst="upArrow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>
                <a:solidFill>
                  <a:srgbClr val="800000"/>
                </a:solidFill>
              </a:rPr>
              <a:t>krátke životné momenty</a:t>
            </a:r>
          </a:p>
        </p:txBody>
      </p:sp>
      <p:pic>
        <p:nvPicPr>
          <p:cNvPr id="1028" name="Picture 4" descr="Kedy sme sa na fotkách začali usmievať? | TOUCHIT">
            <a:extLst>
              <a:ext uri="{FF2B5EF4-FFF2-40B4-BE49-F238E27FC236}">
                <a16:creationId xmlns:a16="http://schemas.microsoft.com/office/drawing/2014/main" id="{039B13CB-DE2D-4CE5-8C07-31F1231A5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4000">
            <a:off x="365082" y="2227124"/>
            <a:ext cx="6092367" cy="427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01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6A4F14-D465-4F90-BF77-3CAF489BF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9077"/>
            <a:ext cx="10515600" cy="1325563"/>
          </a:xfrm>
        </p:spPr>
        <p:txBody>
          <a:bodyPr/>
          <a:lstStyle/>
          <a:p>
            <a:pPr algn="ctr"/>
            <a:r>
              <a:rPr lang="sk-SK" b="1" dirty="0">
                <a:solidFill>
                  <a:srgbClr val="800000"/>
                </a:solidFill>
                <a:latin typeface="Segoe Script" panose="030B0504020000000003" pitchFamily="66" charset="0"/>
              </a:rPr>
              <a:t>Fotografie majú aj mínusy...</a:t>
            </a:r>
          </a:p>
        </p:txBody>
      </p:sp>
      <p:sp>
        <p:nvSpPr>
          <p:cNvPr id="12" name="Bublina: šípka nahor 11">
            <a:extLst>
              <a:ext uri="{FF2B5EF4-FFF2-40B4-BE49-F238E27FC236}">
                <a16:creationId xmlns:a16="http://schemas.microsoft.com/office/drawing/2014/main" id="{E59F2634-E5D8-4D4F-9D7B-B842B014EF43}"/>
              </a:ext>
            </a:extLst>
          </p:cNvPr>
          <p:cNvSpPr/>
          <p:nvPr/>
        </p:nvSpPr>
        <p:spPr>
          <a:xfrm>
            <a:off x="449448" y="1839176"/>
            <a:ext cx="3595607" cy="1208868"/>
          </a:xfrm>
          <a:prstGeom prst="upArrow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b="1" dirty="0">
                <a:solidFill>
                  <a:srgbClr val="800000"/>
                </a:solidFill>
              </a:rPr>
              <a:t>sú detailnejšie</a:t>
            </a:r>
          </a:p>
        </p:txBody>
      </p:sp>
      <p:sp>
        <p:nvSpPr>
          <p:cNvPr id="14" name="Bublina: šípka nahor 13">
            <a:extLst>
              <a:ext uri="{FF2B5EF4-FFF2-40B4-BE49-F238E27FC236}">
                <a16:creationId xmlns:a16="http://schemas.microsoft.com/office/drawing/2014/main" id="{37BF80F9-8FCA-444C-85DA-F5E56B93B19B}"/>
              </a:ext>
            </a:extLst>
          </p:cNvPr>
          <p:cNvSpPr/>
          <p:nvPr/>
        </p:nvSpPr>
        <p:spPr>
          <a:xfrm>
            <a:off x="418453" y="3092370"/>
            <a:ext cx="3595607" cy="1208868"/>
          </a:xfrm>
          <a:prstGeom prst="upArrow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b="1" dirty="0">
                <a:solidFill>
                  <a:srgbClr val="800000"/>
                </a:solidFill>
              </a:rPr>
              <a:t>sú podrobnejšie</a:t>
            </a:r>
          </a:p>
        </p:txBody>
      </p:sp>
      <p:sp>
        <p:nvSpPr>
          <p:cNvPr id="20" name="BlokTextu 19">
            <a:extLst>
              <a:ext uri="{FF2B5EF4-FFF2-40B4-BE49-F238E27FC236}">
                <a16:creationId xmlns:a16="http://schemas.microsoft.com/office/drawing/2014/main" id="{1B2F30BD-34A1-47BA-AF1B-61A5E84DC8E6}"/>
              </a:ext>
            </a:extLst>
          </p:cNvPr>
          <p:cNvSpPr txBox="1"/>
          <p:nvPr/>
        </p:nvSpPr>
        <p:spPr>
          <a:xfrm rot="20439616">
            <a:off x="2634710" y="3866451"/>
            <a:ext cx="44170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8000" dirty="0">
                <a:solidFill>
                  <a:srgbClr val="FF0000"/>
                </a:solidFill>
                <a:latin typeface="Algerian" panose="04020705040A02060702" pitchFamily="82" charset="0"/>
              </a:rPr>
              <a:t>ALE...</a:t>
            </a:r>
          </a:p>
        </p:txBody>
      </p:sp>
      <p:sp>
        <p:nvSpPr>
          <p:cNvPr id="21" name="Bublina: šípka nahor 20">
            <a:extLst>
              <a:ext uri="{FF2B5EF4-FFF2-40B4-BE49-F238E27FC236}">
                <a16:creationId xmlns:a16="http://schemas.microsoft.com/office/drawing/2014/main" id="{EE28C41F-7211-4E34-AD21-27BB49AF5AD3}"/>
              </a:ext>
            </a:extLst>
          </p:cNvPr>
          <p:cNvSpPr/>
          <p:nvPr/>
        </p:nvSpPr>
        <p:spPr>
          <a:xfrm>
            <a:off x="5849965" y="1646865"/>
            <a:ext cx="4606055" cy="1253194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b="1" dirty="0">
                <a:solidFill>
                  <a:srgbClr val="800000"/>
                </a:solidFill>
              </a:rPr>
              <a:t>úprava</a:t>
            </a:r>
          </a:p>
        </p:txBody>
      </p:sp>
      <p:sp>
        <p:nvSpPr>
          <p:cNvPr id="23" name="Bublina: šípka nahor 22">
            <a:extLst>
              <a:ext uri="{FF2B5EF4-FFF2-40B4-BE49-F238E27FC236}">
                <a16:creationId xmlns:a16="http://schemas.microsoft.com/office/drawing/2014/main" id="{11FB0711-7EAF-4A8B-8FC2-A7CAEB7D1660}"/>
              </a:ext>
            </a:extLst>
          </p:cNvPr>
          <p:cNvSpPr/>
          <p:nvPr/>
        </p:nvSpPr>
        <p:spPr>
          <a:xfrm>
            <a:off x="5818970" y="2694626"/>
            <a:ext cx="4606055" cy="1253194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b="1" dirty="0" err="1">
                <a:solidFill>
                  <a:srgbClr val="800000"/>
                </a:solidFill>
              </a:rPr>
              <a:t>styling</a:t>
            </a:r>
            <a:endParaRPr lang="sk-SK" sz="4000" b="1" dirty="0">
              <a:solidFill>
                <a:srgbClr val="800000"/>
              </a:solidFill>
            </a:endParaRPr>
          </a:p>
        </p:txBody>
      </p:sp>
      <p:sp>
        <p:nvSpPr>
          <p:cNvPr id="25" name="Bublina: šípka nahor 24">
            <a:extLst>
              <a:ext uri="{FF2B5EF4-FFF2-40B4-BE49-F238E27FC236}">
                <a16:creationId xmlns:a16="http://schemas.microsoft.com/office/drawing/2014/main" id="{0850D9A8-1E79-4340-91B0-3FB91669228D}"/>
              </a:ext>
            </a:extLst>
          </p:cNvPr>
          <p:cNvSpPr/>
          <p:nvPr/>
        </p:nvSpPr>
        <p:spPr>
          <a:xfrm>
            <a:off x="5787975" y="3798998"/>
            <a:ext cx="4606055" cy="1253194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b="1" dirty="0">
                <a:solidFill>
                  <a:srgbClr val="800000"/>
                </a:solidFill>
              </a:rPr>
              <a:t>pózovanie</a:t>
            </a:r>
          </a:p>
        </p:txBody>
      </p:sp>
      <p:sp>
        <p:nvSpPr>
          <p:cNvPr id="27" name="Bublina: šípka nahor 26">
            <a:extLst>
              <a:ext uri="{FF2B5EF4-FFF2-40B4-BE49-F238E27FC236}">
                <a16:creationId xmlns:a16="http://schemas.microsoft.com/office/drawing/2014/main" id="{611E6117-203F-48C9-83F0-F459716A8B27}"/>
              </a:ext>
            </a:extLst>
          </p:cNvPr>
          <p:cNvSpPr/>
          <p:nvPr/>
        </p:nvSpPr>
        <p:spPr>
          <a:xfrm>
            <a:off x="5586498" y="4848672"/>
            <a:ext cx="5029840" cy="1787298"/>
          </a:xfrm>
          <a:prstGeom prst="upArrow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b="1" dirty="0">
                <a:solidFill>
                  <a:srgbClr val="800000"/>
                </a:solidFill>
              </a:rPr>
              <a:t>NIE VŽDY odrážajú reálnu skutočnosť</a:t>
            </a: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29" name="3D model 28" descr="Exclamation Mark">
                <a:extLst>
                  <a:ext uri="{FF2B5EF4-FFF2-40B4-BE49-F238E27FC236}">
                    <a16:creationId xmlns:a16="http://schemas.microsoft.com/office/drawing/2014/main" id="{95FA9890-31DF-48D2-99E6-F334278E25F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31925421"/>
                  </p:ext>
                </p:extLst>
              </p:nvPr>
            </p:nvGraphicFramePr>
            <p:xfrm>
              <a:off x="4455499" y="1753729"/>
              <a:ext cx="1105212" cy="275731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105212" cy="2757311"/>
                    </a:xfrm>
                    <a:prstGeom prst="rect">
                      <a:avLst/>
                    </a:prstGeom>
                  </am3d:spPr>
                  <am3d:camera>
                    <am3d:pos x="0" y="0" z="5119981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799931" d="1000000"/>
                    <am3d:preTrans dx="1097" dy="-18000000" dz="6739"/>
                    <am3d:scale>
                      <am3d:sx n="1000000" d="1000000"/>
                      <am3d:sy n="1000000" d="1000000"/>
                      <am3d:sz n="1000000" d="1000000"/>
                    </am3d:scale>
                    <am3d:rot ax="638480" ay="2415091" az="41535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85239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9" name="3D model 28" descr="Exclamation Mark">
                <a:extLst>
                  <a:ext uri="{FF2B5EF4-FFF2-40B4-BE49-F238E27FC236}">
                    <a16:creationId xmlns:a16="http://schemas.microsoft.com/office/drawing/2014/main" id="{95FA9890-31DF-48D2-99E6-F334278E25F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55499" y="1753729"/>
                <a:ext cx="1105212" cy="275731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9721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otenie prvákov školy | Svadobná fotografka - Blanka Golejová">
            <a:extLst>
              <a:ext uri="{FF2B5EF4-FFF2-40B4-BE49-F238E27FC236}">
                <a16:creationId xmlns:a16="http://schemas.microsoft.com/office/drawing/2014/main" id="{1CCCB5A8-2BB0-4CDD-96FE-EF43F0DB8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527">
            <a:off x="752884" y="2112573"/>
            <a:ext cx="5250835" cy="37122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268" name="Picture 4" descr="Dávno pred dobou selfie: Retro FOTKY z dedinskej školy pri Žiari | Žiar24.sk">
            <a:extLst>
              <a:ext uri="{FF2B5EF4-FFF2-40B4-BE49-F238E27FC236}">
                <a16:creationId xmlns:a16="http://schemas.microsoft.com/office/drawing/2014/main" id="{465C8EF4-9E07-44AD-9FAC-BB63A3D08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5969">
            <a:off x="5601186" y="1603275"/>
            <a:ext cx="5836565" cy="389513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184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istorické fotky - OZ Pečeničan">
            <a:extLst>
              <a:ext uri="{FF2B5EF4-FFF2-40B4-BE49-F238E27FC236}">
                <a16:creationId xmlns:a16="http://schemas.microsoft.com/office/drawing/2014/main" id="{50990DC2-9B5F-419B-B944-C51CE0EC5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6568">
            <a:off x="565934" y="2011786"/>
            <a:ext cx="4221741" cy="452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5CE44420-7E49-4684-AB36-82333E3AF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3763">
            <a:off x="5461303" y="1037379"/>
            <a:ext cx="5008063" cy="566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796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Krásy Bratislavy alebo ako hlavné mesto vyzeralo kedysi, časť #11 -  BratislavaDen.sk">
            <a:extLst>
              <a:ext uri="{FF2B5EF4-FFF2-40B4-BE49-F238E27FC236}">
                <a16:creationId xmlns:a16="http://schemas.microsoft.com/office/drawing/2014/main" id="{E13D6DE5-4ACF-42EE-BAE9-0CD9D0B1E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0170">
            <a:off x="538998" y="1030780"/>
            <a:ext cx="6108224" cy="479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Návrat do minulosti">
            <a:extLst>
              <a:ext uri="{FF2B5EF4-FFF2-40B4-BE49-F238E27FC236}">
                <a16:creationId xmlns:a16="http://schemas.microsoft.com/office/drawing/2014/main" id="{B795333E-A28C-4C36-ACDE-D01101451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4162">
            <a:off x="5642247" y="1871158"/>
            <a:ext cx="6112333" cy="420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837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6A4F14-D465-4F90-BF77-3CAF489BF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9077"/>
            <a:ext cx="10515600" cy="1325563"/>
          </a:xfrm>
        </p:spPr>
        <p:txBody>
          <a:bodyPr/>
          <a:lstStyle/>
          <a:p>
            <a:pPr algn="ctr"/>
            <a:r>
              <a:rPr lang="sk-SK" b="1" dirty="0">
                <a:solidFill>
                  <a:srgbClr val="800000"/>
                </a:solidFill>
                <a:latin typeface="Segoe Script" panose="030B0504020000000003" pitchFamily="66" charset="0"/>
              </a:rPr>
              <a:t>Čo všetko patrí k obrazovým pamiatkam? </a:t>
            </a:r>
          </a:p>
        </p:txBody>
      </p:sp>
      <p:sp>
        <p:nvSpPr>
          <p:cNvPr id="6" name="Bublina: šípka nahor 5">
            <a:extLst>
              <a:ext uri="{FF2B5EF4-FFF2-40B4-BE49-F238E27FC236}">
                <a16:creationId xmlns:a16="http://schemas.microsoft.com/office/drawing/2014/main" id="{8F437F6D-53EA-4486-8F09-F09641049839}"/>
              </a:ext>
            </a:extLst>
          </p:cNvPr>
          <p:cNvSpPr/>
          <p:nvPr/>
        </p:nvSpPr>
        <p:spPr>
          <a:xfrm>
            <a:off x="747537" y="1307024"/>
            <a:ext cx="3595607" cy="1208868"/>
          </a:xfrm>
          <a:prstGeom prst="upArrow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b="1" dirty="0">
                <a:solidFill>
                  <a:srgbClr val="800000"/>
                </a:solidFill>
              </a:rPr>
              <a:t>3. PLAGÁTY</a:t>
            </a:r>
          </a:p>
        </p:txBody>
      </p:sp>
      <p:pic>
        <p:nvPicPr>
          <p:cNvPr id="14338" name="Picture 2" descr="Modern Human Rights Propaganda Poster Template | PosterMyWall">
            <a:extLst>
              <a:ext uri="{FF2B5EF4-FFF2-40B4-BE49-F238E27FC236}">
                <a16:creationId xmlns:a16="http://schemas.microsoft.com/office/drawing/2014/main" id="{7B223355-06B8-4A6E-AA48-0A417D888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70"/>
          <a:stretch/>
        </p:blipFill>
        <p:spPr bwMode="auto">
          <a:xfrm rot="868704">
            <a:off x="6868497" y="2123165"/>
            <a:ext cx="3649871" cy="40483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340" name="Picture 4" descr="Totalitní propaganda v Československu «Vlast.cz">
            <a:extLst>
              <a:ext uri="{FF2B5EF4-FFF2-40B4-BE49-F238E27FC236}">
                <a16:creationId xmlns:a16="http://schemas.microsoft.com/office/drawing/2014/main" id="{19989789-E44D-427E-9E93-FFE410662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7924">
            <a:off x="2428723" y="2312221"/>
            <a:ext cx="3342259" cy="417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132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6A4F14-D465-4F90-BF77-3CAF489BF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9077"/>
            <a:ext cx="10515600" cy="1325563"/>
          </a:xfrm>
        </p:spPr>
        <p:txBody>
          <a:bodyPr/>
          <a:lstStyle/>
          <a:p>
            <a:pPr algn="ctr"/>
            <a:r>
              <a:rPr lang="sk-SK" b="1" dirty="0">
                <a:solidFill>
                  <a:srgbClr val="800000"/>
                </a:solidFill>
                <a:latin typeface="Segoe Script" panose="030B0504020000000003" pitchFamily="66" charset="0"/>
              </a:rPr>
              <a:t>Čo všetko patrí k obrazovým pamiatkam? </a:t>
            </a:r>
          </a:p>
        </p:txBody>
      </p:sp>
      <p:pic>
        <p:nvPicPr>
          <p:cNvPr id="15362" name="Picture 2" descr="1. Tento nacistický propagandistický plagát pochádza z čias kampane Adolfa  Hitlera na získanie postu najvyššieho vodcu Nemecka. Text znie: &quot;Vezmime  osud národa do našich rúk! Hitler bude Ríšskym prezidentom!&quot; | Nacistická  propaganda">
            <a:extLst>
              <a:ext uri="{FF2B5EF4-FFF2-40B4-BE49-F238E27FC236}">
                <a16:creationId xmlns:a16="http://schemas.microsoft.com/office/drawing/2014/main" id="{C3F82D53-1D29-434A-9821-C1CA53C04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08" y="1512530"/>
            <a:ext cx="3517442" cy="514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Советский плакат «Сталин ведёт нас к победе!». 1943 год. Soviet poster  “Stalin leads us to victory!”, 194… | Propaganda art, Cold war propaganda,  Propaganda posters">
            <a:extLst>
              <a:ext uri="{FF2B5EF4-FFF2-40B4-BE49-F238E27FC236}">
                <a16:creationId xmlns:a16="http://schemas.microsoft.com/office/drawing/2014/main" id="{119450DE-59E1-430D-B297-63996C778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643" y="1960960"/>
            <a:ext cx="3482542" cy="469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Propaganda">
            <a:extLst>
              <a:ext uri="{FF2B5EF4-FFF2-40B4-BE49-F238E27FC236}">
                <a16:creationId xmlns:a16="http://schemas.microsoft.com/office/drawing/2014/main" id="{2BE7DFEA-7944-4B0E-9BED-405720965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276" y="1634506"/>
            <a:ext cx="3515615" cy="507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939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6A4F14-D465-4F90-BF77-3CAF489BF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9077"/>
            <a:ext cx="10515600" cy="1325563"/>
          </a:xfrm>
        </p:spPr>
        <p:txBody>
          <a:bodyPr/>
          <a:lstStyle/>
          <a:p>
            <a:pPr algn="ctr"/>
            <a:r>
              <a:rPr lang="sk-SK" b="1" dirty="0">
                <a:solidFill>
                  <a:srgbClr val="800000"/>
                </a:solidFill>
                <a:latin typeface="Segoe Script" panose="030B0504020000000003" pitchFamily="66" charset="0"/>
              </a:rPr>
              <a:t>Čo mi dokáže prezradiť obraz?</a:t>
            </a:r>
          </a:p>
        </p:txBody>
      </p:sp>
      <p:sp>
        <p:nvSpPr>
          <p:cNvPr id="4" name="Bublina myšlienky: obláčik 3">
            <a:extLst>
              <a:ext uri="{FF2B5EF4-FFF2-40B4-BE49-F238E27FC236}">
                <a16:creationId xmlns:a16="http://schemas.microsoft.com/office/drawing/2014/main" id="{A0EC50AC-A295-499E-A715-1765F6EF3440}"/>
              </a:ext>
            </a:extLst>
          </p:cNvPr>
          <p:cNvSpPr/>
          <p:nvPr/>
        </p:nvSpPr>
        <p:spPr>
          <a:xfrm>
            <a:off x="1549832" y="2124640"/>
            <a:ext cx="3177152" cy="2385367"/>
          </a:xfrm>
          <a:prstGeom prst="cloudCallout">
            <a:avLst>
              <a:gd name="adj1" fmla="val -50101"/>
              <a:gd name="adj2" fmla="val 82641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>
                <a:solidFill>
                  <a:srgbClr val="C00000"/>
                </a:solidFill>
                <a:latin typeface="Segoe Script" panose="030B0504020000000003" pitchFamily="66" charset="0"/>
              </a:rPr>
              <a:t>ako vyzeral život</a:t>
            </a:r>
          </a:p>
        </p:txBody>
      </p:sp>
      <p:sp>
        <p:nvSpPr>
          <p:cNvPr id="6" name="Bublina myšlienky: obláčik 5">
            <a:extLst>
              <a:ext uri="{FF2B5EF4-FFF2-40B4-BE49-F238E27FC236}">
                <a16:creationId xmlns:a16="http://schemas.microsoft.com/office/drawing/2014/main" id="{5B76F068-66F9-4852-B6D0-7FF49E1BA0FE}"/>
              </a:ext>
            </a:extLst>
          </p:cNvPr>
          <p:cNvSpPr/>
          <p:nvPr/>
        </p:nvSpPr>
        <p:spPr>
          <a:xfrm>
            <a:off x="4726984" y="1719101"/>
            <a:ext cx="3177152" cy="2385367"/>
          </a:xfrm>
          <a:prstGeom prst="cloudCallout">
            <a:avLst>
              <a:gd name="adj1" fmla="val 27460"/>
              <a:gd name="adj2" fmla="val 1391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>
                <a:solidFill>
                  <a:srgbClr val="C00000"/>
                </a:solidFill>
                <a:latin typeface="Segoe Script" panose="030B0504020000000003" pitchFamily="66" charset="0"/>
              </a:rPr>
              <a:t>ako človek rozmýšľal</a:t>
            </a:r>
          </a:p>
        </p:txBody>
      </p:sp>
      <p:sp>
        <p:nvSpPr>
          <p:cNvPr id="8" name="Bublina myšlienky: obláčik 7">
            <a:extLst>
              <a:ext uri="{FF2B5EF4-FFF2-40B4-BE49-F238E27FC236}">
                <a16:creationId xmlns:a16="http://schemas.microsoft.com/office/drawing/2014/main" id="{C0855174-DB03-4059-AC32-E163E586D095}"/>
              </a:ext>
            </a:extLst>
          </p:cNvPr>
          <p:cNvSpPr/>
          <p:nvPr/>
        </p:nvSpPr>
        <p:spPr>
          <a:xfrm>
            <a:off x="8040392" y="1751470"/>
            <a:ext cx="3177152" cy="2385367"/>
          </a:xfrm>
          <a:prstGeom prst="cloudCallout">
            <a:avLst>
              <a:gd name="adj1" fmla="val -35955"/>
              <a:gd name="adj2" fmla="val 128122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>
                <a:solidFill>
                  <a:srgbClr val="C00000"/>
                </a:solidFill>
                <a:latin typeface="Segoe Script" panose="030B0504020000000003" pitchFamily="66" charset="0"/>
              </a:rPr>
              <a:t>ako svet vyzeral</a:t>
            </a:r>
          </a:p>
        </p:txBody>
      </p:sp>
    </p:spTree>
    <p:extLst>
      <p:ext uri="{BB962C8B-B14F-4D97-AF65-F5344CB8AC3E}">
        <p14:creationId xmlns:p14="http://schemas.microsoft.com/office/powerpoint/2010/main" val="2422527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6A4F14-D465-4F90-BF77-3CAF489BF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9077"/>
            <a:ext cx="10515600" cy="1325563"/>
          </a:xfrm>
        </p:spPr>
        <p:txBody>
          <a:bodyPr/>
          <a:lstStyle/>
          <a:p>
            <a:pPr algn="ctr"/>
            <a:r>
              <a:rPr lang="sk-SK" b="1" dirty="0">
                <a:solidFill>
                  <a:srgbClr val="800000"/>
                </a:solidFill>
                <a:latin typeface="Segoe Script" panose="030B0504020000000003" pitchFamily="66" charset="0"/>
              </a:rPr>
              <a:t>Čo všetko patrí k obrazovým pamiatkam? </a:t>
            </a:r>
          </a:p>
        </p:txBody>
      </p:sp>
      <p:sp>
        <p:nvSpPr>
          <p:cNvPr id="6" name="Bublina: šípka nahor 5">
            <a:extLst>
              <a:ext uri="{FF2B5EF4-FFF2-40B4-BE49-F238E27FC236}">
                <a16:creationId xmlns:a16="http://schemas.microsoft.com/office/drawing/2014/main" id="{8F437F6D-53EA-4486-8F09-F09641049839}"/>
              </a:ext>
            </a:extLst>
          </p:cNvPr>
          <p:cNvSpPr/>
          <p:nvPr/>
        </p:nvSpPr>
        <p:spPr>
          <a:xfrm>
            <a:off x="747537" y="1307024"/>
            <a:ext cx="3595607" cy="1208868"/>
          </a:xfrm>
          <a:prstGeom prst="upArrow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b="1" dirty="0">
                <a:solidFill>
                  <a:srgbClr val="800000"/>
                </a:solidFill>
              </a:rPr>
              <a:t>4. KARIKATÚRA</a:t>
            </a:r>
          </a:p>
        </p:txBody>
      </p:sp>
      <p:pic>
        <p:nvPicPr>
          <p:cNvPr id="16386" name="Picture 2" descr="Dobová karikatúra Kennedyho a Chruščova. | Kubánska kríza - keď bol svet  najbližšie k jadrovej vojne">
            <a:extLst>
              <a:ext uri="{FF2B5EF4-FFF2-40B4-BE49-F238E27FC236}">
                <a16:creationId xmlns:a16="http://schemas.microsoft.com/office/drawing/2014/main" id="{C85FD530-59BA-47B0-9E01-D4BE68108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693" y="2124640"/>
            <a:ext cx="5450452" cy="40878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388" name="Picture 4" descr="Shooty - Komentáre SME">
            <a:extLst>
              <a:ext uri="{FF2B5EF4-FFF2-40B4-BE49-F238E27FC236}">
                <a16:creationId xmlns:a16="http://schemas.microsoft.com/office/drawing/2014/main" id="{C629E4CB-DEE8-49C7-9562-EAEE25075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87" y="2632587"/>
            <a:ext cx="5450452" cy="374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275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6A4F14-D465-4F90-BF77-3CAF489BF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9077"/>
            <a:ext cx="10515600" cy="1325563"/>
          </a:xfrm>
        </p:spPr>
        <p:txBody>
          <a:bodyPr/>
          <a:lstStyle/>
          <a:p>
            <a:pPr algn="ctr"/>
            <a:r>
              <a:rPr lang="sk-SK" b="1" dirty="0">
                <a:solidFill>
                  <a:srgbClr val="800000"/>
                </a:solidFill>
                <a:latin typeface="Segoe Script" panose="030B0504020000000003" pitchFamily="66" charset="0"/>
              </a:rPr>
              <a:t>Čo všetko patrí k obrazovým pamiatkam? </a:t>
            </a:r>
          </a:p>
        </p:txBody>
      </p:sp>
      <p:sp>
        <p:nvSpPr>
          <p:cNvPr id="6" name="Bublina: šípka nahor 5">
            <a:extLst>
              <a:ext uri="{FF2B5EF4-FFF2-40B4-BE49-F238E27FC236}">
                <a16:creationId xmlns:a16="http://schemas.microsoft.com/office/drawing/2014/main" id="{8F437F6D-53EA-4486-8F09-F09641049839}"/>
              </a:ext>
            </a:extLst>
          </p:cNvPr>
          <p:cNvSpPr/>
          <p:nvPr/>
        </p:nvSpPr>
        <p:spPr>
          <a:xfrm>
            <a:off x="747537" y="1307024"/>
            <a:ext cx="3595607" cy="1208868"/>
          </a:xfrm>
          <a:prstGeom prst="upArrow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b="1" dirty="0">
                <a:solidFill>
                  <a:srgbClr val="800000"/>
                </a:solidFill>
              </a:rPr>
              <a:t>4. KARIKATÚRA</a:t>
            </a:r>
          </a:p>
        </p:txBody>
      </p:sp>
      <p:pic>
        <p:nvPicPr>
          <p:cNvPr id="17410" name="Picture 2" descr="Albert Einstein | Caricature, Caricature drawing, Funny caricatures">
            <a:extLst>
              <a:ext uri="{FF2B5EF4-FFF2-40B4-BE49-F238E27FC236}">
                <a16:creationId xmlns:a16="http://schemas.microsoft.com/office/drawing/2014/main" id="{573CA862-AC55-42CC-B746-D7668ED2C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566" y="2632587"/>
            <a:ext cx="2770578" cy="367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Stalin (large) | Cartoon, Celebrity caricatures, Caricature">
            <a:extLst>
              <a:ext uri="{FF2B5EF4-FFF2-40B4-BE49-F238E27FC236}">
                <a16:creationId xmlns:a16="http://schemas.microsoft.com/office/drawing/2014/main" id="{BEF73997-F03F-4C9E-A24F-FA9E8D3DB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65" y="1955828"/>
            <a:ext cx="3332393" cy="465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Napoleonic Period Collection :::">
            <a:extLst>
              <a:ext uri="{FF2B5EF4-FFF2-40B4-BE49-F238E27FC236}">
                <a16:creationId xmlns:a16="http://schemas.microsoft.com/office/drawing/2014/main" id="{86A5E6CC-74BC-4B3C-A65B-A56E978B4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179" y="2391448"/>
            <a:ext cx="3920103" cy="392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235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D60E6-B6FE-4E63-B785-08B33BDEB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688" y="500062"/>
            <a:ext cx="10515600" cy="1325563"/>
          </a:xfrm>
        </p:spPr>
        <p:txBody>
          <a:bodyPr/>
          <a:lstStyle/>
          <a:p>
            <a:pPr algn="ctr"/>
            <a:r>
              <a:rPr lang="sk-SK" b="1" dirty="0">
                <a:solidFill>
                  <a:srgbClr val="800000"/>
                </a:solidFill>
                <a:latin typeface="Segoe Script" panose="030B0504020000000003" pitchFamily="66" charset="0"/>
              </a:rPr>
              <a:t>Karikatúry slávnych...</a:t>
            </a:r>
          </a:p>
        </p:txBody>
      </p:sp>
      <p:pic>
        <p:nvPicPr>
          <p:cNvPr id="4" name="Karikatury známých....wmv_480p">
            <a:hlinkClick r:id="" action="ppaction://media"/>
            <a:extLst>
              <a:ext uri="{FF2B5EF4-FFF2-40B4-BE49-F238E27FC236}">
                <a16:creationId xmlns:a16="http://schemas.microsoft.com/office/drawing/2014/main" id="{71C4EB91-939F-48AA-83F6-DDF213CF4A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67775" y="1503856"/>
            <a:ext cx="6972573" cy="506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5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3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D60E6-B6FE-4E63-B785-08B33BDEB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688" y="681037"/>
            <a:ext cx="10515600" cy="1325563"/>
          </a:xfrm>
        </p:spPr>
        <p:txBody>
          <a:bodyPr/>
          <a:lstStyle/>
          <a:p>
            <a:pPr algn="ctr"/>
            <a:r>
              <a:rPr lang="sk-SK" b="1" dirty="0">
                <a:solidFill>
                  <a:srgbClr val="800000"/>
                </a:solidFill>
                <a:latin typeface="Segoe Script" panose="030B0504020000000003" pitchFamily="66" charset="0"/>
              </a:rPr>
              <a:t>Čo si potrebujem zapamätať?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11B4D64-B48F-4AC9-B8B0-6833CEB43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3851" y="1596325"/>
            <a:ext cx="9531458" cy="45806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sk-SK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Obrazové pramene sú všetky </a:t>
            </a:r>
            <a:r>
              <a:rPr lang="sk-SK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MAĽBY, PORTRÉTY, FOTOGRAFIE </a:t>
            </a:r>
            <a:r>
              <a:rPr lang="sk-SK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a </a:t>
            </a:r>
            <a:r>
              <a:rPr lang="sk-SK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PLAGÁTY, </a:t>
            </a:r>
            <a:r>
              <a:rPr lang="sk-SK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ktoré zobrazujú, ako ľudia v minulosti žili, ako vyzerali mestá a krajiny, ako ľudia rozmýšľali, aké hodnoty uznávali a ako vyzerali. Najstaršími obrazovými prameňmi sú </a:t>
            </a:r>
            <a:r>
              <a:rPr lang="sk-SK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maľby, </a:t>
            </a:r>
            <a:r>
              <a:rPr lang="sk-SK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napr. nástenné maľby pravekého človeka v jaskyni, ale aj maľby maliarov, ktorí znázorňovali krajinu i významných ľudí (králi, cisári, významné osobnosti), ale aj udalosti zo života obyčajného človeka (napr. jeho prácu). Od 19. storočia sa stretávame aj s </a:t>
            </a:r>
            <a:r>
              <a:rPr lang="sk-SK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FOTOGRAFIAMI,</a:t>
            </a:r>
            <a:r>
              <a:rPr lang="sk-SK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 ktoré zachytávajú krátke momenty zo života ľudí. Sú podrobnejšie a detailnejšie ako maľby, ale nie vždy sú aj spoľahlivé. Dôvodom môže byť </a:t>
            </a:r>
            <a:r>
              <a:rPr lang="sk-SK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pózovanie či úprava fotky. </a:t>
            </a:r>
            <a:r>
              <a:rPr lang="sk-SK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Novšími typmi obrazových prameňov sú </a:t>
            </a:r>
            <a:r>
              <a:rPr lang="sk-SK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plagáty a karikatúry, </a:t>
            </a:r>
            <a:r>
              <a:rPr lang="sk-SK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pri ktorých dochádza často k zámernej úprave povahových a telesných znakov človeka. Pri práci s obrazovými prameňmi je preto potrebné </a:t>
            </a:r>
            <a:r>
              <a:rPr lang="sk-SK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vyhnúť sa prvému dojmu a skúmať,</a:t>
            </a:r>
            <a:r>
              <a:rPr lang="sk-SK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 ako a za akým účelom bola obrazová pamiatka vytvorená.</a:t>
            </a:r>
          </a:p>
        </p:txBody>
      </p:sp>
    </p:spTree>
    <p:extLst>
      <p:ext uri="{BB962C8B-B14F-4D97-AF65-F5344CB8AC3E}">
        <p14:creationId xmlns:p14="http://schemas.microsoft.com/office/powerpoint/2010/main" val="595293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 BIG thank you to all of our volunteers... - The Oliver Estate Historical  Society | Facebook">
            <a:extLst>
              <a:ext uri="{FF2B5EF4-FFF2-40B4-BE49-F238E27FC236}">
                <a16:creationId xmlns:a16="http://schemas.microsoft.com/office/drawing/2014/main" id="{7924097F-DF48-40A8-B6AB-1D07DFAF1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623" y="1138962"/>
            <a:ext cx="8336231" cy="49097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508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6A4F14-D465-4F90-BF77-3CAF489BF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9077"/>
            <a:ext cx="10515600" cy="1325563"/>
          </a:xfrm>
        </p:spPr>
        <p:txBody>
          <a:bodyPr/>
          <a:lstStyle/>
          <a:p>
            <a:pPr algn="ctr"/>
            <a:r>
              <a:rPr lang="sk-SK" b="1" dirty="0">
                <a:solidFill>
                  <a:srgbClr val="800000"/>
                </a:solidFill>
                <a:latin typeface="Segoe Script" panose="030B0504020000000003" pitchFamily="66" charset="0"/>
              </a:rPr>
              <a:t>Čo mi dokáže prezradiť obraz?</a:t>
            </a:r>
          </a:p>
        </p:txBody>
      </p:sp>
      <p:sp>
        <p:nvSpPr>
          <p:cNvPr id="4" name="Bublina myšlienky: obláčik 3">
            <a:extLst>
              <a:ext uri="{FF2B5EF4-FFF2-40B4-BE49-F238E27FC236}">
                <a16:creationId xmlns:a16="http://schemas.microsoft.com/office/drawing/2014/main" id="{A0EC50AC-A295-499E-A715-1765F6EF3440}"/>
              </a:ext>
            </a:extLst>
          </p:cNvPr>
          <p:cNvSpPr/>
          <p:nvPr/>
        </p:nvSpPr>
        <p:spPr>
          <a:xfrm>
            <a:off x="1549831" y="2124640"/>
            <a:ext cx="3704093" cy="2608721"/>
          </a:xfrm>
          <a:prstGeom prst="cloudCallout">
            <a:avLst>
              <a:gd name="adj1" fmla="val -50101"/>
              <a:gd name="adj2" fmla="val 82641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>
                <a:solidFill>
                  <a:srgbClr val="C00000"/>
                </a:solidFill>
                <a:latin typeface="Segoe Script" panose="030B0504020000000003" pitchFamily="66" charset="0"/>
              </a:rPr>
              <a:t>ako vyzerali významní ľudia</a:t>
            </a:r>
          </a:p>
        </p:txBody>
      </p:sp>
      <p:sp>
        <p:nvSpPr>
          <p:cNvPr id="3" name="Bublina myšlienky: obláčik 2">
            <a:extLst>
              <a:ext uri="{FF2B5EF4-FFF2-40B4-BE49-F238E27FC236}">
                <a16:creationId xmlns:a16="http://schemas.microsoft.com/office/drawing/2014/main" id="{EBDCB74F-407E-4EB7-A0F7-73B7E57888E5}"/>
              </a:ext>
            </a:extLst>
          </p:cNvPr>
          <p:cNvSpPr/>
          <p:nvPr/>
        </p:nvSpPr>
        <p:spPr>
          <a:xfrm>
            <a:off x="5406327" y="1765596"/>
            <a:ext cx="2807776" cy="2608721"/>
          </a:xfrm>
          <a:prstGeom prst="cloudCallout">
            <a:avLst>
              <a:gd name="adj1" fmla="val -43406"/>
              <a:gd name="adj2" fmla="val 10996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>
                <a:solidFill>
                  <a:srgbClr val="C00000"/>
                </a:solidFill>
                <a:latin typeface="Segoe Script" panose="030B0504020000000003" pitchFamily="66" charset="0"/>
              </a:rPr>
              <a:t>čomu sa človek venoval</a:t>
            </a:r>
          </a:p>
        </p:txBody>
      </p:sp>
      <p:sp>
        <p:nvSpPr>
          <p:cNvPr id="5" name="Bublina myšlienky: obláčik 4">
            <a:extLst>
              <a:ext uri="{FF2B5EF4-FFF2-40B4-BE49-F238E27FC236}">
                <a16:creationId xmlns:a16="http://schemas.microsoft.com/office/drawing/2014/main" id="{21373922-0402-47F1-BDD5-563D9BA02FFB}"/>
              </a:ext>
            </a:extLst>
          </p:cNvPr>
          <p:cNvSpPr/>
          <p:nvPr/>
        </p:nvSpPr>
        <p:spPr>
          <a:xfrm rot="21300357">
            <a:off x="8229602" y="2124640"/>
            <a:ext cx="3704093" cy="2608721"/>
          </a:xfrm>
          <a:prstGeom prst="cloudCallout">
            <a:avLst>
              <a:gd name="adj1" fmla="val -50101"/>
              <a:gd name="adj2" fmla="val 82641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>
                <a:solidFill>
                  <a:srgbClr val="C00000"/>
                </a:solidFill>
                <a:latin typeface="Segoe Script" panose="030B0504020000000003" pitchFamily="66" charset="0"/>
              </a:rPr>
              <a:t>aké boli hodnoty spoločnosti</a:t>
            </a:r>
          </a:p>
        </p:txBody>
      </p:sp>
    </p:spTree>
    <p:extLst>
      <p:ext uri="{BB962C8B-B14F-4D97-AF65-F5344CB8AC3E}">
        <p14:creationId xmlns:p14="http://schemas.microsoft.com/office/powerpoint/2010/main" val="868236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6A4F14-D465-4F90-BF77-3CAF489BF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9077"/>
            <a:ext cx="10515600" cy="1325563"/>
          </a:xfrm>
        </p:spPr>
        <p:txBody>
          <a:bodyPr/>
          <a:lstStyle/>
          <a:p>
            <a:pPr algn="ctr"/>
            <a:r>
              <a:rPr lang="sk-SK" b="1" dirty="0">
                <a:solidFill>
                  <a:srgbClr val="800000"/>
                </a:solidFill>
                <a:latin typeface="Segoe Script" panose="030B0504020000000003" pitchFamily="66" charset="0"/>
              </a:rPr>
              <a:t>Čo všetko patrí k obrazovým pamiatkam? </a:t>
            </a:r>
          </a:p>
        </p:txBody>
      </p:sp>
      <p:sp>
        <p:nvSpPr>
          <p:cNvPr id="6" name="Bublina: šípka nahor 5">
            <a:extLst>
              <a:ext uri="{FF2B5EF4-FFF2-40B4-BE49-F238E27FC236}">
                <a16:creationId xmlns:a16="http://schemas.microsoft.com/office/drawing/2014/main" id="{8F437F6D-53EA-4486-8F09-F09641049839}"/>
              </a:ext>
            </a:extLst>
          </p:cNvPr>
          <p:cNvSpPr/>
          <p:nvPr/>
        </p:nvSpPr>
        <p:spPr>
          <a:xfrm>
            <a:off x="1642820" y="1751309"/>
            <a:ext cx="3595607" cy="1208868"/>
          </a:xfrm>
          <a:prstGeom prst="upArrow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b="1" dirty="0">
                <a:solidFill>
                  <a:srgbClr val="800000"/>
                </a:solidFill>
              </a:rPr>
              <a:t>1. MAĽBY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509D439-4D87-4945-8A5B-542542A21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980" y="2124640"/>
            <a:ext cx="4807684" cy="36111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8" name="Picture 4" descr="UNIKÁTNY EXPONÁT V PRUŽINSKEJ DÚPNEJ JASKYNI - CHKO Strážovské vrchy">
            <a:extLst>
              <a:ext uri="{FF2B5EF4-FFF2-40B4-BE49-F238E27FC236}">
                <a16:creationId xmlns:a16="http://schemas.microsoft.com/office/drawing/2014/main" id="{AD76CD01-2950-4115-AE85-529AF789A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314">
            <a:off x="1400792" y="3350872"/>
            <a:ext cx="4416316" cy="25618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87257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6A4F14-D465-4F90-BF77-3CAF489BF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9077"/>
            <a:ext cx="10515600" cy="1325563"/>
          </a:xfrm>
        </p:spPr>
        <p:txBody>
          <a:bodyPr/>
          <a:lstStyle/>
          <a:p>
            <a:pPr algn="ctr"/>
            <a:r>
              <a:rPr lang="sk-SK" b="1" dirty="0">
                <a:solidFill>
                  <a:srgbClr val="800000"/>
                </a:solidFill>
                <a:latin typeface="Segoe Script" panose="030B0504020000000003" pitchFamily="66" charset="0"/>
              </a:rPr>
              <a:t>Čo všetko patrí k obrazovým pamiatkam? </a:t>
            </a:r>
          </a:p>
        </p:txBody>
      </p:sp>
      <p:pic>
        <p:nvPicPr>
          <p:cNvPr id="2054" name="Picture 6" descr="Ľudovít Štúr – Wikicitáty">
            <a:extLst>
              <a:ext uri="{FF2B5EF4-FFF2-40B4-BE49-F238E27FC236}">
                <a16:creationId xmlns:a16="http://schemas.microsoft.com/office/drawing/2014/main" id="{95F9799E-A8E6-4A8A-B664-7723FEA8E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30524"/>
            <a:ext cx="3501327" cy="4764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6" name="Picture 8" descr="Básnikove starosti s opitými kuchárkami - plus.sme.sk">
            <a:extLst>
              <a:ext uri="{FF2B5EF4-FFF2-40B4-BE49-F238E27FC236}">
                <a16:creationId xmlns:a16="http://schemas.microsoft.com/office/drawing/2014/main" id="{26470CEA-8FE8-43C3-A2EB-CC0135C19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2862">
            <a:off x="5367291" y="2276268"/>
            <a:ext cx="5372035" cy="4091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65922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6A4F14-D465-4F90-BF77-3CAF489BF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9077"/>
            <a:ext cx="10515600" cy="1325563"/>
          </a:xfrm>
        </p:spPr>
        <p:txBody>
          <a:bodyPr/>
          <a:lstStyle/>
          <a:p>
            <a:pPr algn="ctr"/>
            <a:r>
              <a:rPr lang="sk-SK" b="1" dirty="0">
                <a:solidFill>
                  <a:srgbClr val="800000"/>
                </a:solidFill>
                <a:latin typeface="Segoe Script" panose="030B0504020000000003" pitchFamily="66" charset="0"/>
              </a:rPr>
              <a:t>Čo všetko patrí k obrazovým pamiatkam? </a:t>
            </a:r>
          </a:p>
        </p:txBody>
      </p:sp>
      <p:pic>
        <p:nvPicPr>
          <p:cNvPr id="3074" name="Picture 2" descr="PRÁCE NA POLI - 17-IY14 | Aukro">
            <a:extLst>
              <a:ext uri="{FF2B5EF4-FFF2-40B4-BE49-F238E27FC236}">
                <a16:creationId xmlns:a16="http://schemas.microsoft.com/office/drawing/2014/main" id="{380EC901-17AB-4A0E-B1EE-6F96E3429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78" y="2353276"/>
            <a:ext cx="5979763" cy="38252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6" name="Picture 4" descr="Gorodets v štýle maľby. Postupná kresba Gorodetovej maľby: popis a  odporúčania">
            <a:extLst>
              <a:ext uri="{FF2B5EF4-FFF2-40B4-BE49-F238E27FC236}">
                <a16:creationId xmlns:a16="http://schemas.microsoft.com/office/drawing/2014/main" id="{AE6CD1A2-1460-4E77-8BF8-5F417653B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9015">
            <a:off x="5470305" y="2524460"/>
            <a:ext cx="6173192" cy="3102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5972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6A4F14-D465-4F90-BF77-3CAF489BF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90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k-SK" sz="4000" b="1" dirty="0">
                <a:solidFill>
                  <a:srgbClr val="800000"/>
                </a:solidFill>
                <a:latin typeface="Segoe Script" panose="030B0504020000000003" pitchFamily="66" charset="0"/>
              </a:rPr>
              <a:t>Čo všetko v Tebe môže historická maľba vyvolať dnes? </a:t>
            </a:r>
            <a:r>
              <a:rPr lang="sk-SK" sz="4000" b="1" dirty="0">
                <a:solidFill>
                  <a:srgbClr val="800000"/>
                </a:solidFill>
                <a:latin typeface="Segoe Script" panose="030B0504020000000003" pitchFamily="66" charset="0"/>
                <a:sym typeface="Wingdings" panose="05000000000000000000" pitchFamily="2" charset="2"/>
              </a:rPr>
              <a:t></a:t>
            </a:r>
            <a:endParaRPr lang="sk-SK" sz="4000" b="1" dirty="0">
              <a:solidFill>
                <a:srgbClr val="800000"/>
              </a:solidFill>
              <a:latin typeface="Segoe Script" panose="030B0504020000000003" pitchFamily="66" charset="0"/>
            </a:endParaRPr>
          </a:p>
        </p:txBody>
      </p:sp>
      <p:pic>
        <p:nvPicPr>
          <p:cNvPr id="4098" name="Picture 2" descr="Toto trafili: Tieto historické">
            <a:extLst>
              <a:ext uri="{FF2B5EF4-FFF2-40B4-BE49-F238E27FC236}">
                <a16:creationId xmlns:a16="http://schemas.microsoft.com/office/drawing/2014/main" id="{5D70B94D-2D0E-4E3F-8EF5-5E46B2806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2885">
            <a:off x="6384611" y="2129128"/>
            <a:ext cx="4391121" cy="40178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Bublina myšlienky: obláčik 2">
            <a:extLst>
              <a:ext uri="{FF2B5EF4-FFF2-40B4-BE49-F238E27FC236}">
                <a16:creationId xmlns:a16="http://schemas.microsoft.com/office/drawing/2014/main" id="{E4CF56D8-19AA-4116-A35F-99575BE50580}"/>
              </a:ext>
            </a:extLst>
          </p:cNvPr>
          <p:cNvSpPr/>
          <p:nvPr/>
        </p:nvSpPr>
        <p:spPr>
          <a:xfrm rot="21021155">
            <a:off x="1549831" y="2124640"/>
            <a:ext cx="3704093" cy="2608721"/>
          </a:xfrm>
          <a:prstGeom prst="cloudCallout">
            <a:avLst>
              <a:gd name="adj1" fmla="val 63288"/>
              <a:gd name="adj2" fmla="val 8977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>
                <a:solidFill>
                  <a:srgbClr val="C00000"/>
                </a:solidFill>
                <a:latin typeface="Segoe Script" panose="030B0504020000000003" pitchFamily="66" charset="0"/>
              </a:rPr>
              <a:t>,,Toto bude poriadny  </a:t>
            </a:r>
            <a:r>
              <a:rPr lang="sk-SK" sz="2800" b="1" dirty="0" err="1">
                <a:solidFill>
                  <a:srgbClr val="C00000"/>
                </a:solidFill>
                <a:latin typeface="Segoe Script" panose="030B0504020000000003" pitchFamily="66" charset="0"/>
              </a:rPr>
              <a:t>trapas</a:t>
            </a:r>
            <a:r>
              <a:rPr lang="sk-SK" sz="2800" b="1" dirty="0">
                <a:solidFill>
                  <a:srgbClr val="C00000"/>
                </a:solidFill>
                <a:latin typeface="Segoe Script" panose="030B0504020000000003" pitchFamily="66" charset="0"/>
              </a:rPr>
              <a:t>...“</a:t>
            </a:r>
          </a:p>
        </p:txBody>
      </p:sp>
    </p:spTree>
    <p:extLst>
      <p:ext uri="{BB962C8B-B14F-4D97-AF65-F5344CB8AC3E}">
        <p14:creationId xmlns:p14="http://schemas.microsoft.com/office/powerpoint/2010/main" val="3579725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6A4F14-D465-4F90-BF77-3CAF489BF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90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k-SK" sz="4000" b="1" dirty="0">
                <a:solidFill>
                  <a:srgbClr val="800000"/>
                </a:solidFill>
                <a:latin typeface="Segoe Script" panose="030B0504020000000003" pitchFamily="66" charset="0"/>
              </a:rPr>
              <a:t>Čo všetko v Tebe môže historická maľba vyvolať dnes? </a:t>
            </a:r>
            <a:r>
              <a:rPr lang="sk-SK" sz="4000" b="1" dirty="0">
                <a:solidFill>
                  <a:srgbClr val="800000"/>
                </a:solidFill>
                <a:latin typeface="Segoe Script" panose="030B0504020000000003" pitchFamily="66" charset="0"/>
                <a:sym typeface="Wingdings" panose="05000000000000000000" pitchFamily="2" charset="2"/>
              </a:rPr>
              <a:t></a:t>
            </a:r>
            <a:endParaRPr lang="sk-SK" sz="4000" b="1" dirty="0">
              <a:solidFill>
                <a:srgbClr val="800000"/>
              </a:solidFill>
              <a:latin typeface="Segoe Script" panose="030B0504020000000003" pitchFamily="66" charset="0"/>
            </a:endParaRPr>
          </a:p>
        </p:txBody>
      </p:sp>
      <p:pic>
        <p:nvPicPr>
          <p:cNvPr id="5122" name="Picture 2" descr="Toto trafili: Tieto historické">
            <a:extLst>
              <a:ext uri="{FF2B5EF4-FFF2-40B4-BE49-F238E27FC236}">
                <a16:creationId xmlns:a16="http://schemas.microsoft.com/office/drawing/2014/main" id="{884CB3B8-E836-4E8B-8C24-DC0B73D6A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421" y="2096195"/>
            <a:ext cx="6193283" cy="35921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Bublina myšlienky: obláčik 2">
            <a:extLst>
              <a:ext uri="{FF2B5EF4-FFF2-40B4-BE49-F238E27FC236}">
                <a16:creationId xmlns:a16="http://schemas.microsoft.com/office/drawing/2014/main" id="{E4CF56D8-19AA-4116-A35F-99575BE50580}"/>
              </a:ext>
            </a:extLst>
          </p:cNvPr>
          <p:cNvSpPr/>
          <p:nvPr/>
        </p:nvSpPr>
        <p:spPr>
          <a:xfrm rot="21021155">
            <a:off x="712619" y="2195292"/>
            <a:ext cx="4591294" cy="3130428"/>
          </a:xfrm>
          <a:prstGeom prst="cloudCallout">
            <a:avLst>
              <a:gd name="adj1" fmla="val 73035"/>
              <a:gd name="adj2" fmla="val 7361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>
                <a:solidFill>
                  <a:srgbClr val="C00000"/>
                </a:solidFill>
                <a:latin typeface="Segoe Script" panose="030B0504020000000003" pitchFamily="66" charset="0"/>
              </a:rPr>
              <a:t>Keď učiteľ povie, z čoho všetkého sa bude písať písomka...</a:t>
            </a:r>
          </a:p>
        </p:txBody>
      </p:sp>
    </p:spTree>
    <p:extLst>
      <p:ext uri="{BB962C8B-B14F-4D97-AF65-F5344CB8AC3E}">
        <p14:creationId xmlns:p14="http://schemas.microsoft.com/office/powerpoint/2010/main" val="2649681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6A4F14-D465-4F90-BF77-3CAF489BF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90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k-SK" sz="4000" b="1" dirty="0">
                <a:solidFill>
                  <a:srgbClr val="800000"/>
                </a:solidFill>
                <a:latin typeface="Segoe Script" panose="030B0504020000000003" pitchFamily="66" charset="0"/>
              </a:rPr>
              <a:t>Čo všetko v Tebe môže historická maľba vyvolať dnes? </a:t>
            </a:r>
            <a:r>
              <a:rPr lang="sk-SK" sz="4000" b="1" dirty="0">
                <a:solidFill>
                  <a:srgbClr val="800000"/>
                </a:solidFill>
                <a:latin typeface="Segoe Script" panose="030B0504020000000003" pitchFamily="66" charset="0"/>
                <a:sym typeface="Wingdings" panose="05000000000000000000" pitchFamily="2" charset="2"/>
              </a:rPr>
              <a:t></a:t>
            </a:r>
            <a:endParaRPr lang="sk-SK" sz="4000" b="1" dirty="0">
              <a:solidFill>
                <a:srgbClr val="800000"/>
              </a:solidFill>
              <a:latin typeface="Segoe Script" panose="030B0504020000000003" pitchFamily="66" charset="0"/>
            </a:endParaRPr>
          </a:p>
        </p:txBody>
      </p:sp>
      <p:pic>
        <p:nvPicPr>
          <p:cNvPr id="6146" name="Picture 2" descr="Toto trafili: Tieto historické">
            <a:extLst>
              <a:ext uri="{FF2B5EF4-FFF2-40B4-BE49-F238E27FC236}">
                <a16:creationId xmlns:a16="http://schemas.microsoft.com/office/drawing/2014/main" id="{06119D16-48F7-4BBF-A10A-AAA090583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6205">
            <a:off x="5399461" y="2272907"/>
            <a:ext cx="5998567" cy="39990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Bublina myšlienky: obláčik 2">
            <a:extLst>
              <a:ext uri="{FF2B5EF4-FFF2-40B4-BE49-F238E27FC236}">
                <a16:creationId xmlns:a16="http://schemas.microsoft.com/office/drawing/2014/main" id="{E4CF56D8-19AA-4116-A35F-99575BE50580}"/>
              </a:ext>
            </a:extLst>
          </p:cNvPr>
          <p:cNvSpPr/>
          <p:nvPr/>
        </p:nvSpPr>
        <p:spPr>
          <a:xfrm rot="20710820">
            <a:off x="660742" y="2270869"/>
            <a:ext cx="4591294" cy="3396384"/>
          </a:xfrm>
          <a:prstGeom prst="cloudCallout">
            <a:avLst>
              <a:gd name="adj1" fmla="val 73035"/>
              <a:gd name="adj2" fmla="val 7361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>
                <a:solidFill>
                  <a:srgbClr val="C00000"/>
                </a:solidFill>
                <a:latin typeface="Segoe Script" panose="030B0504020000000003" pitchFamily="66" charset="0"/>
              </a:rPr>
              <a:t>Keď si ani za svet nevieš spomenúť počas písomky na ,,to“ slovíčko...</a:t>
            </a:r>
          </a:p>
        </p:txBody>
      </p:sp>
    </p:spTree>
    <p:extLst>
      <p:ext uri="{BB962C8B-B14F-4D97-AF65-F5344CB8AC3E}">
        <p14:creationId xmlns:p14="http://schemas.microsoft.com/office/powerpoint/2010/main" val="3487710261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443</Words>
  <Application>Microsoft Office PowerPoint</Application>
  <PresentationFormat>Širokouhlá</PresentationFormat>
  <Paragraphs>48</Paragraphs>
  <Slides>24</Slides>
  <Notes>0</Notes>
  <HiddenSlides>0</HiddenSlides>
  <MMClips>1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24</vt:i4>
      </vt:variant>
    </vt:vector>
  </HeadingPairs>
  <TitlesOfParts>
    <vt:vector size="32" baseType="lpstr">
      <vt:lpstr>Algerian</vt:lpstr>
      <vt:lpstr>Arial</vt:lpstr>
      <vt:lpstr>Calibri</vt:lpstr>
      <vt:lpstr>Calibri Light</vt:lpstr>
      <vt:lpstr>Monotype Corsiva</vt:lpstr>
      <vt:lpstr>Segoe Script</vt:lpstr>
      <vt:lpstr>Wingdings</vt:lpstr>
      <vt:lpstr>Motív Office</vt:lpstr>
      <vt:lpstr>Obrazové pamiatky</vt:lpstr>
      <vt:lpstr>Čo mi dokáže prezradiť obraz?</vt:lpstr>
      <vt:lpstr>Čo mi dokáže prezradiť obraz?</vt:lpstr>
      <vt:lpstr>Čo všetko patrí k obrazovým pamiatkam? </vt:lpstr>
      <vt:lpstr>Čo všetko patrí k obrazovým pamiatkam? </vt:lpstr>
      <vt:lpstr>Čo všetko patrí k obrazovým pamiatkam? </vt:lpstr>
      <vt:lpstr>Čo všetko v Tebe môže historická maľba vyvolať dnes? </vt:lpstr>
      <vt:lpstr>Čo všetko v Tebe môže historická maľba vyvolať dnes? </vt:lpstr>
      <vt:lpstr>Čo všetko v Tebe môže historická maľba vyvolať dnes? </vt:lpstr>
      <vt:lpstr>Čo všetko v Tebe môže historická maľba vyvolať dnes? </vt:lpstr>
      <vt:lpstr>Čo všetko v Tebe môže historická maľba vyvolať dnes? </vt:lpstr>
      <vt:lpstr>Čo všetko v Tebe môže historická maľba vyvolať dnes? </vt:lpstr>
      <vt:lpstr>Čo všetko patrí k obrazovým pamiatkam? </vt:lpstr>
      <vt:lpstr>Fotografie majú aj mínusy...</vt:lpstr>
      <vt:lpstr>Prezentácia programu PowerPoint</vt:lpstr>
      <vt:lpstr>Prezentácia programu PowerPoint</vt:lpstr>
      <vt:lpstr>Prezentácia programu PowerPoint</vt:lpstr>
      <vt:lpstr>Čo všetko patrí k obrazovým pamiatkam? </vt:lpstr>
      <vt:lpstr>Čo všetko patrí k obrazovým pamiatkam? </vt:lpstr>
      <vt:lpstr>Čo všetko patrí k obrazovým pamiatkam? </vt:lpstr>
      <vt:lpstr>Čo všetko patrí k obrazovým pamiatkam? </vt:lpstr>
      <vt:lpstr>Karikatúry slávnych...</vt:lpstr>
      <vt:lpstr>Čo si potrebujem zapamätať?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Obrazové pamiatky</dc:title>
  <dc:creator>JA</dc:creator>
  <cp:lastModifiedBy>HP</cp:lastModifiedBy>
  <cp:revision>18</cp:revision>
  <dcterms:created xsi:type="dcterms:W3CDTF">2020-10-10T09:09:21Z</dcterms:created>
  <dcterms:modified xsi:type="dcterms:W3CDTF">2020-11-22T16:50:23Z</dcterms:modified>
</cp:coreProperties>
</file>