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81" r:id="rId4"/>
    <p:sldId id="282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63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6600"/>
    <a:srgbClr val="CE0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6" autoAdjust="0"/>
    <p:restoredTop sz="93833" autoAdjust="0"/>
  </p:normalViewPr>
  <p:slideViewPr>
    <p:cSldViewPr>
      <p:cViewPr varScale="1">
        <p:scale>
          <a:sx n="41" d="100"/>
          <a:sy n="41" d="100"/>
        </p:scale>
        <p:origin x="11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4FEF2-272A-4623-BC95-BCDF705264C4}" type="doc">
      <dgm:prSet loTypeId="urn:microsoft.com/office/officeart/2005/8/layout/hierarchy5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979CB74-D6CB-45AA-A0E2-4E4E7090B9DB}">
      <dgm:prSet phldrT="[Text]" custT="1"/>
      <dgm:spPr/>
      <dgm:t>
        <a:bodyPr/>
        <a:lstStyle/>
        <a:p>
          <a:r>
            <a:rPr lang="sk-SK" sz="2400" dirty="0"/>
            <a:t>nekovy</a:t>
          </a:r>
        </a:p>
      </dgm:t>
    </dgm:pt>
    <dgm:pt modelId="{4CB0043E-0EAB-4A95-8724-0DCE052BD962}" type="parTrans" cxnId="{9FAF2A63-E229-459E-91F0-2D4AE605857E}">
      <dgm:prSet/>
      <dgm:spPr/>
      <dgm:t>
        <a:bodyPr/>
        <a:lstStyle/>
        <a:p>
          <a:endParaRPr lang="sk-SK" sz="2400"/>
        </a:p>
      </dgm:t>
    </dgm:pt>
    <dgm:pt modelId="{AD49F47C-0F1A-4672-9E68-73A115E4D088}" type="sibTrans" cxnId="{9FAF2A63-E229-459E-91F0-2D4AE605857E}">
      <dgm:prSet/>
      <dgm:spPr/>
      <dgm:t>
        <a:bodyPr/>
        <a:lstStyle/>
        <a:p>
          <a:endParaRPr lang="sk-SK" sz="2400"/>
        </a:p>
      </dgm:t>
    </dgm:pt>
    <dgm:pt modelId="{8B794544-40C9-4096-8F14-6694153BE4AF}">
      <dgm:prSet phldrT="[Text]" custT="1"/>
      <dgm:spPr>
        <a:solidFill>
          <a:schemeClr val="bg2"/>
        </a:solidFill>
      </dgm:spPr>
      <dgm:t>
        <a:bodyPr/>
        <a:lstStyle/>
        <a:p>
          <a:pPr algn="l"/>
          <a:r>
            <a:rPr lang="sk-SK" sz="2400" b="1" dirty="0"/>
            <a:t>plynné: </a:t>
          </a:r>
          <a:r>
            <a:rPr lang="sk-SK" sz="2400" dirty="0"/>
            <a:t>vodík, dusík, kyslík, fluór, chlór, hélium,... </a:t>
          </a:r>
        </a:p>
      </dgm:t>
    </dgm:pt>
    <dgm:pt modelId="{E865E37A-E085-4F5C-A29B-3B40C5DDE923}" type="parTrans" cxnId="{703AC4A2-4CF0-4533-A99E-0B6120085B94}">
      <dgm:prSet custT="1"/>
      <dgm:spPr/>
      <dgm:t>
        <a:bodyPr/>
        <a:lstStyle/>
        <a:p>
          <a:endParaRPr lang="sk-SK" sz="2400"/>
        </a:p>
      </dgm:t>
    </dgm:pt>
    <dgm:pt modelId="{E90C8107-2449-441F-A9B8-F4A7AB7BD34A}" type="sibTrans" cxnId="{703AC4A2-4CF0-4533-A99E-0B6120085B94}">
      <dgm:prSet/>
      <dgm:spPr/>
      <dgm:t>
        <a:bodyPr/>
        <a:lstStyle/>
        <a:p>
          <a:endParaRPr lang="sk-SK" sz="2400"/>
        </a:p>
      </dgm:t>
    </dgm:pt>
    <dgm:pt modelId="{C4F6214C-CD17-4A85-AA53-4CD894CB541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sk-SK" sz="2400" b="1" dirty="0"/>
            <a:t>  kvapalné</a:t>
          </a:r>
          <a:r>
            <a:rPr lang="sk-SK" sz="2400" dirty="0"/>
            <a:t>: bróm </a:t>
          </a:r>
        </a:p>
      </dgm:t>
    </dgm:pt>
    <dgm:pt modelId="{459A2763-263E-4306-BB70-C3487F8A1FAF}" type="parTrans" cxnId="{BCC28ABC-6E01-4817-8994-1B3C2CE5B2B0}">
      <dgm:prSet custT="1"/>
      <dgm:spPr/>
      <dgm:t>
        <a:bodyPr/>
        <a:lstStyle/>
        <a:p>
          <a:endParaRPr lang="sk-SK" sz="2400"/>
        </a:p>
      </dgm:t>
    </dgm:pt>
    <dgm:pt modelId="{07849466-E7BD-4CBE-9F88-443E9984A4D3}" type="sibTrans" cxnId="{BCC28ABC-6E01-4817-8994-1B3C2CE5B2B0}">
      <dgm:prSet/>
      <dgm:spPr/>
      <dgm:t>
        <a:bodyPr/>
        <a:lstStyle/>
        <a:p>
          <a:endParaRPr lang="sk-SK" sz="2400"/>
        </a:p>
      </dgm:t>
    </dgm:pt>
    <dgm:pt modelId="{1A8D493B-97D3-4C45-97FD-CDBE87D317D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sk-SK" sz="2400" b="1" dirty="0"/>
            <a:t>  tuhé: </a:t>
          </a:r>
          <a:r>
            <a:rPr lang="sk-SK" sz="2400" dirty="0"/>
            <a:t>uhlík, síra, fosfor, jód, ...</a:t>
          </a:r>
        </a:p>
      </dgm:t>
    </dgm:pt>
    <dgm:pt modelId="{36A745BE-0EB7-427E-B6CC-41C7101DAF6A}" type="sibTrans" cxnId="{E5DF73CA-FF55-4A47-A529-373AA734BA48}">
      <dgm:prSet/>
      <dgm:spPr/>
      <dgm:t>
        <a:bodyPr/>
        <a:lstStyle/>
        <a:p>
          <a:endParaRPr lang="sk-SK" sz="2400"/>
        </a:p>
      </dgm:t>
    </dgm:pt>
    <dgm:pt modelId="{26326E45-D25B-45C2-AAFF-A09960D67F06}" type="parTrans" cxnId="{E5DF73CA-FF55-4A47-A529-373AA734BA48}">
      <dgm:prSet custT="1"/>
      <dgm:spPr/>
      <dgm:t>
        <a:bodyPr/>
        <a:lstStyle/>
        <a:p>
          <a:endParaRPr lang="sk-SK" sz="2400"/>
        </a:p>
      </dgm:t>
    </dgm:pt>
    <dgm:pt modelId="{F32DC0CE-FDDF-46B4-B7C8-1CFCF08E08B5}" type="pres">
      <dgm:prSet presAssocID="{1A74FEF2-272A-4623-BC95-BCDF705264C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CF8AA75-0970-4BC1-84F3-F89525856524}" type="pres">
      <dgm:prSet presAssocID="{1A74FEF2-272A-4623-BC95-BCDF705264C4}" presName="hierFlow" presStyleCnt="0"/>
      <dgm:spPr/>
    </dgm:pt>
    <dgm:pt modelId="{244FA442-25D5-4E2F-8B15-7E1476039BDC}" type="pres">
      <dgm:prSet presAssocID="{1A74FEF2-272A-4623-BC95-BCDF705264C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4BE98AE-0480-42AF-A1F8-1A9F3D186490}" type="pres">
      <dgm:prSet presAssocID="{A979CB74-D6CB-45AA-A0E2-4E4E7090B9DB}" presName="Name17" presStyleCnt="0"/>
      <dgm:spPr/>
    </dgm:pt>
    <dgm:pt modelId="{2BB745DD-733C-47BB-B7E1-6218269FDCCE}" type="pres">
      <dgm:prSet presAssocID="{A979CB74-D6CB-45AA-A0E2-4E4E7090B9D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F3C3C8A-51C8-4E32-B1FC-D0455AFD9E90}" type="pres">
      <dgm:prSet presAssocID="{A979CB74-D6CB-45AA-A0E2-4E4E7090B9DB}" presName="hierChild2" presStyleCnt="0"/>
      <dgm:spPr/>
    </dgm:pt>
    <dgm:pt modelId="{E8CF4B6F-7CA4-4F9E-BFB0-5C43A23F19D7}" type="pres">
      <dgm:prSet presAssocID="{E865E37A-E085-4F5C-A29B-3B40C5DDE923}" presName="Name25" presStyleLbl="parChTrans1D2" presStyleIdx="0" presStyleCnt="3"/>
      <dgm:spPr/>
      <dgm:t>
        <a:bodyPr/>
        <a:lstStyle/>
        <a:p>
          <a:endParaRPr lang="sk-SK"/>
        </a:p>
      </dgm:t>
    </dgm:pt>
    <dgm:pt modelId="{83B40649-436C-4E25-B66E-A3C14588F4DA}" type="pres">
      <dgm:prSet presAssocID="{E865E37A-E085-4F5C-A29B-3B40C5DDE923}" presName="connTx" presStyleLbl="parChTrans1D2" presStyleIdx="0" presStyleCnt="3"/>
      <dgm:spPr/>
      <dgm:t>
        <a:bodyPr/>
        <a:lstStyle/>
        <a:p>
          <a:endParaRPr lang="sk-SK"/>
        </a:p>
      </dgm:t>
    </dgm:pt>
    <dgm:pt modelId="{481B6B42-D9F2-401C-BBB7-1A9E20BECEBC}" type="pres">
      <dgm:prSet presAssocID="{8B794544-40C9-4096-8F14-6694153BE4AF}" presName="Name30" presStyleCnt="0"/>
      <dgm:spPr/>
    </dgm:pt>
    <dgm:pt modelId="{4B63BD44-A6F5-4A75-8E17-28755629C581}" type="pres">
      <dgm:prSet presAssocID="{8B794544-40C9-4096-8F14-6694153BE4AF}" presName="level2Shape" presStyleLbl="node2" presStyleIdx="0" presStyleCnt="3" custScaleX="630670" custLinFactNeighborX="-20162" custLinFactNeighborY="-61295"/>
      <dgm:spPr/>
      <dgm:t>
        <a:bodyPr/>
        <a:lstStyle/>
        <a:p>
          <a:endParaRPr lang="sk-SK"/>
        </a:p>
      </dgm:t>
    </dgm:pt>
    <dgm:pt modelId="{B5231FEF-1F6B-4C37-B217-B99B1A56F056}" type="pres">
      <dgm:prSet presAssocID="{8B794544-40C9-4096-8F14-6694153BE4AF}" presName="hierChild3" presStyleCnt="0"/>
      <dgm:spPr/>
    </dgm:pt>
    <dgm:pt modelId="{E1719229-ED7D-42D6-9343-71830B11BE9E}" type="pres">
      <dgm:prSet presAssocID="{459A2763-263E-4306-BB70-C3487F8A1FAF}" presName="Name25" presStyleLbl="parChTrans1D2" presStyleIdx="1" presStyleCnt="3"/>
      <dgm:spPr/>
      <dgm:t>
        <a:bodyPr/>
        <a:lstStyle/>
        <a:p>
          <a:endParaRPr lang="sk-SK"/>
        </a:p>
      </dgm:t>
    </dgm:pt>
    <dgm:pt modelId="{C2B07B44-B308-4D0B-BF00-64E609B6242A}" type="pres">
      <dgm:prSet presAssocID="{459A2763-263E-4306-BB70-C3487F8A1FAF}" presName="connTx" presStyleLbl="parChTrans1D2" presStyleIdx="1" presStyleCnt="3"/>
      <dgm:spPr/>
      <dgm:t>
        <a:bodyPr/>
        <a:lstStyle/>
        <a:p>
          <a:endParaRPr lang="sk-SK"/>
        </a:p>
      </dgm:t>
    </dgm:pt>
    <dgm:pt modelId="{8837725D-0856-4D53-8F16-AE1EAF91EC90}" type="pres">
      <dgm:prSet presAssocID="{C4F6214C-CD17-4A85-AA53-4CD894CB5418}" presName="Name30" presStyleCnt="0"/>
      <dgm:spPr/>
    </dgm:pt>
    <dgm:pt modelId="{E2F81AEE-34A4-42C5-B092-78911B5B0D60}" type="pres">
      <dgm:prSet presAssocID="{C4F6214C-CD17-4A85-AA53-4CD894CB5418}" presName="level2Shape" presStyleLbl="node2" presStyleIdx="1" presStyleCnt="3" custScaleX="461259" custScaleY="94433" custLinFactNeighborX="-13779" custLinFactNeighborY="-21860"/>
      <dgm:spPr/>
      <dgm:t>
        <a:bodyPr/>
        <a:lstStyle/>
        <a:p>
          <a:endParaRPr lang="sk-SK"/>
        </a:p>
      </dgm:t>
    </dgm:pt>
    <dgm:pt modelId="{13C67C66-CB13-4AAB-AE67-92C0265F8035}" type="pres">
      <dgm:prSet presAssocID="{C4F6214C-CD17-4A85-AA53-4CD894CB5418}" presName="hierChild3" presStyleCnt="0"/>
      <dgm:spPr/>
    </dgm:pt>
    <dgm:pt modelId="{8B790711-801D-44D5-B960-F615589CBA09}" type="pres">
      <dgm:prSet presAssocID="{26326E45-D25B-45C2-AAFF-A09960D67F06}" presName="Name25" presStyleLbl="parChTrans1D2" presStyleIdx="2" presStyleCnt="3"/>
      <dgm:spPr/>
      <dgm:t>
        <a:bodyPr/>
        <a:lstStyle/>
        <a:p>
          <a:endParaRPr lang="sk-SK"/>
        </a:p>
      </dgm:t>
    </dgm:pt>
    <dgm:pt modelId="{3E3CEA6C-6874-40C3-B79D-DFD632DA8E2F}" type="pres">
      <dgm:prSet presAssocID="{26326E45-D25B-45C2-AAFF-A09960D67F06}" presName="connTx" presStyleLbl="parChTrans1D2" presStyleIdx="2" presStyleCnt="3"/>
      <dgm:spPr/>
      <dgm:t>
        <a:bodyPr/>
        <a:lstStyle/>
        <a:p>
          <a:endParaRPr lang="sk-SK"/>
        </a:p>
      </dgm:t>
    </dgm:pt>
    <dgm:pt modelId="{251262E3-2015-4C74-AF13-426DAAD9CC74}" type="pres">
      <dgm:prSet presAssocID="{1A8D493B-97D3-4C45-97FD-CDBE87D317DD}" presName="Name30" presStyleCnt="0"/>
      <dgm:spPr/>
    </dgm:pt>
    <dgm:pt modelId="{3DAF5962-071E-4970-9655-A2755035B340}" type="pres">
      <dgm:prSet presAssocID="{1A8D493B-97D3-4C45-97FD-CDBE87D317DD}" presName="level2Shape" presStyleLbl="node2" presStyleIdx="2" presStyleCnt="3" custFlipHor="1" custScaleX="452495" custScaleY="81439" custLinFactNeighborX="-13779" custLinFactNeighborY="41450"/>
      <dgm:spPr/>
      <dgm:t>
        <a:bodyPr/>
        <a:lstStyle/>
        <a:p>
          <a:endParaRPr lang="sk-SK"/>
        </a:p>
      </dgm:t>
    </dgm:pt>
    <dgm:pt modelId="{88FED527-0318-450D-BED7-0D4DE67396FC}" type="pres">
      <dgm:prSet presAssocID="{1A8D493B-97D3-4C45-97FD-CDBE87D317DD}" presName="hierChild3" presStyleCnt="0"/>
      <dgm:spPr/>
    </dgm:pt>
    <dgm:pt modelId="{B76A4284-BF0A-453B-8F97-503C476B4A8B}" type="pres">
      <dgm:prSet presAssocID="{1A74FEF2-272A-4623-BC95-BCDF705264C4}" presName="bgShapesFlow" presStyleCnt="0"/>
      <dgm:spPr/>
    </dgm:pt>
  </dgm:ptLst>
  <dgm:cxnLst>
    <dgm:cxn modelId="{4679C025-D237-4B11-810C-93809CA59B1F}" type="presOf" srcId="{E865E37A-E085-4F5C-A29B-3B40C5DDE923}" destId="{83B40649-436C-4E25-B66E-A3C14588F4DA}" srcOrd="1" destOrd="0" presId="urn:microsoft.com/office/officeart/2005/8/layout/hierarchy5"/>
    <dgm:cxn modelId="{FF4ED996-0F4A-4EE2-9276-D21718434825}" type="presOf" srcId="{26326E45-D25B-45C2-AAFF-A09960D67F06}" destId="{3E3CEA6C-6874-40C3-B79D-DFD632DA8E2F}" srcOrd="1" destOrd="0" presId="urn:microsoft.com/office/officeart/2005/8/layout/hierarchy5"/>
    <dgm:cxn modelId="{1310E83F-9267-4CF6-B1AF-1506A8744595}" type="presOf" srcId="{459A2763-263E-4306-BB70-C3487F8A1FAF}" destId="{E1719229-ED7D-42D6-9343-71830B11BE9E}" srcOrd="0" destOrd="0" presId="urn:microsoft.com/office/officeart/2005/8/layout/hierarchy5"/>
    <dgm:cxn modelId="{703AC4A2-4CF0-4533-A99E-0B6120085B94}" srcId="{A979CB74-D6CB-45AA-A0E2-4E4E7090B9DB}" destId="{8B794544-40C9-4096-8F14-6694153BE4AF}" srcOrd="0" destOrd="0" parTransId="{E865E37A-E085-4F5C-A29B-3B40C5DDE923}" sibTransId="{E90C8107-2449-441F-A9B8-F4A7AB7BD34A}"/>
    <dgm:cxn modelId="{E0C147A4-667C-42CB-8A68-F27FEB483B5E}" type="presOf" srcId="{8B794544-40C9-4096-8F14-6694153BE4AF}" destId="{4B63BD44-A6F5-4A75-8E17-28755629C581}" srcOrd="0" destOrd="0" presId="urn:microsoft.com/office/officeart/2005/8/layout/hierarchy5"/>
    <dgm:cxn modelId="{3142E037-9506-4233-82AE-39435EF551D1}" type="presOf" srcId="{1A74FEF2-272A-4623-BC95-BCDF705264C4}" destId="{F32DC0CE-FDDF-46B4-B7C8-1CFCF08E08B5}" srcOrd="0" destOrd="0" presId="urn:microsoft.com/office/officeart/2005/8/layout/hierarchy5"/>
    <dgm:cxn modelId="{3D674333-87E8-4955-863C-352882249045}" type="presOf" srcId="{C4F6214C-CD17-4A85-AA53-4CD894CB5418}" destId="{E2F81AEE-34A4-42C5-B092-78911B5B0D60}" srcOrd="0" destOrd="0" presId="urn:microsoft.com/office/officeart/2005/8/layout/hierarchy5"/>
    <dgm:cxn modelId="{E5DF73CA-FF55-4A47-A529-373AA734BA48}" srcId="{A979CB74-D6CB-45AA-A0E2-4E4E7090B9DB}" destId="{1A8D493B-97D3-4C45-97FD-CDBE87D317DD}" srcOrd="2" destOrd="0" parTransId="{26326E45-D25B-45C2-AAFF-A09960D67F06}" sibTransId="{36A745BE-0EB7-427E-B6CC-41C7101DAF6A}"/>
    <dgm:cxn modelId="{30E13BDE-8174-4BA1-B90A-D9E6A59309C0}" type="presOf" srcId="{E865E37A-E085-4F5C-A29B-3B40C5DDE923}" destId="{E8CF4B6F-7CA4-4F9E-BFB0-5C43A23F19D7}" srcOrd="0" destOrd="0" presId="urn:microsoft.com/office/officeart/2005/8/layout/hierarchy5"/>
    <dgm:cxn modelId="{881353EC-651E-45C1-9B05-95A1818D7ABE}" type="presOf" srcId="{A979CB74-D6CB-45AA-A0E2-4E4E7090B9DB}" destId="{2BB745DD-733C-47BB-B7E1-6218269FDCCE}" srcOrd="0" destOrd="0" presId="urn:microsoft.com/office/officeart/2005/8/layout/hierarchy5"/>
    <dgm:cxn modelId="{10D3D81F-173C-445E-9AFD-9A3EF1C6510E}" type="presOf" srcId="{1A8D493B-97D3-4C45-97FD-CDBE87D317DD}" destId="{3DAF5962-071E-4970-9655-A2755035B340}" srcOrd="0" destOrd="0" presId="urn:microsoft.com/office/officeart/2005/8/layout/hierarchy5"/>
    <dgm:cxn modelId="{6D770468-0710-4793-87CE-345B9E45744C}" type="presOf" srcId="{459A2763-263E-4306-BB70-C3487F8A1FAF}" destId="{C2B07B44-B308-4D0B-BF00-64E609B6242A}" srcOrd="1" destOrd="0" presId="urn:microsoft.com/office/officeart/2005/8/layout/hierarchy5"/>
    <dgm:cxn modelId="{BCC28ABC-6E01-4817-8994-1B3C2CE5B2B0}" srcId="{A979CB74-D6CB-45AA-A0E2-4E4E7090B9DB}" destId="{C4F6214C-CD17-4A85-AA53-4CD894CB5418}" srcOrd="1" destOrd="0" parTransId="{459A2763-263E-4306-BB70-C3487F8A1FAF}" sibTransId="{07849466-E7BD-4CBE-9F88-443E9984A4D3}"/>
    <dgm:cxn modelId="{6405E845-D7FC-4873-8CB4-8E1FB2416B93}" type="presOf" srcId="{26326E45-D25B-45C2-AAFF-A09960D67F06}" destId="{8B790711-801D-44D5-B960-F615589CBA09}" srcOrd="0" destOrd="0" presId="urn:microsoft.com/office/officeart/2005/8/layout/hierarchy5"/>
    <dgm:cxn modelId="{9FAF2A63-E229-459E-91F0-2D4AE605857E}" srcId="{1A74FEF2-272A-4623-BC95-BCDF705264C4}" destId="{A979CB74-D6CB-45AA-A0E2-4E4E7090B9DB}" srcOrd="0" destOrd="0" parTransId="{4CB0043E-0EAB-4A95-8724-0DCE052BD962}" sibTransId="{AD49F47C-0F1A-4672-9E68-73A115E4D088}"/>
    <dgm:cxn modelId="{ECF156A4-1273-4133-9EAE-FC9D076B2FB4}" type="presParOf" srcId="{F32DC0CE-FDDF-46B4-B7C8-1CFCF08E08B5}" destId="{6CF8AA75-0970-4BC1-84F3-F89525856524}" srcOrd="0" destOrd="0" presId="urn:microsoft.com/office/officeart/2005/8/layout/hierarchy5"/>
    <dgm:cxn modelId="{AC21101A-40B7-4C87-BC77-829F1A68CF6B}" type="presParOf" srcId="{6CF8AA75-0970-4BC1-84F3-F89525856524}" destId="{244FA442-25D5-4E2F-8B15-7E1476039BDC}" srcOrd="0" destOrd="0" presId="urn:microsoft.com/office/officeart/2005/8/layout/hierarchy5"/>
    <dgm:cxn modelId="{564C3808-0DF3-4855-B52F-DDEE9BF0356D}" type="presParOf" srcId="{244FA442-25D5-4E2F-8B15-7E1476039BDC}" destId="{E4BE98AE-0480-42AF-A1F8-1A9F3D186490}" srcOrd="0" destOrd="0" presId="urn:microsoft.com/office/officeart/2005/8/layout/hierarchy5"/>
    <dgm:cxn modelId="{7241309F-1ACD-4444-8725-C5E224660085}" type="presParOf" srcId="{E4BE98AE-0480-42AF-A1F8-1A9F3D186490}" destId="{2BB745DD-733C-47BB-B7E1-6218269FDCCE}" srcOrd="0" destOrd="0" presId="urn:microsoft.com/office/officeart/2005/8/layout/hierarchy5"/>
    <dgm:cxn modelId="{0956DBAF-1813-4D65-BF7D-E0E2CADF757B}" type="presParOf" srcId="{E4BE98AE-0480-42AF-A1F8-1A9F3D186490}" destId="{DF3C3C8A-51C8-4E32-B1FC-D0455AFD9E90}" srcOrd="1" destOrd="0" presId="urn:microsoft.com/office/officeart/2005/8/layout/hierarchy5"/>
    <dgm:cxn modelId="{A026A7CB-43FE-47DC-BBD8-45410BD81530}" type="presParOf" srcId="{DF3C3C8A-51C8-4E32-B1FC-D0455AFD9E90}" destId="{E8CF4B6F-7CA4-4F9E-BFB0-5C43A23F19D7}" srcOrd="0" destOrd="0" presId="urn:microsoft.com/office/officeart/2005/8/layout/hierarchy5"/>
    <dgm:cxn modelId="{508EC9F1-B324-4F01-B34D-B2B5AD267938}" type="presParOf" srcId="{E8CF4B6F-7CA4-4F9E-BFB0-5C43A23F19D7}" destId="{83B40649-436C-4E25-B66E-A3C14588F4DA}" srcOrd="0" destOrd="0" presId="urn:microsoft.com/office/officeart/2005/8/layout/hierarchy5"/>
    <dgm:cxn modelId="{AF16B328-F4C2-44F9-B7E0-95678CEBDE44}" type="presParOf" srcId="{DF3C3C8A-51C8-4E32-B1FC-D0455AFD9E90}" destId="{481B6B42-D9F2-401C-BBB7-1A9E20BECEBC}" srcOrd="1" destOrd="0" presId="urn:microsoft.com/office/officeart/2005/8/layout/hierarchy5"/>
    <dgm:cxn modelId="{49348D20-6280-4CE8-9773-64ED971297AB}" type="presParOf" srcId="{481B6B42-D9F2-401C-BBB7-1A9E20BECEBC}" destId="{4B63BD44-A6F5-4A75-8E17-28755629C581}" srcOrd="0" destOrd="0" presId="urn:microsoft.com/office/officeart/2005/8/layout/hierarchy5"/>
    <dgm:cxn modelId="{A5D0A5B2-D16A-4FEC-9780-AD0C42F3F35A}" type="presParOf" srcId="{481B6B42-D9F2-401C-BBB7-1A9E20BECEBC}" destId="{B5231FEF-1F6B-4C37-B217-B99B1A56F056}" srcOrd="1" destOrd="0" presId="urn:microsoft.com/office/officeart/2005/8/layout/hierarchy5"/>
    <dgm:cxn modelId="{F8BA7527-2E1C-4999-911E-BF4B37DE0F1B}" type="presParOf" srcId="{DF3C3C8A-51C8-4E32-B1FC-D0455AFD9E90}" destId="{E1719229-ED7D-42D6-9343-71830B11BE9E}" srcOrd="2" destOrd="0" presId="urn:microsoft.com/office/officeart/2005/8/layout/hierarchy5"/>
    <dgm:cxn modelId="{993610A2-B5F9-4221-95E1-C693F3D1CEDA}" type="presParOf" srcId="{E1719229-ED7D-42D6-9343-71830B11BE9E}" destId="{C2B07B44-B308-4D0B-BF00-64E609B6242A}" srcOrd="0" destOrd="0" presId="urn:microsoft.com/office/officeart/2005/8/layout/hierarchy5"/>
    <dgm:cxn modelId="{D8D3E39F-31FF-4058-8F42-A4B4FB91227D}" type="presParOf" srcId="{DF3C3C8A-51C8-4E32-B1FC-D0455AFD9E90}" destId="{8837725D-0856-4D53-8F16-AE1EAF91EC90}" srcOrd="3" destOrd="0" presId="urn:microsoft.com/office/officeart/2005/8/layout/hierarchy5"/>
    <dgm:cxn modelId="{59A2E60B-8718-4C89-BC79-C13127E800D6}" type="presParOf" srcId="{8837725D-0856-4D53-8F16-AE1EAF91EC90}" destId="{E2F81AEE-34A4-42C5-B092-78911B5B0D60}" srcOrd="0" destOrd="0" presId="urn:microsoft.com/office/officeart/2005/8/layout/hierarchy5"/>
    <dgm:cxn modelId="{0279D449-6881-4998-8490-CD05F4F9EB21}" type="presParOf" srcId="{8837725D-0856-4D53-8F16-AE1EAF91EC90}" destId="{13C67C66-CB13-4AAB-AE67-92C0265F8035}" srcOrd="1" destOrd="0" presId="urn:microsoft.com/office/officeart/2005/8/layout/hierarchy5"/>
    <dgm:cxn modelId="{50D82A35-76D3-41F1-BDCB-845D3B489DBE}" type="presParOf" srcId="{DF3C3C8A-51C8-4E32-B1FC-D0455AFD9E90}" destId="{8B790711-801D-44D5-B960-F615589CBA09}" srcOrd="4" destOrd="0" presId="urn:microsoft.com/office/officeart/2005/8/layout/hierarchy5"/>
    <dgm:cxn modelId="{8AA98CFC-543A-4048-954F-3FC5D241E7A3}" type="presParOf" srcId="{8B790711-801D-44D5-B960-F615589CBA09}" destId="{3E3CEA6C-6874-40C3-B79D-DFD632DA8E2F}" srcOrd="0" destOrd="0" presId="urn:microsoft.com/office/officeart/2005/8/layout/hierarchy5"/>
    <dgm:cxn modelId="{DC88DFED-B10F-4E5B-BA31-E9CF39A285AA}" type="presParOf" srcId="{DF3C3C8A-51C8-4E32-B1FC-D0455AFD9E90}" destId="{251262E3-2015-4C74-AF13-426DAAD9CC74}" srcOrd="5" destOrd="0" presId="urn:microsoft.com/office/officeart/2005/8/layout/hierarchy5"/>
    <dgm:cxn modelId="{22347449-E94C-4AFE-A8DF-6F8EDACF1FD8}" type="presParOf" srcId="{251262E3-2015-4C74-AF13-426DAAD9CC74}" destId="{3DAF5962-071E-4970-9655-A2755035B340}" srcOrd="0" destOrd="0" presId="urn:microsoft.com/office/officeart/2005/8/layout/hierarchy5"/>
    <dgm:cxn modelId="{94C4CD02-CF4B-4F0F-BFF6-47C9F66F2D7B}" type="presParOf" srcId="{251262E3-2015-4C74-AF13-426DAAD9CC74}" destId="{88FED527-0318-450D-BED7-0D4DE67396FC}" srcOrd="1" destOrd="0" presId="urn:microsoft.com/office/officeart/2005/8/layout/hierarchy5"/>
    <dgm:cxn modelId="{67A30F32-4B85-4628-82FC-8B3EDA855389}" type="presParOf" srcId="{F32DC0CE-FDDF-46B4-B7C8-1CFCF08E08B5}" destId="{B76A4284-BF0A-453B-8F97-503C476B4A8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745DD-733C-47BB-B7E1-6218269FDCCE}">
      <dsp:nvSpPr>
        <dsp:cNvPr id="0" name=""/>
        <dsp:cNvSpPr/>
      </dsp:nvSpPr>
      <dsp:spPr>
        <a:xfrm>
          <a:off x="157" y="1349227"/>
          <a:ext cx="1083811" cy="541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/>
            <a:t>nekovy</a:t>
          </a:r>
        </a:p>
      </dsp:txBody>
      <dsp:txXfrm>
        <a:off x="16029" y="1365099"/>
        <a:ext cx="1052067" cy="510161"/>
      </dsp:txXfrm>
    </dsp:sp>
    <dsp:sp modelId="{E8CF4B6F-7CA4-4F9E-BFB0-5C43A23F19D7}">
      <dsp:nvSpPr>
        <dsp:cNvPr id="0" name=""/>
        <dsp:cNvSpPr/>
      </dsp:nvSpPr>
      <dsp:spPr>
        <a:xfrm rot="17014899">
          <a:off x="733682" y="1160139"/>
          <a:ext cx="915580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5051"/>
              </a:moveTo>
              <a:lnTo>
                <a:pt x="915580" y="15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400" kern="1200"/>
        </a:p>
      </dsp:txBody>
      <dsp:txXfrm>
        <a:off x="1168583" y="1152301"/>
        <a:ext cx="45779" cy="45779"/>
      </dsp:txXfrm>
    </dsp:sp>
    <dsp:sp modelId="{4B63BD44-A6F5-4A75-8E17-28755629C581}">
      <dsp:nvSpPr>
        <dsp:cNvPr id="0" name=""/>
        <dsp:cNvSpPr/>
      </dsp:nvSpPr>
      <dsp:spPr>
        <a:xfrm>
          <a:off x="1298976" y="459249"/>
          <a:ext cx="6835275" cy="541905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/>
            <a:t>plynné: </a:t>
          </a:r>
          <a:r>
            <a:rPr lang="sk-SK" sz="2400" kern="1200" dirty="0"/>
            <a:t>vodík, dusík, kyslík, fluór, chlór, hélium,... </a:t>
          </a:r>
        </a:p>
      </dsp:txBody>
      <dsp:txXfrm>
        <a:off x="1314848" y="475121"/>
        <a:ext cx="6803531" cy="510161"/>
      </dsp:txXfrm>
    </dsp:sp>
    <dsp:sp modelId="{E1719229-ED7D-42D6-9343-71830B11BE9E}">
      <dsp:nvSpPr>
        <dsp:cNvPr id="0" name=""/>
        <dsp:cNvSpPr/>
      </dsp:nvSpPr>
      <dsp:spPr>
        <a:xfrm rot="20790664">
          <a:off x="1079938" y="1571044"/>
          <a:ext cx="292247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5051"/>
              </a:moveTo>
              <a:lnTo>
                <a:pt x="292247" y="15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400" kern="1200"/>
        </a:p>
      </dsp:txBody>
      <dsp:txXfrm>
        <a:off x="1218756" y="1578789"/>
        <a:ext cx="14612" cy="14612"/>
      </dsp:txXfrm>
    </dsp:sp>
    <dsp:sp modelId="{E2F81AEE-34A4-42C5-B092-78911B5B0D60}">
      <dsp:nvSpPr>
        <dsp:cNvPr id="0" name=""/>
        <dsp:cNvSpPr/>
      </dsp:nvSpPr>
      <dsp:spPr>
        <a:xfrm>
          <a:off x="1368155" y="1296141"/>
          <a:ext cx="4999179" cy="5117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/>
            <a:t>  kvapalné</a:t>
          </a:r>
          <a:r>
            <a:rPr lang="sk-SK" sz="2400" kern="1200" dirty="0"/>
            <a:t>: bróm </a:t>
          </a:r>
        </a:p>
      </dsp:txBody>
      <dsp:txXfrm>
        <a:off x="1383143" y="1311129"/>
        <a:ext cx="4969203" cy="481762"/>
      </dsp:txXfrm>
    </dsp:sp>
    <dsp:sp modelId="{8B790711-801D-44D5-B960-F615589CBA09}">
      <dsp:nvSpPr>
        <dsp:cNvPr id="0" name=""/>
        <dsp:cNvSpPr/>
      </dsp:nvSpPr>
      <dsp:spPr>
        <a:xfrm rot="4269401">
          <a:off x="786120" y="2021492"/>
          <a:ext cx="879884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5051"/>
              </a:moveTo>
              <a:lnTo>
                <a:pt x="879884" y="15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400" kern="1200"/>
        </a:p>
      </dsp:txBody>
      <dsp:txXfrm>
        <a:off x="1204065" y="2014546"/>
        <a:ext cx="43994" cy="43994"/>
      </dsp:txXfrm>
    </dsp:sp>
    <dsp:sp modelId="{3DAF5962-071E-4970-9655-A2755035B340}">
      <dsp:nvSpPr>
        <dsp:cNvPr id="0" name=""/>
        <dsp:cNvSpPr/>
      </dsp:nvSpPr>
      <dsp:spPr>
        <a:xfrm flipH="1">
          <a:off x="1368155" y="2232246"/>
          <a:ext cx="4904194" cy="44132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/>
            <a:t>  tuhé: </a:t>
          </a:r>
          <a:r>
            <a:rPr lang="sk-SK" sz="2400" kern="1200" dirty="0"/>
            <a:t>uhlík, síra, fosfor, jód, ...</a:t>
          </a:r>
        </a:p>
      </dsp:txBody>
      <dsp:txXfrm>
        <a:off x="1381081" y="2245172"/>
        <a:ext cx="4878342" cy="415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30.10.2020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30.10.2020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30.10.2020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30.10.2020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30.10.2020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30.10.2020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30.10.2020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30.10.2020</a:t>
            </a:fld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30.10.2020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30.10.2020</a:t>
            </a:fld>
            <a:endParaRPr lang="sk-SK" dirty="0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dirty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30.10.2020</a:t>
            </a:fld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DA39CA-5D66-46E3-8CF5-2F990151517B}" type="datetimeFigureOut">
              <a:rPr lang="sk-SK" smtClean="0"/>
              <a:pPr/>
              <a:t>30.10.2020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00232" y="214290"/>
            <a:ext cx="6652886" cy="1080120"/>
          </a:xfrm>
        </p:spPr>
        <p:txBody>
          <a:bodyPr>
            <a:normAutofit/>
          </a:bodyPr>
          <a:lstStyle/>
          <a:p>
            <a:pPr algn="ctr"/>
            <a:r>
              <a:rPr lang="sk-SK" sz="4400" dirty="0"/>
              <a:t>Zloženie látok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9712" y="5301208"/>
            <a:ext cx="6678488" cy="1152128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</a:pPr>
            <a:r>
              <a:rPr lang="sk-SK" sz="2800" dirty="0"/>
              <a:t>Kovy, polokovy a nekovy</a:t>
            </a:r>
          </a:p>
        </p:txBody>
      </p:sp>
      <p:pic>
        <p:nvPicPr>
          <p:cNvPr id="11266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2880320" cy="191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VÃ½sledok vyhÄ¾adÃ¡vania obrÃ¡zkov pre dopyt sÃ­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4"/>
            <a:ext cx="1152128" cy="111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924944"/>
            <a:ext cx="1157114" cy="1157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2" name="Picture 8" descr="VÃ½sledok vyhÄ¾adÃ¡vania obrÃ¡zkov pre dopyt graf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060848"/>
            <a:ext cx="1152128" cy="1053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4" name="Picture 10" descr="VÃ½sledok vyhÄ¾adÃ¡vania obrÃ¡zkov pre dopyt kremÃ­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212976"/>
            <a:ext cx="1296144" cy="902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6" name="Picture 12" descr="VÃ½sledok vyhÄ¾adÃ¡vania obrÃ¡zkov pre dopyt germÃ¡nium"/>
          <p:cNvPicPr>
            <a:picLocks noChangeAspect="1" noChangeArrowheads="1"/>
          </p:cNvPicPr>
          <p:nvPr/>
        </p:nvPicPr>
        <p:blipFill>
          <a:blip r:embed="rId7" cstate="print"/>
          <a:srcRect l="14193" t="14286" r="10113" b="14286"/>
          <a:stretch>
            <a:fillRect/>
          </a:stretch>
        </p:blipFill>
        <p:spPr bwMode="auto">
          <a:xfrm>
            <a:off x="5220072" y="3789040"/>
            <a:ext cx="1152128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8" name="Picture 14" descr="SÃºvisiaci obrÃ¡zok"/>
          <p:cNvPicPr>
            <a:picLocks noChangeAspect="1" noChangeArrowheads="1"/>
          </p:cNvPicPr>
          <p:nvPr/>
        </p:nvPicPr>
        <p:blipFill>
          <a:blip r:embed="rId8" cstate="print"/>
          <a:srcRect b="7413"/>
          <a:stretch>
            <a:fillRect/>
          </a:stretch>
        </p:blipFill>
        <p:spPr bwMode="auto">
          <a:xfrm>
            <a:off x="4067944" y="4077072"/>
            <a:ext cx="1152128" cy="1066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sk-SK" b="1" dirty="0"/>
              <a:t>Nekovy</a:t>
            </a:r>
            <a:r>
              <a:rPr lang="sk-SK" dirty="0"/>
              <a:t>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96944" cy="5949280"/>
          </a:xfrm>
        </p:spPr>
        <p:txBody>
          <a:bodyPr/>
          <a:lstStyle/>
          <a:p>
            <a:r>
              <a:rPr lang="sk-SK" dirty="0"/>
              <a:t>Sú krehké (nie sú kujné).</a:t>
            </a:r>
          </a:p>
          <a:p>
            <a:r>
              <a:rPr lang="sk-SK" dirty="0"/>
              <a:t>Nie sú ťažné.</a:t>
            </a:r>
          </a:p>
          <a:p>
            <a:r>
              <a:rPr lang="sk-SK" dirty="0"/>
              <a:t>Nie sú lesklé (okrem kryštálov).</a:t>
            </a:r>
          </a:p>
          <a:p>
            <a:r>
              <a:rPr lang="sk-SK" dirty="0"/>
              <a:t>Nie sú elektrické vodiče (s výnimkou grafitu).</a:t>
            </a:r>
          </a:p>
          <a:p>
            <a:r>
              <a:rPr lang="sk-SK" dirty="0"/>
              <a:t>Ich atómy sú viazané </a:t>
            </a:r>
            <a:r>
              <a:rPr lang="sk-SK" dirty="0" err="1"/>
              <a:t>kovalentnými</a:t>
            </a:r>
            <a:r>
              <a:rPr lang="sk-SK" dirty="0"/>
              <a:t> väzbami.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95536" y="3356992"/>
          <a:ext cx="835292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SÃºvisiaci obrÃ¡zok"/>
          <p:cNvPicPr>
            <a:picLocks noChangeAspect="1" noChangeArrowheads="1"/>
          </p:cNvPicPr>
          <p:nvPr/>
        </p:nvPicPr>
        <p:blipFill>
          <a:blip r:embed="rId7" cstate="print"/>
          <a:srcRect t="21000" b="32801"/>
          <a:stretch>
            <a:fillRect/>
          </a:stretch>
        </p:blipFill>
        <p:spPr bwMode="auto">
          <a:xfrm>
            <a:off x="6588224" y="4581128"/>
            <a:ext cx="2286000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Sulfur-es67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692696"/>
            <a:ext cx="1800200" cy="1738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sk-SK" b="1" dirty="0"/>
              <a:t>Nekovy</a:t>
            </a:r>
            <a:r>
              <a:rPr lang="sk-SK" dirty="0"/>
              <a:t>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7704856" cy="5377808"/>
          </a:xfrm>
        </p:spPr>
        <p:txBody>
          <a:bodyPr>
            <a:normAutofit/>
          </a:bodyPr>
          <a:lstStyle/>
          <a:p>
            <a:r>
              <a:rPr lang="sk-SK" dirty="0"/>
              <a:t>Tvoria </a:t>
            </a:r>
            <a:r>
              <a:rPr lang="sk-SK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atmosféru</a:t>
            </a:r>
            <a:r>
              <a:rPr lang="sk-SK" dirty="0"/>
              <a:t> (</a:t>
            </a:r>
            <a:r>
              <a:rPr lang="sk-SK" i="1" dirty="0"/>
              <a:t>dusík, kyslík</a:t>
            </a:r>
            <a:r>
              <a:rPr lang="sk-SK" dirty="0"/>
              <a:t>).</a:t>
            </a:r>
          </a:p>
          <a:p>
            <a:r>
              <a:rPr lang="sk-SK" dirty="0"/>
              <a:t>Tvoria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hydrosféru</a:t>
            </a:r>
            <a:r>
              <a:rPr lang="sk-SK" dirty="0"/>
              <a:t> (</a:t>
            </a:r>
            <a:r>
              <a:rPr lang="sk-SK" i="1" dirty="0"/>
              <a:t>vodík, kyslík</a:t>
            </a:r>
            <a:r>
              <a:rPr lang="sk-SK" dirty="0"/>
              <a:t>).</a:t>
            </a:r>
          </a:p>
          <a:p>
            <a:r>
              <a:rPr lang="sk-SK" dirty="0"/>
              <a:t>Tvoria takmer polovicu hmotnosti zemskej kôry (</a:t>
            </a:r>
            <a:r>
              <a:rPr lang="sk-SK" i="1" dirty="0"/>
              <a:t>kyslík, vodík, fosfor, ...</a:t>
            </a:r>
            <a:r>
              <a:rPr lang="sk-SK" dirty="0"/>
              <a:t>).</a:t>
            </a:r>
          </a:p>
          <a:p>
            <a:r>
              <a:rPr lang="sk-SK" dirty="0"/>
              <a:t>Sú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zložkou ľudského tela </a:t>
            </a:r>
            <a:r>
              <a:rPr lang="sk-SK" dirty="0"/>
              <a:t>(</a:t>
            </a:r>
            <a:r>
              <a:rPr lang="sk-SK" i="1" dirty="0"/>
              <a:t>uhlík, vodík, kyslík, dusík, fosfor, síra</a:t>
            </a:r>
            <a:r>
              <a:rPr lang="sk-SK" dirty="0"/>
              <a:t>).</a:t>
            </a:r>
          </a:p>
          <a:p>
            <a:r>
              <a:rPr lang="sk-SK" dirty="0"/>
              <a:t>17. skupina v PTP sú </a:t>
            </a:r>
            <a:r>
              <a:rPr lang="sk-SK" b="1" dirty="0"/>
              <a:t>halogény</a:t>
            </a:r>
            <a:r>
              <a:rPr lang="sk-SK" dirty="0"/>
              <a:t>: fluór, chlór, bróm, jód, </a:t>
            </a:r>
            <a:r>
              <a:rPr lang="sk-SK" dirty="0" err="1"/>
              <a:t>astát</a:t>
            </a:r>
            <a:r>
              <a:rPr lang="sk-SK" dirty="0"/>
              <a:t>. Všetky sú jedovaté.</a:t>
            </a:r>
          </a:p>
          <a:p>
            <a:r>
              <a:rPr lang="sk-SK" dirty="0"/>
              <a:t>Nekovy vytvárajú s kovmi aj nekovmi zlúčeniny (</a:t>
            </a:r>
            <a:r>
              <a:rPr lang="sk-SK" i="1" dirty="0"/>
              <a:t>chlorid sodný, sulfid železnatý, voda, oxid uhličitý,...</a:t>
            </a:r>
            <a:r>
              <a:rPr lang="sk-SK" dirty="0"/>
              <a:t>).</a:t>
            </a:r>
          </a:p>
          <a:p>
            <a:r>
              <a:rPr lang="sk-SK" b="1" dirty="0"/>
              <a:t>Uhlík </a:t>
            </a:r>
            <a:r>
              <a:rPr lang="sk-SK" dirty="0"/>
              <a:t>patrí medzi najvýznamnejšie chemické prvky.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sk-SK" sz="4000" dirty="0"/>
              <a:t>Ďakujem za pozornosť!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539552" y="537321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2">
                    <a:lumMod val="50000"/>
                  </a:schemeClr>
                </a:solidFill>
              </a:rPr>
              <a:t>Zdroj obrázkov: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Už vieme: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424936" cy="5637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i="1" dirty="0"/>
              <a:t>Podľa niektorých vlastností rozdeľujeme prvky na kovy, polokovy a nekovy.</a:t>
            </a:r>
          </a:p>
          <a:p>
            <a:pPr>
              <a:lnSpc>
                <a:spcPct val="150000"/>
              </a:lnSpc>
            </a:pPr>
            <a:r>
              <a:rPr lang="sk-SK" i="1" dirty="0">
                <a:solidFill>
                  <a:schemeClr val="bg2">
                    <a:lumMod val="25000"/>
                  </a:schemeClr>
                </a:solidFill>
              </a:rPr>
              <a:t>Pozorovali sme rôzne vlastnosti kovov a nekovov.</a:t>
            </a:r>
          </a:p>
          <a:p>
            <a:pPr>
              <a:lnSpc>
                <a:spcPct val="150000"/>
              </a:lnSpc>
            </a:pPr>
            <a:r>
              <a:rPr lang="sk-SK" i="1" dirty="0">
                <a:solidFill>
                  <a:schemeClr val="accent1">
                    <a:lumMod val="75000"/>
                  </a:schemeClr>
                </a:solidFill>
              </a:rPr>
              <a:t>Zistili sme, že kovy a nekovy sa odlišujú vlastnosťami, nie je medzi nimi však presná hranica.</a:t>
            </a:r>
          </a:p>
          <a:p>
            <a:pPr>
              <a:lnSpc>
                <a:spcPct val="150000"/>
              </a:lnSpc>
            </a:pPr>
            <a:r>
              <a:rPr lang="sk-SK" i="1" dirty="0">
                <a:solidFill>
                  <a:schemeClr val="accent4">
                    <a:lumMod val="75000"/>
                  </a:schemeClr>
                </a:solidFill>
              </a:rPr>
              <a:t>Navyše existujú výnimky, ktoré potvrdzujú pravidlo.</a:t>
            </a:r>
          </a:p>
          <a:p>
            <a:pPr>
              <a:lnSpc>
                <a:spcPct val="150000"/>
              </a:lnSpc>
            </a:pPr>
            <a:r>
              <a:rPr lang="sk-SK" i="1" dirty="0">
                <a:solidFill>
                  <a:schemeClr val="accent5">
                    <a:lumMod val="75000"/>
                  </a:schemeClr>
                </a:solidFill>
              </a:rPr>
              <a:t>Prvky, ktorých vlastnosti sú na rozhraní medzi kovmi a nekovmi sú </a:t>
            </a:r>
            <a:r>
              <a:rPr lang="sk-SK" b="1" i="1" dirty="0">
                <a:solidFill>
                  <a:schemeClr val="accent5">
                    <a:lumMod val="75000"/>
                  </a:schemeClr>
                </a:solidFill>
              </a:rPr>
              <a:t>polokovy.</a:t>
            </a:r>
          </a:p>
          <a:p>
            <a:pPr>
              <a:lnSpc>
                <a:spcPct val="150000"/>
              </a:lnSpc>
            </a:pPr>
            <a:endParaRPr lang="sk-SK" i="1" dirty="0"/>
          </a:p>
          <a:p>
            <a:endParaRPr lang="sk-SK" dirty="0"/>
          </a:p>
          <a:p>
            <a:endParaRPr lang="sk-SK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/>
              <a:t>Kovy polokovy a nekovy v PTP</a:t>
            </a:r>
          </a:p>
        </p:txBody>
      </p:sp>
      <p:pic>
        <p:nvPicPr>
          <p:cNvPr id="1026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318166" cy="4824536"/>
          </a:xfrm>
          <a:prstGeom prst="rect">
            <a:avLst/>
          </a:prstGeom>
          <a:noFill/>
        </p:spPr>
      </p:pic>
      <p:graphicFrame>
        <p:nvGraphicFramePr>
          <p:cNvPr id="6" name="Zástupný symbol obsahu 5"/>
          <p:cNvGraphicFramePr>
            <a:graphicFrameLocks noGrp="1"/>
          </p:cNvGraphicFramePr>
          <p:nvPr>
            <p:ph sz="quarter" idx="1"/>
          </p:nvPr>
        </p:nvGraphicFramePr>
        <p:xfrm>
          <a:off x="1835696" y="1268760"/>
          <a:ext cx="5112567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Kovy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Polokovy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Nekovy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706090"/>
          </a:xfrm>
        </p:spPr>
        <p:txBody>
          <a:bodyPr/>
          <a:lstStyle/>
          <a:p>
            <a:pPr algn="ctr"/>
            <a:r>
              <a:rPr lang="sk-SK" b="1" dirty="0"/>
              <a:t>Kovy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8820472" cy="5637240"/>
          </a:xfrm>
        </p:spPr>
        <p:txBody>
          <a:bodyPr/>
          <a:lstStyle/>
          <a:p>
            <a:r>
              <a:rPr lang="sk-SK" dirty="0"/>
              <a:t>Väčšina všetkých známych chemických prvkov sú kovy.</a:t>
            </a:r>
          </a:p>
          <a:p>
            <a:r>
              <a:rPr lang="sk-SK" dirty="0"/>
              <a:t>Prvé dva</a:t>
            </a:r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k-SK" u="sng" dirty="0">
                <a:solidFill>
                  <a:schemeClr val="bg1">
                    <a:lumMod val="65000"/>
                  </a:schemeClr>
                </a:solidFill>
              </a:rPr>
              <a:t>najrozšírenejšie</a:t>
            </a:r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k-SK" dirty="0"/>
              <a:t>kovy v zemskej kôre sú </a:t>
            </a:r>
            <a:r>
              <a:rPr lang="sk-SK" b="1" i="1" dirty="0">
                <a:solidFill>
                  <a:schemeClr val="bg1">
                    <a:lumMod val="65000"/>
                  </a:schemeClr>
                </a:solidFill>
              </a:rPr>
              <a:t>hliník</a:t>
            </a:r>
            <a:r>
              <a:rPr lang="sk-SK" dirty="0"/>
              <a:t> a </a:t>
            </a:r>
            <a:r>
              <a:rPr lang="sk-SK" b="1" i="1" dirty="0">
                <a:solidFill>
                  <a:schemeClr val="bg1">
                    <a:lumMod val="65000"/>
                  </a:schemeClr>
                </a:solidFill>
              </a:rPr>
              <a:t>železo</a:t>
            </a:r>
            <a:r>
              <a:rPr lang="sk-SK" dirty="0"/>
              <a:t>.</a:t>
            </a:r>
          </a:p>
          <a:p>
            <a:r>
              <a:rPr lang="sk-SK" b="1" dirty="0"/>
              <a:t>Vlastnosti: </a:t>
            </a:r>
          </a:p>
          <a:p>
            <a:endParaRPr lang="sk-SK" b="1" dirty="0"/>
          </a:p>
          <a:p>
            <a:pPr lvl="1"/>
            <a:r>
              <a:rPr lang="sk-SK" sz="2400" dirty="0"/>
              <a:t>Kovový lesk (</a:t>
            </a:r>
            <a:r>
              <a:rPr lang="sk-SK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striebrosivý</a:t>
            </a:r>
            <a:r>
              <a:rPr lang="sk-SK" sz="2400" i="1" dirty="0"/>
              <a:t>, </a:t>
            </a:r>
            <a:r>
              <a:rPr lang="sk-SK" sz="2400" i="1" dirty="0">
                <a:solidFill>
                  <a:srgbClr val="FFC000"/>
                </a:solidFill>
              </a:rPr>
              <a:t>zlato – žlté</a:t>
            </a:r>
            <a:r>
              <a:rPr lang="sk-SK" sz="2400" i="1" dirty="0"/>
              <a:t>, </a:t>
            </a:r>
            <a:r>
              <a:rPr lang="sk-SK" sz="2400" i="1" dirty="0">
                <a:solidFill>
                  <a:srgbClr val="CC3300"/>
                </a:solidFill>
              </a:rPr>
              <a:t>meď – červená</a:t>
            </a:r>
            <a:r>
              <a:rPr lang="sk-SK" sz="2400" dirty="0"/>
              <a:t>)</a:t>
            </a:r>
          </a:p>
          <a:p>
            <a:pPr lvl="1"/>
            <a:r>
              <a:rPr lang="sk-SK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Kujnosť </a:t>
            </a:r>
            <a:r>
              <a:rPr lang="sk-SK" sz="2400" dirty="0"/>
              <a:t>(</a:t>
            </a:r>
            <a:r>
              <a:rPr lang="sk-SK" sz="2400" i="1" dirty="0"/>
              <a:t>dajú sa tvarovať, mechanicky natiahnuť na drôty, najťažnejší kov je </a:t>
            </a:r>
            <a:r>
              <a:rPr lang="sk-SK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zlato</a:t>
            </a:r>
            <a:r>
              <a:rPr lang="sk-SK" sz="2400" dirty="0"/>
              <a:t>).</a:t>
            </a:r>
          </a:p>
          <a:p>
            <a:pPr lvl="1"/>
            <a:r>
              <a:rPr lang="sk-SK" sz="2400" dirty="0"/>
              <a:t>Dobrá </a:t>
            </a:r>
            <a:r>
              <a:rPr lang="sk-SK" sz="2400" dirty="0">
                <a:solidFill>
                  <a:schemeClr val="accent4">
                    <a:lumMod val="75000"/>
                  </a:schemeClr>
                </a:solidFill>
              </a:rPr>
              <a:t>elektrická a tepelná vodivosť </a:t>
            </a:r>
            <a:r>
              <a:rPr lang="sk-SK" sz="2400" dirty="0"/>
              <a:t>(</a:t>
            </a:r>
            <a:r>
              <a:rPr lang="sk-SK" sz="2400" i="1" dirty="0"/>
              <a:t>najlepší elektrický a tepelný vodič je </a:t>
            </a:r>
            <a:r>
              <a:rPr lang="sk-SK" sz="2400" b="1" i="1" dirty="0">
                <a:solidFill>
                  <a:schemeClr val="accent4">
                    <a:lumMod val="75000"/>
                  </a:schemeClr>
                </a:solidFill>
              </a:rPr>
              <a:t>striebro</a:t>
            </a:r>
            <a:r>
              <a:rPr lang="sk-SK" sz="2400" dirty="0"/>
              <a:t>).</a:t>
            </a:r>
          </a:p>
          <a:p>
            <a:pPr lvl="1"/>
            <a:r>
              <a:rPr lang="sk-SK" sz="2400" dirty="0"/>
              <a:t>Pevné skupenstvo pri bežnej (</a:t>
            </a:r>
            <a:r>
              <a:rPr lang="sk-SK" sz="2400" i="1" dirty="0"/>
              <a:t>izbovej</a:t>
            </a:r>
            <a:r>
              <a:rPr lang="sk-SK" sz="2400" dirty="0"/>
              <a:t>) teplote, výnimkou je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ortuť</a:t>
            </a:r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sk-SK" sz="2400" dirty="0"/>
              <a:t>ktorá je </a:t>
            </a:r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kvapalná</a:t>
            </a:r>
            <a:r>
              <a:rPr lang="sk-SK" sz="2400" dirty="0"/>
              <a:t>.</a:t>
            </a:r>
          </a:p>
          <a:p>
            <a:pPr lvl="1"/>
            <a:r>
              <a:rPr lang="sk-SK" sz="2400" dirty="0"/>
              <a:t>Kovová väzba medzi atómami.</a:t>
            </a:r>
          </a:p>
          <a:p>
            <a:pPr lvl="1"/>
            <a:endParaRPr lang="sk-SK" dirty="0"/>
          </a:p>
          <a:p>
            <a:pPr lvl="1">
              <a:buNone/>
            </a:pPr>
            <a:endParaRPr lang="sk-SK" dirty="0"/>
          </a:p>
        </p:txBody>
      </p:sp>
      <p:pic>
        <p:nvPicPr>
          <p:cNvPr id="9218" name="Picture 2" descr="VÃ½sledok vyhÄ¾adÃ¡vania obrÃ¡zkov pre dopyt mercury"/>
          <p:cNvPicPr>
            <a:picLocks noChangeAspect="1" noChangeArrowheads="1"/>
          </p:cNvPicPr>
          <p:nvPr/>
        </p:nvPicPr>
        <p:blipFill>
          <a:blip r:embed="rId2" cstate="print"/>
          <a:srcRect l="5400" r="2801" b="7900"/>
          <a:stretch>
            <a:fillRect/>
          </a:stretch>
        </p:blipFill>
        <p:spPr bwMode="auto">
          <a:xfrm>
            <a:off x="6156176" y="5589240"/>
            <a:ext cx="2016223" cy="113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VÃ½sledok vyhÄ¾adÃ¡vania obrÃ¡zkov pre dopyt g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1008112" cy="809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 descr="VÃ½sledok vyhÄ¾adÃ¡vania obrÃ¡zkov pre dopyt copper"/>
          <p:cNvPicPr>
            <a:picLocks noChangeAspect="1" noChangeArrowheads="1"/>
          </p:cNvPicPr>
          <p:nvPr/>
        </p:nvPicPr>
        <p:blipFill>
          <a:blip r:embed="rId4" cstate="print"/>
          <a:srcRect l="13860" t="6720" r="2981" b="17681"/>
          <a:stretch>
            <a:fillRect/>
          </a:stretch>
        </p:blipFill>
        <p:spPr bwMode="auto">
          <a:xfrm>
            <a:off x="6300192" y="2276872"/>
            <a:ext cx="1080120" cy="736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Picture 8" descr="VÃ½sledok vyhÄ¾adÃ¡vania obrÃ¡zkov pre dopyt silver"/>
          <p:cNvPicPr>
            <a:picLocks noChangeAspect="1" noChangeArrowheads="1"/>
          </p:cNvPicPr>
          <p:nvPr/>
        </p:nvPicPr>
        <p:blipFill>
          <a:blip r:embed="rId5" cstate="print"/>
          <a:srcRect l="4755" t="6335" r="16001" b="19755"/>
          <a:stretch>
            <a:fillRect/>
          </a:stretch>
        </p:blipFill>
        <p:spPr bwMode="auto">
          <a:xfrm>
            <a:off x="2699792" y="2276872"/>
            <a:ext cx="1131554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43800" cy="635670"/>
          </a:xfrm>
        </p:spPr>
        <p:txBody>
          <a:bodyPr/>
          <a:lstStyle/>
          <a:p>
            <a:pPr algn="ctr"/>
            <a:r>
              <a:rPr lang="sk-SK" dirty="0"/>
              <a:t>Rozdelenia kovov podľa reaktivity: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23528" y="1772816"/>
            <a:ext cx="3960440" cy="4824536"/>
          </a:xfrm>
        </p:spPr>
        <p:txBody>
          <a:bodyPr/>
          <a:lstStyle/>
          <a:p>
            <a:r>
              <a:rPr lang="sk-SK" i="1" dirty="0">
                <a:solidFill>
                  <a:schemeClr val="tx2">
                    <a:lumMod val="75000"/>
                  </a:schemeClr>
                </a:solidFill>
              </a:rPr>
              <a:t>V prírode sa vyskytujú v zlúčeninách.</a:t>
            </a:r>
          </a:p>
          <a:p>
            <a:r>
              <a:rPr lang="sk-SK" i="1" dirty="0">
                <a:solidFill>
                  <a:schemeClr val="accent2">
                    <a:lumMod val="75000"/>
                  </a:schemeClr>
                </a:solidFill>
              </a:rPr>
              <a:t>Na ich povrchu dochádza vplyvom vonkajších podmienok k zmenám – podliehajú </a:t>
            </a:r>
            <a:r>
              <a:rPr lang="sk-SK" b="1" i="1" dirty="0">
                <a:solidFill>
                  <a:schemeClr val="accent2">
                    <a:lumMod val="75000"/>
                  </a:schemeClr>
                </a:solidFill>
              </a:rPr>
              <a:t>korózii</a:t>
            </a:r>
          </a:p>
          <a:p>
            <a:r>
              <a:rPr lang="sk-SK" i="1" dirty="0">
                <a:solidFill>
                  <a:schemeClr val="accent4">
                    <a:lumMod val="75000"/>
                  </a:schemeClr>
                </a:solidFill>
              </a:rPr>
              <a:t>Patria sem napr.: draslík, sodík, vápnik, horčík, hliník, zinok, železo,...</a:t>
            </a:r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4"/>
          </p:nvPr>
        </p:nvSpPr>
        <p:spPr>
          <a:xfrm>
            <a:off x="4371974" y="1844824"/>
            <a:ext cx="4232474" cy="3600400"/>
          </a:xfrm>
        </p:spPr>
        <p:txBody>
          <a:bodyPr/>
          <a:lstStyle/>
          <a:p>
            <a:r>
              <a:rPr lang="sk-SK" i="1" dirty="0">
                <a:solidFill>
                  <a:schemeClr val="tx2">
                    <a:lumMod val="75000"/>
                  </a:schemeClr>
                </a:solidFill>
              </a:rPr>
              <a:t>V prírode sa väčšinou vyskytujú v rýdzom stave, nezlúčené</a:t>
            </a:r>
            <a:r>
              <a:rPr lang="sk-SK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sk-SK" i="1" dirty="0">
                <a:solidFill>
                  <a:schemeClr val="accent1">
                    <a:lumMod val="75000"/>
                  </a:schemeClr>
                </a:solidFill>
              </a:rPr>
              <a:t>Sú málo reaktívne.</a:t>
            </a:r>
          </a:p>
          <a:p>
            <a:r>
              <a:rPr lang="sk-SK" i="1" dirty="0">
                <a:solidFill>
                  <a:schemeClr val="accent4">
                    <a:lumMod val="75000"/>
                  </a:schemeClr>
                </a:solidFill>
              </a:rPr>
              <a:t>Patria sem: meď, striebro zlato, platina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"/>
          </p:nvPr>
        </p:nvSpPr>
        <p:spPr>
          <a:xfrm>
            <a:off x="395536" y="908720"/>
            <a:ext cx="3657600" cy="65836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Neušľachtilé kovy: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3"/>
          </p:nvPr>
        </p:nvSpPr>
        <p:spPr>
          <a:xfrm>
            <a:off x="4427984" y="908720"/>
            <a:ext cx="3657600" cy="6583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Ušľachtilé kovy: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6012160" y="4437112"/>
            <a:ext cx="2016224" cy="1593468"/>
            <a:chOff x="6012160" y="4437112"/>
            <a:chExt cx="2016224" cy="1593468"/>
          </a:xfrm>
        </p:grpSpPr>
        <p:pic>
          <p:nvPicPr>
            <p:cNvPr id="1026" name="Picture 2" descr="SÃºvisiaci obrÃ¡zok"/>
            <p:cNvPicPr>
              <a:picLocks noChangeAspect="1" noChangeArrowheads="1"/>
            </p:cNvPicPr>
            <p:nvPr/>
          </p:nvPicPr>
          <p:blipFill>
            <a:blip r:embed="rId2" cstate="print"/>
            <a:srcRect l="22163" t="15816" r="13812" b="14595"/>
            <a:stretch>
              <a:fillRect/>
            </a:stretch>
          </p:blipFill>
          <p:spPr bwMode="auto">
            <a:xfrm>
              <a:off x="6156176" y="4437112"/>
              <a:ext cx="1872208" cy="15841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BlokTextu 8"/>
            <p:cNvSpPr txBox="1"/>
            <p:nvPr/>
          </p:nvSpPr>
          <p:spPr>
            <a:xfrm>
              <a:off x="6012160" y="5661248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platina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build="p"/>
      <p:bldP spid="4" grpId="0" uiExpand="1" build="p" animBg="1"/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43800" cy="635670"/>
          </a:xfrm>
        </p:spPr>
        <p:txBody>
          <a:bodyPr/>
          <a:lstStyle/>
          <a:p>
            <a:pPr algn="ctr"/>
            <a:r>
              <a:rPr lang="sk-SK" dirty="0"/>
              <a:t>Rozdelenia kovov podľa hustoty: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179512" y="1772816"/>
            <a:ext cx="4248472" cy="4176464"/>
          </a:xfrm>
        </p:spPr>
        <p:txBody>
          <a:bodyPr>
            <a:normAutofit/>
          </a:bodyPr>
          <a:lstStyle/>
          <a:p>
            <a:r>
              <a:rPr lang="sk-SK" sz="2200" i="1" dirty="0">
                <a:solidFill>
                  <a:schemeClr val="tx2">
                    <a:lumMod val="75000"/>
                  </a:schemeClr>
                </a:solidFill>
              </a:rPr>
              <a:t>Hustota</a:t>
            </a:r>
            <a:r>
              <a:rPr lang="sk-SK" sz="2200" b="1" i="1" dirty="0">
                <a:solidFill>
                  <a:schemeClr val="tx2">
                    <a:lumMod val="75000"/>
                  </a:schemeClr>
                </a:solidFill>
              </a:rPr>
              <a:t> väčšia </a:t>
            </a:r>
            <a:r>
              <a:rPr lang="sk-SK" sz="2200" i="1" dirty="0">
                <a:solidFill>
                  <a:schemeClr val="tx2">
                    <a:lumMod val="75000"/>
                  </a:schemeClr>
                </a:solidFill>
              </a:rPr>
              <a:t>ako </a:t>
            </a:r>
            <a:r>
              <a:rPr lang="sk-SK" sz="2200" b="1" i="1" dirty="0">
                <a:solidFill>
                  <a:schemeClr val="tx2">
                    <a:lumMod val="75000"/>
                  </a:schemeClr>
                </a:solidFill>
              </a:rPr>
              <a:t>5 g/cm</a:t>
            </a:r>
            <a:r>
              <a:rPr lang="sk-SK" sz="2200" b="1" i="1" baseline="30000" dirty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sk-SK" sz="2200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sk-SK" sz="2200" i="1" dirty="0">
                <a:solidFill>
                  <a:schemeClr val="accent4">
                    <a:lumMod val="75000"/>
                  </a:schemeClr>
                </a:solidFill>
              </a:rPr>
              <a:t>Patria sem napr.: železo, zlato, olovo</a:t>
            </a:r>
          </a:p>
          <a:p>
            <a:endParaRPr lang="sk-SK" sz="2200" i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sk-SK" sz="2000" i="1" dirty="0">
                <a:solidFill>
                  <a:schemeClr val="accent4">
                    <a:lumMod val="75000"/>
                  </a:schemeClr>
                </a:solidFill>
              </a:rPr>
              <a:t>Pozn.: týmto slovným spojením sa označujú aj kovy, ktoré sú toxické pre človeka a nebezpečné pre </a:t>
            </a:r>
            <a:r>
              <a:rPr lang="sk-SK" sz="2000" b="1" i="1" dirty="0">
                <a:solidFill>
                  <a:schemeClr val="accent4">
                    <a:lumMod val="75000"/>
                  </a:schemeClr>
                </a:solidFill>
              </a:rPr>
              <a:t>životné prostredie</a:t>
            </a:r>
            <a:r>
              <a:rPr lang="sk-SK" sz="2000" i="1" dirty="0">
                <a:solidFill>
                  <a:schemeClr val="accent4">
                    <a:lumMod val="75000"/>
                  </a:schemeClr>
                </a:solidFill>
              </a:rPr>
              <a:t>. Ukladajú sa v organizmoch a len ťažko sa z organizmu odbúravajú (hlavne </a:t>
            </a:r>
            <a:r>
              <a:rPr lang="pt-BR" sz="2000" i="1" dirty="0">
                <a:solidFill>
                  <a:schemeClr val="accent4">
                    <a:lumMod val="75000"/>
                  </a:schemeClr>
                </a:solidFill>
              </a:rPr>
              <a:t>kadmium, ortuť, olovo a arzén</a:t>
            </a:r>
            <a:r>
              <a:rPr lang="sk-SK" sz="2000" i="1" dirty="0">
                <a:solidFill>
                  <a:schemeClr val="accent4">
                    <a:lumMod val="75000"/>
                  </a:schemeClr>
                </a:solidFill>
              </a:rPr>
              <a:t>). </a:t>
            </a:r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4"/>
          </p:nvPr>
        </p:nvSpPr>
        <p:spPr>
          <a:xfrm>
            <a:off x="4355976" y="1772816"/>
            <a:ext cx="4536504" cy="2736304"/>
          </a:xfrm>
        </p:spPr>
        <p:txBody>
          <a:bodyPr/>
          <a:lstStyle/>
          <a:p>
            <a:r>
              <a:rPr lang="sk-SK" i="1" dirty="0">
                <a:solidFill>
                  <a:schemeClr val="tx2">
                    <a:lumMod val="75000"/>
                  </a:schemeClr>
                </a:solidFill>
              </a:rPr>
              <a:t>Hustota</a:t>
            </a:r>
            <a:r>
              <a:rPr lang="sk-SK" b="1" i="1" dirty="0">
                <a:solidFill>
                  <a:schemeClr val="tx2">
                    <a:lumMod val="75000"/>
                  </a:schemeClr>
                </a:solidFill>
              </a:rPr>
              <a:t> menšia </a:t>
            </a:r>
            <a:r>
              <a:rPr lang="sk-SK" i="1" dirty="0">
                <a:solidFill>
                  <a:schemeClr val="tx2">
                    <a:lumMod val="75000"/>
                  </a:schemeClr>
                </a:solidFill>
              </a:rPr>
              <a:t>ako </a:t>
            </a:r>
            <a:r>
              <a:rPr lang="sk-SK" b="1" i="1" dirty="0">
                <a:solidFill>
                  <a:schemeClr val="tx2">
                    <a:lumMod val="75000"/>
                  </a:schemeClr>
                </a:solidFill>
              </a:rPr>
              <a:t>5 g/cm</a:t>
            </a:r>
            <a:r>
              <a:rPr lang="sk-SK" b="1" i="1" baseline="30000" dirty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sk-SK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sk-SK" i="1" dirty="0">
                <a:solidFill>
                  <a:schemeClr val="accent4">
                    <a:lumMod val="75000"/>
                  </a:schemeClr>
                </a:solidFill>
              </a:rPr>
              <a:t>Patria sem: sodík, hliník, titán</a:t>
            </a:r>
          </a:p>
          <a:p>
            <a:r>
              <a:rPr lang="sk-SK" sz="2000" i="1" dirty="0">
                <a:solidFill>
                  <a:schemeClr val="accent4">
                    <a:lumMod val="75000"/>
                  </a:schemeClr>
                </a:solidFill>
              </a:rPr>
              <a:t>Aj vzhľadom na svoju hustotu majú hliník aj titán široké využitie v pevných a ľahkých zliatinách.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"/>
          </p:nvPr>
        </p:nvSpPr>
        <p:spPr>
          <a:xfrm>
            <a:off x="395536" y="908720"/>
            <a:ext cx="3657600" cy="65836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Ťažké  kovy: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3"/>
          </p:nvPr>
        </p:nvSpPr>
        <p:spPr>
          <a:xfrm>
            <a:off x="4427984" y="908720"/>
            <a:ext cx="3657600" cy="6583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Ľahké kovy: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6300192" y="4005064"/>
            <a:ext cx="2448272" cy="1521460"/>
            <a:chOff x="6156176" y="4005064"/>
            <a:chExt cx="2448272" cy="1521460"/>
          </a:xfrm>
        </p:grpSpPr>
        <p:pic>
          <p:nvPicPr>
            <p:cNvPr id="25602" name="Picture 2" descr="VÃ½sledok vyhÄ¾adÃ¡vania obrÃ¡zkov pre dopyt kov titÃ¡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4005064"/>
              <a:ext cx="2376264" cy="14961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BlokTextu 10"/>
            <p:cNvSpPr txBox="1"/>
            <p:nvPr/>
          </p:nvSpPr>
          <p:spPr>
            <a:xfrm>
              <a:off x="7092280" y="515719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/>
                <a:t>titán</a:t>
              </a: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4644008" y="5085184"/>
            <a:ext cx="1656184" cy="1449452"/>
            <a:chOff x="4499992" y="5157192"/>
            <a:chExt cx="1656184" cy="1449452"/>
          </a:xfrm>
        </p:grpSpPr>
        <p:pic>
          <p:nvPicPr>
            <p:cNvPr id="25604" name="Picture 4" descr="VÃ½sledok vyhÄ¾adÃ¡vania obrÃ¡zkov pre dopyt hlinÃ­k"/>
            <p:cNvPicPr>
              <a:picLocks noChangeAspect="1" noChangeArrowheads="1"/>
            </p:cNvPicPr>
            <p:nvPr/>
          </p:nvPicPr>
          <p:blipFill>
            <a:blip r:embed="rId3" cstate="print"/>
            <a:srcRect t="9524" b="9524"/>
            <a:stretch>
              <a:fillRect/>
            </a:stretch>
          </p:blipFill>
          <p:spPr bwMode="auto">
            <a:xfrm>
              <a:off x="4644008" y="5157192"/>
              <a:ext cx="1512168" cy="1224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BlokTextu 13"/>
            <p:cNvSpPr txBox="1"/>
            <p:nvPr/>
          </p:nvSpPr>
          <p:spPr>
            <a:xfrm>
              <a:off x="4499992" y="623731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hliník</a:t>
              </a: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1547664" y="5877272"/>
            <a:ext cx="2232248" cy="873388"/>
            <a:chOff x="1547664" y="5877272"/>
            <a:chExt cx="2232248" cy="873388"/>
          </a:xfrm>
        </p:grpSpPr>
        <p:pic>
          <p:nvPicPr>
            <p:cNvPr id="25612" name="Picture 12" descr="olov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664" y="5877272"/>
              <a:ext cx="1321124" cy="8367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BlokTextu 19"/>
            <p:cNvSpPr txBox="1"/>
            <p:nvPr/>
          </p:nvSpPr>
          <p:spPr>
            <a:xfrm>
              <a:off x="2771800" y="6381328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olovo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uiExpand="1" build="p"/>
      <p:bldP spid="4" grpId="0" build="p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k-SK" b="1" dirty="0"/>
              <a:t>Zliatiny</a:t>
            </a:r>
            <a:r>
              <a:rPr lang="sk-SK" dirty="0"/>
              <a:t>:</a:t>
            </a:r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859216" cy="5349208"/>
          </a:xfrm>
        </p:spPr>
        <p:txBody>
          <a:bodyPr/>
          <a:lstStyle/>
          <a:p>
            <a:r>
              <a:rPr lang="sk-SK" dirty="0"/>
              <a:t>Sú to tuhé rovnorodé zmesi hlavne kovov.</a:t>
            </a:r>
          </a:p>
          <a:p>
            <a:r>
              <a:rPr lang="sk-SK" dirty="0"/>
              <a:t>Majú lepšie vlastnosti ako čisté kovové prvky.</a:t>
            </a:r>
          </a:p>
          <a:p>
            <a:endParaRPr lang="sk-SK" dirty="0"/>
          </a:p>
          <a:p>
            <a:r>
              <a:rPr lang="sk-SK" b="1" dirty="0"/>
              <a:t>BRONZ</a:t>
            </a:r>
            <a:r>
              <a:rPr lang="sk-SK" dirty="0"/>
              <a:t>  (</a:t>
            </a:r>
            <a:r>
              <a:rPr lang="sk-SK" i="1" dirty="0"/>
              <a:t>meď, cín</a:t>
            </a:r>
            <a:r>
              <a:rPr lang="sk-SK" dirty="0"/>
              <a:t>)</a:t>
            </a:r>
          </a:p>
          <a:p>
            <a:r>
              <a:rPr lang="sk-SK" b="1" dirty="0"/>
              <a:t>MOSADZ</a:t>
            </a:r>
            <a:r>
              <a:rPr lang="sk-SK" dirty="0"/>
              <a:t> (</a:t>
            </a:r>
            <a:r>
              <a:rPr lang="sk-SK" i="1" dirty="0"/>
              <a:t>meď, zinok</a:t>
            </a:r>
            <a:r>
              <a:rPr lang="sk-SK" dirty="0"/>
              <a:t>)</a:t>
            </a:r>
          </a:p>
          <a:p>
            <a:r>
              <a:rPr lang="sk-SK" b="1" dirty="0"/>
              <a:t>DURAL</a:t>
            </a:r>
            <a:r>
              <a:rPr lang="sk-SK" dirty="0"/>
              <a:t> (</a:t>
            </a:r>
            <a:r>
              <a:rPr lang="sk-SK" i="1" dirty="0"/>
              <a:t>hliník, horčík, ďalšie kovy</a:t>
            </a:r>
            <a:r>
              <a:rPr lang="sk-SK" dirty="0"/>
              <a:t>)</a:t>
            </a:r>
          </a:p>
          <a:p>
            <a:r>
              <a:rPr lang="sk-SK" b="1" dirty="0"/>
              <a:t>SPÁJKA </a:t>
            </a:r>
            <a:r>
              <a:rPr lang="sk-SK" dirty="0"/>
              <a:t>(</a:t>
            </a:r>
            <a:r>
              <a:rPr lang="sk-SK" i="1" dirty="0"/>
              <a:t>olovo, cín</a:t>
            </a:r>
            <a:r>
              <a:rPr lang="sk-SK" dirty="0"/>
              <a:t>)</a:t>
            </a:r>
          </a:p>
          <a:p>
            <a:r>
              <a:rPr lang="sk-SK" b="1" dirty="0"/>
              <a:t>OCEĽ</a:t>
            </a:r>
            <a:r>
              <a:rPr lang="sk-SK" dirty="0"/>
              <a:t> (</a:t>
            </a:r>
            <a:r>
              <a:rPr lang="sk-SK" i="1" dirty="0"/>
              <a:t>železo, uhlík, ďalšie prvky</a:t>
            </a:r>
            <a:r>
              <a:rPr lang="sk-SK" dirty="0"/>
              <a:t>)</a:t>
            </a:r>
          </a:p>
          <a:p>
            <a:endParaRPr lang="sk-SK" dirty="0"/>
          </a:p>
        </p:txBody>
      </p:sp>
      <p:grpSp>
        <p:nvGrpSpPr>
          <p:cNvPr id="6" name="Skupina 5"/>
          <p:cNvGrpSpPr/>
          <p:nvPr/>
        </p:nvGrpSpPr>
        <p:grpSpPr>
          <a:xfrm>
            <a:off x="6372199" y="2060848"/>
            <a:ext cx="2394728" cy="1953508"/>
            <a:chOff x="6498214" y="1286038"/>
            <a:chExt cx="2918576" cy="2695897"/>
          </a:xfrm>
        </p:grpSpPr>
        <p:pic>
          <p:nvPicPr>
            <p:cNvPr id="5122" name="Picture 2" descr="zliatin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98214" y="1286038"/>
              <a:ext cx="2808312" cy="26148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BlokTextu 4"/>
            <p:cNvSpPr txBox="1"/>
            <p:nvPr/>
          </p:nvSpPr>
          <p:spPr>
            <a:xfrm>
              <a:off x="6673734" y="3472246"/>
              <a:ext cx="2743056" cy="50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Medené zliatiny</a:t>
              </a: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6156176" y="4293096"/>
            <a:ext cx="2304256" cy="1809492"/>
            <a:chOff x="6156176" y="4293096"/>
            <a:chExt cx="2304256" cy="1809492"/>
          </a:xfrm>
        </p:grpSpPr>
        <p:pic>
          <p:nvPicPr>
            <p:cNvPr id="5124" name="Picture 4" descr="https://e.coleman.sk/getmedia/9936777a-18c3-4a28-abd4-f8117a2e5a0f/p-008616-00..jpg?maxsidesize=47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2" y="4293096"/>
              <a:ext cx="1944216" cy="14815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BlokTextu 8"/>
            <p:cNvSpPr txBox="1"/>
            <p:nvPr/>
          </p:nvSpPr>
          <p:spPr>
            <a:xfrm>
              <a:off x="6156176" y="5733256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Klampiarska spájka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2771800" y="4869160"/>
            <a:ext cx="2376264" cy="1377444"/>
            <a:chOff x="2771800" y="4869160"/>
            <a:chExt cx="2376264" cy="1377444"/>
          </a:xfrm>
        </p:grpSpPr>
        <p:pic>
          <p:nvPicPr>
            <p:cNvPr id="5126" name="Picture 6" descr="https://htmodel.sk/content/images/product/default/23521.jpg"/>
            <p:cNvPicPr>
              <a:picLocks noChangeAspect="1" noChangeArrowheads="1"/>
            </p:cNvPicPr>
            <p:nvPr/>
          </p:nvPicPr>
          <p:blipFill>
            <a:blip r:embed="rId4" cstate="print"/>
            <a:srcRect l="12371" b="23913"/>
            <a:stretch>
              <a:fillRect/>
            </a:stretch>
          </p:blipFill>
          <p:spPr bwMode="auto">
            <a:xfrm>
              <a:off x="2771800" y="4869160"/>
              <a:ext cx="2376264" cy="13045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BlokTextu 10"/>
            <p:cNvSpPr txBox="1"/>
            <p:nvPr/>
          </p:nvSpPr>
          <p:spPr>
            <a:xfrm>
              <a:off x="2915816" y="587727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Dural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/>
              <a:t>Biogénne</a:t>
            </a:r>
            <a:r>
              <a:rPr lang="sk-SK" dirty="0"/>
              <a:t> </a:t>
            </a:r>
            <a:r>
              <a:rPr lang="sk-SK" b="1" dirty="0"/>
              <a:t>kovové</a:t>
            </a:r>
            <a:r>
              <a:rPr lang="sk-SK" dirty="0"/>
              <a:t> </a:t>
            </a:r>
            <a:r>
              <a:rPr lang="sk-SK" b="1" dirty="0"/>
              <a:t>prvky</a:t>
            </a:r>
            <a:r>
              <a:rPr lang="sk-SK" dirty="0"/>
              <a:t>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568952" cy="6093296"/>
          </a:xfrm>
        </p:spPr>
        <p:txBody>
          <a:bodyPr/>
          <a:lstStyle/>
          <a:p>
            <a:r>
              <a:rPr lang="sk-SK" dirty="0"/>
              <a:t>Biogénne prvky sú prvky dôležité pre </a:t>
            </a:r>
            <a:r>
              <a:rPr lang="sk-SK" b="1" dirty="0"/>
              <a:t>zdravie človeka.</a:t>
            </a:r>
          </a:p>
          <a:p>
            <a:r>
              <a:rPr lang="sk-SK" dirty="0"/>
              <a:t>Viaceré kovy vo forme katiónov patria medzi biogénne:</a:t>
            </a:r>
          </a:p>
          <a:p>
            <a:pPr lvl="1"/>
            <a:r>
              <a:rPr lang="sk-SK" b="1" dirty="0"/>
              <a:t>Železo </a:t>
            </a:r>
            <a:r>
              <a:rPr lang="sk-SK" dirty="0"/>
              <a:t>(</a:t>
            </a:r>
            <a:r>
              <a:rPr lang="sk-SK" i="1" dirty="0"/>
              <a:t>katióny Fe</a:t>
            </a:r>
            <a:r>
              <a:rPr lang="sk-SK" i="1" baseline="30000" dirty="0"/>
              <a:t>2+</a:t>
            </a:r>
            <a:r>
              <a:rPr lang="sk-SK" i="1" dirty="0"/>
              <a:t>) </a:t>
            </a:r>
            <a:r>
              <a:rPr lang="sk-SK" dirty="0"/>
              <a:t>ako súčasť hemoglobínu, potrebný pri prenose kyslíka. Jeho zdroje: </a:t>
            </a:r>
            <a:r>
              <a:rPr lang="sk-SK" b="1" i="1" dirty="0"/>
              <a:t>pečeň, žĺtok, strukoviny, mak, orechy,...</a:t>
            </a:r>
          </a:p>
          <a:p>
            <a:pPr lvl="1"/>
            <a:endParaRPr lang="sk-SK" b="1" i="1" dirty="0"/>
          </a:p>
          <a:p>
            <a:pPr lvl="1"/>
            <a:endParaRPr lang="sk-SK" b="1" i="1" dirty="0"/>
          </a:p>
          <a:p>
            <a:pPr lvl="1"/>
            <a:r>
              <a:rPr lang="sk-SK" b="1" dirty="0"/>
              <a:t>Horčík</a:t>
            </a:r>
            <a:r>
              <a:rPr lang="sk-SK" b="1" i="1" dirty="0"/>
              <a:t> </a:t>
            </a:r>
            <a:r>
              <a:rPr lang="sk-SK" i="1" dirty="0"/>
              <a:t>(katióny Mg</a:t>
            </a:r>
            <a:r>
              <a:rPr lang="sk-SK" i="1" baseline="30000" dirty="0"/>
              <a:t>2+</a:t>
            </a:r>
            <a:r>
              <a:rPr lang="sk-SK" i="1" dirty="0"/>
              <a:t>) </a:t>
            </a:r>
            <a:r>
              <a:rPr lang="sk-SK" dirty="0"/>
              <a:t>dôležitý pre činnosť svalov, nervov, obehovej sústavy. Jeho zdroje: </a:t>
            </a:r>
            <a:r>
              <a:rPr lang="sk-SK" b="1" i="1" dirty="0"/>
              <a:t>strukoviny, banány, mak, orechy, čokoláda, listová zelenina, obilie,...</a:t>
            </a:r>
          </a:p>
          <a:p>
            <a:pPr lvl="1"/>
            <a:endParaRPr lang="sk-SK" b="1" i="1" dirty="0"/>
          </a:p>
          <a:p>
            <a:pPr lvl="1"/>
            <a:endParaRPr lang="sk-SK" b="1" i="1" dirty="0"/>
          </a:p>
          <a:p>
            <a:pPr lvl="1"/>
            <a:r>
              <a:rPr lang="sk-SK" b="1" dirty="0"/>
              <a:t>Vápnik </a:t>
            </a:r>
            <a:r>
              <a:rPr lang="sk-SK" i="1" dirty="0"/>
              <a:t>(katióny Ca2+) </a:t>
            </a:r>
            <a:r>
              <a:rPr lang="sk-SK" dirty="0"/>
              <a:t>nevyhnutný pre zdravý vývin a rast kostí a zubov. Jeho zdroje: </a:t>
            </a:r>
            <a:r>
              <a:rPr lang="sk-SK" b="1" i="1" dirty="0"/>
              <a:t>mlieko a jeho výrobky, ryby, mak, orechy, kapusta, brokolica, žĺtok,...</a:t>
            </a:r>
          </a:p>
        </p:txBody>
      </p:sp>
      <p:pic>
        <p:nvPicPr>
          <p:cNvPr id="4098" name="Picture 2" descr="VÃ½sledok vyhÄ¾adÃ¡vania obrÃ¡zkov pre dopyt m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92896"/>
            <a:ext cx="1512168" cy="91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VÃ½sledok vyhÄ¾adÃ¡vania obrÃ¡zkov pre dopyt orechy"/>
          <p:cNvPicPr>
            <a:picLocks noChangeAspect="1" noChangeArrowheads="1"/>
          </p:cNvPicPr>
          <p:nvPr/>
        </p:nvPicPr>
        <p:blipFill>
          <a:blip r:embed="rId3" cstate="print"/>
          <a:srcRect l="8001" t="8001" b="15991"/>
          <a:stretch>
            <a:fillRect/>
          </a:stretch>
        </p:blipFill>
        <p:spPr bwMode="auto">
          <a:xfrm>
            <a:off x="6012160" y="2492896"/>
            <a:ext cx="113304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 l="13335" t="24003" r="9323" b="15991"/>
          <a:stretch>
            <a:fillRect/>
          </a:stretch>
        </p:blipFill>
        <p:spPr bwMode="auto">
          <a:xfrm>
            <a:off x="2195736" y="2492896"/>
            <a:ext cx="1512168" cy="782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VÃ½sledok vyhÄ¾adÃ¡vania obrÃ¡zkov pre dopyt Å¡alÃ¡t"/>
          <p:cNvPicPr>
            <a:picLocks noChangeAspect="1" noChangeArrowheads="1"/>
          </p:cNvPicPr>
          <p:nvPr/>
        </p:nvPicPr>
        <p:blipFill>
          <a:blip r:embed="rId5" cstate="print"/>
          <a:srcRect l="4050" t="6300" r="5501" b="11801"/>
          <a:stretch>
            <a:fillRect/>
          </a:stretch>
        </p:blipFill>
        <p:spPr bwMode="auto">
          <a:xfrm>
            <a:off x="6444208" y="4221088"/>
            <a:ext cx="1440160" cy="83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6" name="Picture 10" descr="VÃ½sledok vyhÄ¾adÃ¡vania obrÃ¡zkov pre dopyt strukoviny"/>
          <p:cNvPicPr>
            <a:picLocks noChangeAspect="1" noChangeArrowheads="1"/>
          </p:cNvPicPr>
          <p:nvPr/>
        </p:nvPicPr>
        <p:blipFill>
          <a:blip r:embed="rId6" cstate="print"/>
          <a:srcRect l="7560" r="7870" b="9564"/>
          <a:stretch>
            <a:fillRect/>
          </a:stretch>
        </p:blipFill>
        <p:spPr bwMode="auto">
          <a:xfrm>
            <a:off x="1331640" y="4437112"/>
            <a:ext cx="1080120" cy="77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8" name="Picture 12" descr="VÃ½sledok vyhÄ¾adÃ¡vania obrÃ¡zkov pre dopyt ÄokolÃ¡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437112"/>
            <a:ext cx="1080465" cy="790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0" name="Picture 14" descr="VÃ½sledok vyhÄ¾adÃ¡vania obrÃ¡zkov pre dopyt banÃ¡ny"/>
          <p:cNvPicPr>
            <a:picLocks noChangeAspect="1" noChangeArrowheads="1"/>
          </p:cNvPicPr>
          <p:nvPr/>
        </p:nvPicPr>
        <p:blipFill>
          <a:blip r:embed="rId8" cstate="print"/>
          <a:srcRect l="11760" t="11121" r="12641" b="17093"/>
          <a:stretch>
            <a:fillRect/>
          </a:stretch>
        </p:blipFill>
        <p:spPr bwMode="auto">
          <a:xfrm>
            <a:off x="4860032" y="4581128"/>
            <a:ext cx="864096" cy="61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2" name="Picture 16" descr="VÃ½sledok vyhÄ¾adÃ¡vania obrÃ¡zkov pre dopyt mliek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6018388"/>
            <a:ext cx="792087" cy="83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4" name="Picture 18" descr="VÃ½sledok vyhÄ¾adÃ¡vania obrÃ¡zkov pre dopyt ryb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6159522"/>
            <a:ext cx="1080120" cy="698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6" name="Picture 20" descr="VÃ½sledok vyhÄ¾adÃ¡vania obrÃ¡zkov pre dopyt kapusta"/>
          <p:cNvPicPr>
            <a:picLocks noChangeAspect="1" noChangeArrowheads="1"/>
          </p:cNvPicPr>
          <p:nvPr/>
        </p:nvPicPr>
        <p:blipFill>
          <a:blip r:embed="rId11" cstate="print"/>
          <a:srcRect l="12600" t="12280" r="13061" b="13381"/>
          <a:stretch>
            <a:fillRect/>
          </a:stretch>
        </p:blipFill>
        <p:spPr bwMode="auto">
          <a:xfrm>
            <a:off x="4644008" y="6065912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sk-SK" b="1" dirty="0"/>
              <a:t>Polokovy</a:t>
            </a:r>
            <a:r>
              <a:rPr lang="sk-SK" dirty="0"/>
              <a:t>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931224" cy="5277200"/>
          </a:xfrm>
        </p:spPr>
        <p:txBody>
          <a:bodyPr/>
          <a:lstStyle/>
          <a:p>
            <a:r>
              <a:rPr lang="sk-SK" dirty="0"/>
              <a:t>Prvky, ktoré sú na rozhraní medzi kovmi a nekovmi.</a:t>
            </a:r>
          </a:p>
          <a:p>
            <a:r>
              <a:rPr lang="sk-SK" dirty="0"/>
              <a:t>Niektorými vlastnosťami sa podobajú kovom inými nekovom.</a:t>
            </a:r>
          </a:p>
          <a:p>
            <a:r>
              <a:rPr lang="sk-SK" dirty="0"/>
              <a:t>Sú väčšinou krehké a nie sú kujné.</a:t>
            </a:r>
          </a:p>
          <a:p>
            <a:r>
              <a:rPr lang="sk-SK" dirty="0"/>
              <a:t>Medzi najvýznamnejšie patria </a:t>
            </a:r>
            <a:r>
              <a:rPr lang="sk-SK" b="1" dirty="0"/>
              <a:t>kremík </a:t>
            </a:r>
            <a:r>
              <a:rPr lang="sk-SK" dirty="0"/>
              <a:t>a </a:t>
            </a:r>
            <a:r>
              <a:rPr lang="sk-SK" b="1" dirty="0"/>
              <a:t>germánium</a:t>
            </a:r>
            <a:r>
              <a:rPr lang="sk-SK" dirty="0"/>
              <a:t>.</a:t>
            </a:r>
          </a:p>
          <a:p>
            <a:r>
              <a:rPr lang="sk-SK" dirty="0"/>
              <a:t>Používajú sa ako polovodiče v elektrotechnike.</a:t>
            </a:r>
          </a:p>
          <a:p>
            <a:pPr lvl="1"/>
            <a:r>
              <a:rPr lang="sk-SK" dirty="0"/>
              <a:t>Polovodiče vedú elektrický prúd za určitých podmienok.</a:t>
            </a:r>
          </a:p>
          <a:p>
            <a:pPr lvl="1"/>
            <a:r>
              <a:rPr lang="sk-SK" dirty="0"/>
              <a:t>Ich vodivosť sa zvyšuje s rastúcou teplotou, dopadom svetla alebo pridaním prímesí.</a:t>
            </a:r>
          </a:p>
          <a:p>
            <a:pPr lvl="1"/>
            <a:r>
              <a:rPr lang="sk-SK" dirty="0"/>
              <a:t>Vyrábajú sa z nich polovodičové diódy a tranzistory, integrované obvody.</a:t>
            </a:r>
          </a:p>
          <a:p>
            <a:pPr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3074" name="Picture 2" descr="VÃ½sledok vyhÄ¾adÃ¡vania obrÃ¡zkov pre dopyt semicondu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661248"/>
            <a:ext cx="1543179" cy="994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VÃ½sledok vyhÄ¾adÃ¡vania obrÃ¡zkov pre dopyt semicondu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491886"/>
            <a:ext cx="1440160" cy="112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VÃ½sledok vyhÄ¾adÃ¡vania obrÃ¡zkov pre dopyt kremÃ­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589240"/>
            <a:ext cx="1632410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VÃ½sledok vyhÄ¾adÃ¡vania obrÃ¡zkov pre dopyt germÃ¡nium"/>
          <p:cNvPicPr>
            <a:picLocks noChangeAspect="1" noChangeArrowheads="1"/>
          </p:cNvPicPr>
          <p:nvPr/>
        </p:nvPicPr>
        <p:blipFill>
          <a:blip r:embed="rId5" cstate="print"/>
          <a:srcRect l="6048" t="12292" r="12305" b="7806"/>
          <a:stretch>
            <a:fillRect/>
          </a:stretch>
        </p:blipFill>
        <p:spPr bwMode="auto">
          <a:xfrm>
            <a:off x="5292080" y="5517232"/>
            <a:ext cx="1512168" cy="109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2500</TotalTime>
  <Words>767</Words>
  <Application>Microsoft Office PowerPoint</Application>
  <PresentationFormat>Prezentácia na obrazovke (4:3)</PresentationFormat>
  <Paragraphs>99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Century Schoolbook</vt:lpstr>
      <vt:lpstr>Wingdings</vt:lpstr>
      <vt:lpstr>Wingdings 2</vt:lpstr>
      <vt:lpstr>Arkáda</vt:lpstr>
      <vt:lpstr>Zloženie látok </vt:lpstr>
      <vt:lpstr>Už vieme:</vt:lpstr>
      <vt:lpstr>Kovy polokovy a nekovy v PTP</vt:lpstr>
      <vt:lpstr>Kovy </vt:lpstr>
      <vt:lpstr>Rozdelenia kovov podľa reaktivity:</vt:lpstr>
      <vt:lpstr>Rozdelenia kovov podľa hustoty:</vt:lpstr>
      <vt:lpstr>Zliatiny:</vt:lpstr>
      <vt:lpstr>Biogénne kovové prvky:</vt:lpstr>
      <vt:lpstr>Polokovy:</vt:lpstr>
      <vt:lpstr>Nekovy:</vt:lpstr>
      <vt:lpstr>Nekovy: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a ich vlastnosti</dc:title>
  <dc:creator>user</dc:creator>
  <cp:lastModifiedBy>HP</cp:lastModifiedBy>
  <cp:revision>498</cp:revision>
  <dcterms:created xsi:type="dcterms:W3CDTF">2017-09-03T06:20:55Z</dcterms:created>
  <dcterms:modified xsi:type="dcterms:W3CDTF">2020-10-30T12:33:33Z</dcterms:modified>
</cp:coreProperties>
</file>