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7" r:id="rId5"/>
    <p:sldId id="289" r:id="rId6"/>
    <p:sldId id="290" r:id="rId7"/>
    <p:sldId id="286" r:id="rId8"/>
    <p:sldId id="293" r:id="rId9"/>
    <p:sldId id="294" r:id="rId10"/>
    <p:sldId id="295" r:id="rId11"/>
    <p:sldId id="288" r:id="rId12"/>
    <p:sldId id="296" r:id="rId13"/>
    <p:sldId id="297" r:id="rId14"/>
    <p:sldId id="306" r:id="rId15"/>
    <p:sldId id="299" r:id="rId16"/>
    <p:sldId id="300" r:id="rId17"/>
    <p:sldId id="298" r:id="rId18"/>
    <p:sldId id="307" r:id="rId19"/>
    <p:sldId id="305" r:id="rId20"/>
    <p:sldId id="304" r:id="rId21"/>
    <p:sldId id="265" r:id="rId22"/>
    <p:sldId id="308" r:id="rId23"/>
    <p:sldId id="282" r:id="rId24"/>
    <p:sldId id="30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BFF73"/>
    <a:srgbClr val="190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6" autoAdjust="0"/>
    <p:restoredTop sz="94660"/>
  </p:normalViewPr>
  <p:slideViewPr>
    <p:cSldViewPr>
      <p:cViewPr varScale="1">
        <p:scale>
          <a:sx n="67" d="100"/>
          <a:sy n="67" d="100"/>
        </p:scale>
        <p:origin x="12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A1F4-AEBB-44B6-B66A-207690B1342B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21AB-99A7-424A-83A0-2C2F07C162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A1F4-AEBB-44B6-B66A-207690B1342B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21AB-99A7-424A-83A0-2C2F07C162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A1F4-AEBB-44B6-B66A-207690B1342B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21AB-99A7-424A-83A0-2C2F07C162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A1F4-AEBB-44B6-B66A-207690B1342B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21AB-99A7-424A-83A0-2C2F07C162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A1F4-AEBB-44B6-B66A-207690B1342B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21AB-99A7-424A-83A0-2C2F07C162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A1F4-AEBB-44B6-B66A-207690B1342B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21AB-99A7-424A-83A0-2C2F07C162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A1F4-AEBB-44B6-B66A-207690B1342B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21AB-99A7-424A-83A0-2C2F07C162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A1F4-AEBB-44B6-B66A-207690B1342B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21AB-99A7-424A-83A0-2C2F07C162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A1F4-AEBB-44B6-B66A-207690B1342B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21AB-99A7-424A-83A0-2C2F07C162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A1F4-AEBB-44B6-B66A-207690B1342B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21AB-99A7-424A-83A0-2C2F07C162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A1F4-AEBB-44B6-B66A-207690B1342B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21AB-99A7-424A-83A0-2C2F07C162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3A1F4-AEBB-44B6-B66A-207690B1342B}" type="datetimeFigureOut">
              <a:rPr lang="cs-CZ" smtClean="0"/>
              <a:pPr/>
              <a:t>23.10.2020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921AB-99A7-424A-83A0-2C2F07C162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sk/imgres?imgurl=http://nd01.blog.cz/259/224/11e721ca42_46890804_o2.jpg&amp;imgrefurl=http://markovakiki.blog.cz/&amp;usg=__ajZhKBEinYbMC72WH8XffxSGSAg=&amp;h=130&amp;w=130&amp;sz=4&amp;hl=sk&amp;start=152&amp;tbnid=OKs57_k6PMbFuM:&amp;tbnh=91&amp;tbnw=91&amp;prev=/images?q=smajlici&amp;imgtbs=t&amp;imgtype=clipart&amp;gbv=2&amp;ndsp=20&amp;hl=sk&amp;sa=N&amp;start=140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km0TNFzIeg&amp;feature=emb_logo&amp;ab_channel=Sprouts" TargetMode="External"/><Relationship Id="rId2" Type="http://schemas.openxmlformats.org/officeDocument/2006/relationships/hyperlink" Target="https://www.youtube.com/watch?v=2ATyb-nGsJI&amp;feature=emb_logo&amp;ab_channel=O2Slovaki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2__3bGfSjuE&amp;ab_channel=Languagementoring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bjevit.cz/vyzkousejte-si-na-teto-strance-cteni-s-dyslexii-t172317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59" y="764704"/>
            <a:ext cx="7772400" cy="1470025"/>
          </a:xfrm>
        </p:spPr>
        <p:txBody>
          <a:bodyPr/>
          <a:lstStyle/>
          <a:p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Učenie </a:t>
            </a:r>
            <a:b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ako cieľavedomý proces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Geometria, Matematika, Kocka, Šesťste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447" y="2659758"/>
            <a:ext cx="5762625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BlokTextu 8"/>
          <p:cNvSpPr txBox="1"/>
          <p:nvPr/>
        </p:nvSpPr>
        <p:spPr>
          <a:xfrm>
            <a:off x="1761455" y="623362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Mgr. Alena Uhrínová, Mgr. Magdaléna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Rusiňáková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24694" y="404664"/>
            <a:ext cx="8604448" cy="866527"/>
          </a:xfrm>
        </p:spPr>
        <p:txBody>
          <a:bodyPr>
            <a:normAutofit/>
          </a:bodyPr>
          <a:lstStyle/>
          <a:p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Dotazník </a:t>
            </a:r>
            <a:r>
              <a:rPr lang="sk-S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3200" b="1" dirty="0">
                <a:latin typeface="Arial" panose="020B0604020202020204" pitchFamily="34" charset="0"/>
                <a:cs typeface="Arial" panose="020B0604020202020204" pitchFamily="34" charset="0"/>
              </a:rPr>
              <a:t>Využívam svoj potenciál?</a:t>
            </a:r>
            <a:endParaRPr lang="sk-SK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4694" y="1601416"/>
            <a:ext cx="8604448" cy="4995936"/>
          </a:xfrm>
        </p:spPr>
        <p:txBody>
          <a:bodyPr>
            <a:noAutofit/>
          </a:bodyPr>
          <a:lstStyle/>
          <a:p>
            <a:pPr algn="l"/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Hodnotenie: </a:t>
            </a:r>
            <a:r>
              <a:rPr lang="sk-SK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áno = 1 b, nie = 0 b</a:t>
            </a:r>
          </a:p>
          <a:p>
            <a:pPr algn="l"/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Výsledky:</a:t>
            </a:r>
          </a:p>
          <a:p>
            <a:pPr algn="l"/>
            <a:r>
              <a:rPr lang="sk-SK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b - 16 b: </a:t>
            </a: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potenciál vieš tvorivo využívať a je obohatením tvojho života</a:t>
            </a: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sk-SK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k-SK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b - 12 b: </a:t>
            </a: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Tvoje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potencionálne možnosti sa ti otvárajú a si na ceste, kedy ich začínaš tvorivejšie využívať</a:t>
            </a: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sk-SK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k-SK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b - 8 b: </a:t>
            </a: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potenciál využívaš sporadicky a potrebuješ impulzy, aby si prekonal svoje obmedzenia</a:t>
            </a: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sk-SK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k-SK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b - 4 b: </a:t>
            </a: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Tvoje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sú zatiaľ väčšinou utlmené a nepoznáš, čo to znamená, tvorivo ich využívať.</a:t>
            </a:r>
          </a:p>
          <a:p>
            <a:r>
              <a:rPr lang="sk-SK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684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2008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Učím sa správne?</a:t>
            </a:r>
            <a:endParaRPr lang="sk-SK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96944" cy="5184576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k-SK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Prieskum realizovaný na 48 stredných školách v SR </a:t>
            </a:r>
            <a:endParaRPr lang="sk-SK" sz="20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k-SK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vzorke 3387 </a:t>
            </a:r>
            <a:r>
              <a:rPr lang="sk-SK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žiakov</a:t>
            </a:r>
            <a:r>
              <a:rPr lang="sk-SK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/>
            <a:endParaRPr lang="sk-SK" altLang="sk-SK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k-SK" alt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až </a:t>
            </a:r>
            <a:r>
              <a:rPr lang="sk-SK" alt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59,1 </a:t>
            </a:r>
            <a:r>
              <a:rPr lang="sk-SK" alt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žiakov </a:t>
            </a:r>
            <a:r>
              <a:rPr lang="sk-SK" alt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nikdy alebo len málokedy učí s radosťou,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k-SK" altLang="sk-SK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42,5 % žiakov učivo vôbec nezaujíma,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k-SK" alt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40,9 % žiakov sa nudí na vyučovacích hodinách,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k-SK" altLang="sk-SK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až 62,7% žiakov sa začína učiť, keď sú unavení, necítia sa byť svieži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k-SK" alt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väčšina žiakov sa učí v podvečer,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k-SK" altLang="sk-SK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58,1 % žiakov tvrdí, že im pri učení vôbec neprekáža vonkajší hluk, 42,7% žiakov má počas učenia zapnutý magnetofón, rádio alebo televízor, 32,4% žiakov tvrdí, že ich pri učení vyrušujú rodinní príslušníci,</a:t>
            </a:r>
          </a:p>
          <a:p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40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2008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Učím sa správne?</a:t>
            </a:r>
            <a:endParaRPr lang="sk-SK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96944" cy="5184576"/>
          </a:xfrm>
        </p:spPr>
        <p:txBody>
          <a:bodyPr>
            <a:noAutofit/>
          </a:bodyPr>
          <a:lstStyle/>
          <a:p>
            <a:pPr algn="l"/>
            <a:endParaRPr lang="sk-SK" altLang="sk-SK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k-SK" alt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prevažná </a:t>
            </a:r>
            <a:r>
              <a:rPr lang="sk-SK" alt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väčšina žiakov – 90,4% sa pripravuje iba na nasledujúci deň a len 32, 2 % žiakov si vypracuje všetky úlohy, ktoré boli zadané ešte v ten istý deň,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k-SK" altLang="sk-SK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hlavné myšlienky učiva dokáže vystihnúť až 74,8 % žiakov, ale 49,9 % sa naučí aj to, čomu nerozumie,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k-SK" alt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 písacom stole sa učí iba 46, 7 % žiakov</a:t>
            </a:r>
            <a:r>
              <a:rPr lang="sk-SK" alt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31,5 </a:t>
            </a:r>
            <a:r>
              <a:rPr lang="sk-SK" alt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si pred učením neurobí poriadok okolo seba a 23, 6 % žiakov sa nestará ani o dobré osvetlenie pracovnej plochy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k-SK" altLang="sk-SK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54,8% žiakov sa bojí skúšania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sk-SK" altLang="sk-SK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sk-SK" altLang="sk-SK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altLang="sk-SK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Záver: </a:t>
            </a:r>
            <a:r>
              <a:rPr lang="sk-SK" altLang="sk-SK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Veľa študentov sa nevie racionálne a efektívne učiť!</a:t>
            </a:r>
            <a:endParaRPr lang="en-US" altLang="sk-SK" sz="20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7" descr="11e721ca42_46890804_o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887" y="5955754"/>
            <a:ext cx="8667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18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Základné učebné tipy</a:t>
            </a:r>
            <a:endParaRPr lang="sk-SK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514350" indent="-334963">
              <a:spcAft>
                <a:spcPts val="1200"/>
              </a:spcAft>
              <a:buFont typeface="+mj-lt"/>
              <a:buAutoNum type="arabicPeriod"/>
            </a:pPr>
            <a:r>
              <a:rPr lang="sk-SK" sz="3000" b="1" dirty="0" smtClean="0"/>
              <a:t>Auditívny </a:t>
            </a:r>
            <a:r>
              <a:rPr lang="sk-SK" sz="3000" b="1" dirty="0"/>
              <a:t>– </a:t>
            </a:r>
            <a:r>
              <a:rPr lang="sk-SK" sz="3000" b="1" dirty="0" smtClean="0"/>
              <a:t>sluchový:</a:t>
            </a:r>
            <a:r>
              <a:rPr lang="sk-SK" sz="3000" dirty="0" smtClean="0"/>
              <a:t> </a:t>
            </a:r>
            <a:r>
              <a:rPr lang="sk-SK" sz="3000" dirty="0"/>
              <a:t>učí sa nahlas, pamätá si učivo z výkladu, využíva </a:t>
            </a:r>
            <a:r>
              <a:rPr lang="sk-SK" sz="3000" dirty="0" smtClean="0"/>
              <a:t>hudbu</a:t>
            </a:r>
            <a:endParaRPr lang="sk-SK" sz="3000" dirty="0"/>
          </a:p>
          <a:p>
            <a:pPr marL="514350" indent="-334963">
              <a:spcAft>
                <a:spcPts val="1200"/>
              </a:spcAft>
              <a:buFont typeface="+mj-lt"/>
              <a:buAutoNum type="arabicPeriod"/>
            </a:pPr>
            <a:r>
              <a:rPr lang="sk-SK" sz="3000" b="1" dirty="0" smtClean="0"/>
              <a:t>Vizuálny </a:t>
            </a:r>
            <a:r>
              <a:rPr lang="sk-SK" sz="3000" b="1" dirty="0"/>
              <a:t>– </a:t>
            </a:r>
            <a:r>
              <a:rPr lang="sk-SK" sz="3000" b="1" dirty="0" smtClean="0"/>
              <a:t>zrakový</a:t>
            </a:r>
            <a:r>
              <a:rPr lang="sk-SK" sz="3000" b="1" dirty="0"/>
              <a:t>:</a:t>
            </a:r>
            <a:r>
              <a:rPr lang="sk-SK" sz="3000" b="1" dirty="0" smtClean="0"/>
              <a:t> </a:t>
            </a:r>
            <a:r>
              <a:rPr lang="sk-SK" sz="3000" dirty="0"/>
              <a:t>využíva znázornenie, vyznačenie, obrázky, mapy, schémy, farby</a:t>
            </a:r>
            <a:r>
              <a:rPr lang="sk-SK" sz="3000" dirty="0" smtClean="0"/>
              <a:t>...</a:t>
            </a:r>
            <a:endParaRPr lang="sk-SK" sz="3000" dirty="0"/>
          </a:p>
          <a:p>
            <a:pPr marL="514350" indent="-334963">
              <a:spcAft>
                <a:spcPts val="1200"/>
              </a:spcAft>
              <a:buFont typeface="+mj-lt"/>
              <a:buAutoNum type="arabicPeriod"/>
            </a:pPr>
            <a:r>
              <a:rPr lang="sk-SK" sz="3000" b="1" dirty="0" smtClean="0"/>
              <a:t>Kinestetický </a:t>
            </a:r>
            <a:r>
              <a:rPr lang="sk-SK" sz="3000" b="1" dirty="0"/>
              <a:t>– </a:t>
            </a:r>
            <a:r>
              <a:rPr lang="sk-SK" sz="3000" b="1" dirty="0" smtClean="0"/>
              <a:t>pocitový:</a:t>
            </a:r>
            <a:r>
              <a:rPr lang="sk-SK" sz="3000" dirty="0" smtClean="0"/>
              <a:t> </a:t>
            </a:r>
            <a:r>
              <a:rPr lang="sk-SK" sz="3000" dirty="0"/>
              <a:t>učí sa tak, že ohmatáva, rozpráva o pocitoch, využíva </a:t>
            </a:r>
            <a:r>
              <a:rPr lang="sk-SK" sz="3000" dirty="0" smtClean="0"/>
              <a:t>pomôcky</a:t>
            </a:r>
          </a:p>
          <a:p>
            <a:pPr marL="514350" indent="-334963">
              <a:spcAft>
                <a:spcPts val="1200"/>
              </a:spcAft>
              <a:buFont typeface="+mj-lt"/>
              <a:buAutoNum type="arabicPeriod"/>
            </a:pPr>
            <a:r>
              <a:rPr lang="sk-SK" sz="3000" b="1" dirty="0" smtClean="0"/>
              <a:t>Motorický – pohybový: </a:t>
            </a:r>
            <a:r>
              <a:rPr lang="sk-SK" sz="3000" dirty="0" smtClean="0"/>
              <a:t>vytvára si pohybové predstavy, pamätá si to, čo si zapísal/nakreslil, pri učení sa rád pohybuje, pracuje s predmetmi</a:t>
            </a:r>
            <a:endParaRPr lang="sk-SK" sz="3000" dirty="0"/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884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Čo s tým?</a:t>
            </a:r>
            <a:endParaRPr lang="sk-SK" b="1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395536" y="1412776"/>
            <a:ext cx="8496944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altLang="sk-SK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28596" y="1857364"/>
            <a:ext cx="84296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altLang="sk-SK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altLang="sk-S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Poznaj sám seba: </a:t>
            </a:r>
          </a:p>
          <a:p>
            <a:pPr marL="342900" indent="-342900"/>
            <a:endParaRPr lang="sk-SK" altLang="sk-SK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sk-S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Moje silné stránky: v čom som dobrý, čo mi ide?</a:t>
            </a:r>
          </a:p>
          <a:p>
            <a:pPr marL="342900" indent="-342900">
              <a:buAutoNum type="arabicPeriod"/>
            </a:pPr>
            <a:r>
              <a:rPr lang="sk-S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Moje slabé stránky: v čom sa potrebujem zlepšovať?</a:t>
            </a:r>
          </a:p>
          <a:p>
            <a:pPr marL="342900" indent="-342900">
              <a:buAutoNum type="arabicPeriod"/>
            </a:pPr>
            <a:endParaRPr lang="sk-SK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sk-S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Ktorá oblasť ma zaujíma a chcem prehlbovať svoje vedomosti?</a:t>
            </a:r>
          </a:p>
          <a:p>
            <a:pPr marL="342900" indent="-342900">
              <a:buAutoNum type="arabicPeriod"/>
            </a:pPr>
            <a:r>
              <a:rPr lang="sk-S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Ktorá oblasť ma nezaujíma, ale je nevyhnutnou súčasťou môjho života?</a:t>
            </a:r>
            <a:endParaRPr lang="sk-SK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>
                <a:latin typeface="Arial" panose="020B0604020202020204" pitchFamily="34" charset="0"/>
                <a:cs typeface="Arial" panose="020B0604020202020204" pitchFamily="34" charset="0"/>
              </a:rPr>
              <a:t>Faktory ovplyvňujúce učenie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k-SK" alt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k-SK" altLang="sk-S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Optimalizácia </a:t>
            </a:r>
            <a:r>
              <a:rPr lang="sk-SK" alt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podmienok</a:t>
            </a: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k-SK" altLang="sk-S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dostatočné osvetlenie</a:t>
            </a:r>
          </a:p>
          <a:p>
            <a:pPr lvl="0" fontAlgn="base"/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primeraná teplota, čerstvý vzduch</a:t>
            </a:r>
          </a:p>
          <a:p>
            <a:pPr lvl="0" fontAlgn="base"/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príjemné prostredie, rovnaké prostredie</a:t>
            </a:r>
          </a:p>
          <a:p>
            <a:pPr lvl="0" fontAlgn="base"/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pohodlné oblečenie, sediaca poloha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k-SK" altLang="sk-SK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sk-SK" altLang="sk-S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Racionálne </a:t>
            </a:r>
            <a:r>
              <a:rPr lang="sk-SK" alt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plánovanie</a:t>
            </a: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k-SK" altLang="sk-S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stratégia: stanoviť čas, rozvrh činností</a:t>
            </a:r>
          </a:p>
          <a:p>
            <a:pPr lvl="0" fontAlgn="base"/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výber podstatného, metóda 80:20</a:t>
            </a:r>
          </a:p>
          <a:p>
            <a:pPr lvl="0" fontAlgn="base"/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kontrola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k-SK" altLang="sk-SK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67422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>
                <a:latin typeface="Arial" panose="020B0604020202020204" pitchFamily="34" charset="0"/>
                <a:cs typeface="Arial" panose="020B0604020202020204" pitchFamily="34" charset="0"/>
              </a:rPr>
              <a:t>Faktory ovplyvňujúce učenie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sk-SK" altLang="sk-SK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k-SK" altLang="sk-SK" sz="7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k-SK" altLang="sk-SK" sz="7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sk-SK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Zefektívnenie </a:t>
            </a:r>
            <a:r>
              <a:rPr lang="sk-SK" altLang="sk-SK" sz="8000" b="1" dirty="0">
                <a:latin typeface="Arial" panose="020B0604020202020204" pitchFamily="34" charset="0"/>
                <a:cs typeface="Arial" panose="020B0604020202020204" pitchFamily="34" charset="0"/>
              </a:rPr>
              <a:t>učenia </a:t>
            </a:r>
            <a:endParaRPr lang="sk-SK" altLang="sk-SK" sz="8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sk-SK" sz="8000" dirty="0">
                <a:latin typeface="Arial" panose="020B0604020202020204" pitchFamily="34" charset="0"/>
                <a:cs typeface="Arial" panose="020B0604020202020204" pitchFamily="34" charset="0"/>
              </a:rPr>
              <a:t>pozitívna motivácia – chcem sa učiť</a:t>
            </a:r>
          </a:p>
          <a:p>
            <a:pPr lvl="0" fontAlgn="base"/>
            <a:r>
              <a:rPr lang="sk-SK" sz="8000" dirty="0">
                <a:latin typeface="Arial" panose="020B0604020202020204" pitchFamily="34" charset="0"/>
                <a:cs typeface="Arial" panose="020B0604020202020204" pitchFamily="34" charset="0"/>
              </a:rPr>
              <a:t>tréning pamäte</a:t>
            </a:r>
          </a:p>
          <a:p>
            <a:pPr lvl="0" fontAlgn="base"/>
            <a:r>
              <a:rPr lang="sk-SK" sz="8000" dirty="0">
                <a:latin typeface="Arial" panose="020B0604020202020204" pitchFamily="34" charset="0"/>
                <a:cs typeface="Arial" panose="020B0604020202020204" pitchFamily="34" charset="0"/>
              </a:rPr>
              <a:t>koncentrovanosť- sústredenie sa na učenie</a:t>
            </a:r>
          </a:p>
          <a:p>
            <a:pPr lvl="0" fontAlgn="base"/>
            <a:r>
              <a:rPr lang="sk-SK" sz="8000" dirty="0">
                <a:latin typeface="Arial" panose="020B0604020202020204" pitchFamily="34" charset="0"/>
                <a:cs typeface="Arial" panose="020B0604020202020204" pitchFamily="34" charset="0"/>
              </a:rPr>
              <a:t>čítanie nahlas</a:t>
            </a:r>
          </a:p>
          <a:p>
            <a:pPr lvl="0" fontAlgn="base"/>
            <a:r>
              <a:rPr lang="sk-SK" sz="8000" dirty="0">
                <a:latin typeface="Arial" panose="020B0604020202020204" pitchFamily="34" charset="0"/>
                <a:cs typeface="Arial" panose="020B0604020202020204" pitchFamily="34" charset="0"/>
              </a:rPr>
              <a:t>snaha pochopiť učivo</a:t>
            </a:r>
          </a:p>
          <a:p>
            <a:pPr lvl="0" fontAlgn="base"/>
            <a:r>
              <a:rPr lang="sk-SK" sz="8000" dirty="0">
                <a:latin typeface="Arial" panose="020B0604020202020204" pitchFamily="34" charset="0"/>
                <a:cs typeface="Arial" panose="020B0604020202020204" pitchFamily="34" charset="0"/>
              </a:rPr>
              <a:t>učiť sa fakty v súvislostiach - praktické využitie v okolí</a:t>
            </a:r>
          </a:p>
          <a:p>
            <a:pPr lvl="0" fontAlgn="base"/>
            <a:r>
              <a:rPr lang="sk-SK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vizualizácia </a:t>
            </a:r>
            <a:r>
              <a:rPr lang="sk-SK" sz="8000" dirty="0">
                <a:latin typeface="Arial" panose="020B0604020202020204" pitchFamily="34" charset="0"/>
                <a:cs typeface="Arial" panose="020B0604020202020204" pitchFamily="34" charset="0"/>
              </a:rPr>
              <a:t>– zvýraznenie, poznámky, mapa mysle, plagát, lístočky</a:t>
            </a:r>
          </a:p>
          <a:p>
            <a:pPr lvl="0" fontAlgn="base"/>
            <a:r>
              <a:rPr lang="sk-SK" sz="8000" dirty="0" err="1">
                <a:latin typeface="Arial" panose="020B0604020202020204" pitchFamily="34" charset="0"/>
                <a:cs typeface="Arial" panose="020B0604020202020204" pitchFamily="34" charset="0"/>
              </a:rPr>
              <a:t>štruktúrovanie</a:t>
            </a:r>
            <a:r>
              <a:rPr lang="sk-SK" sz="8000" dirty="0">
                <a:latin typeface="Arial" panose="020B0604020202020204" pitchFamily="34" charset="0"/>
                <a:cs typeface="Arial" panose="020B0604020202020204" pitchFamily="34" charset="0"/>
              </a:rPr>
              <a:t> učiva</a:t>
            </a:r>
          </a:p>
          <a:p>
            <a:pPr lvl="0" fontAlgn="base"/>
            <a:r>
              <a:rPr lang="sk-SK" sz="8000" dirty="0">
                <a:latin typeface="Arial" panose="020B0604020202020204" pitchFamily="34" charset="0"/>
                <a:cs typeface="Arial" panose="020B0604020202020204" pitchFamily="34" charset="0"/>
              </a:rPr>
              <a:t>mnemotechnické pomôcky</a:t>
            </a:r>
          </a:p>
          <a:p>
            <a:pPr fontAlgn="base"/>
            <a:r>
              <a:rPr lang="sk-SK" sz="8000" dirty="0">
                <a:latin typeface="Arial" panose="020B0604020202020204" pitchFamily="34" charset="0"/>
                <a:cs typeface="Arial" panose="020B0604020202020204" pitchFamily="34" charset="0"/>
              </a:rPr>
              <a:t>spájanie do celkov – pamätáme si 7 </a:t>
            </a:r>
            <a:r>
              <a:rPr lang="sk-SK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+/- </a:t>
            </a:r>
            <a:r>
              <a:rPr lang="sk-SK" sz="8000" dirty="0">
                <a:latin typeface="Arial" panose="020B0604020202020204" pitchFamily="34" charset="0"/>
                <a:cs typeface="Arial" panose="020B0604020202020204" pitchFamily="34" charset="0"/>
              </a:rPr>
              <a:t>2 položky</a:t>
            </a:r>
          </a:p>
          <a:p>
            <a:pPr lvl="0" fontAlgn="base"/>
            <a:r>
              <a:rPr lang="sk-SK" sz="8000" dirty="0">
                <a:latin typeface="Arial" panose="020B0604020202020204" pitchFamily="34" charset="0"/>
                <a:cs typeface="Arial" panose="020B0604020202020204" pitchFamily="34" charset="0"/>
              </a:rPr>
              <a:t>formulácia učiva vlastnými slovami</a:t>
            </a:r>
          </a:p>
          <a:p>
            <a:pPr lvl="0" fontAlgn="base"/>
            <a:r>
              <a:rPr lang="sk-SK" sz="8000" dirty="0">
                <a:latin typeface="Arial" panose="020B0604020202020204" pitchFamily="34" charset="0"/>
                <a:cs typeface="Arial" panose="020B0604020202020204" pitchFamily="34" charset="0"/>
              </a:rPr>
              <a:t>opakovanie, systematické učenie</a:t>
            </a:r>
          </a:p>
          <a:p>
            <a:pPr lvl="0" fontAlgn="base"/>
            <a:r>
              <a:rPr lang="sk-SK" sz="8000" dirty="0">
                <a:latin typeface="Arial" panose="020B0604020202020204" pitchFamily="34" charset="0"/>
                <a:cs typeface="Arial" panose="020B0604020202020204" pitchFamily="34" charset="0"/>
              </a:rPr>
              <a:t>kvalitný zdroj informácií</a:t>
            </a:r>
          </a:p>
          <a:p>
            <a:pPr fontAlgn="base"/>
            <a:r>
              <a:rPr lang="sk-SK" sz="8000" dirty="0">
                <a:latin typeface="Arial" panose="020B0604020202020204" pitchFamily="34" charset="0"/>
                <a:cs typeface="Arial" panose="020B0604020202020204" pitchFamily="34" charset="0"/>
              </a:rPr>
              <a:t>pri veľkom kvante učiva využitie tzv. rýchleho </a:t>
            </a:r>
            <a:r>
              <a:rPr lang="sk-SK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čítania</a:t>
            </a:r>
          </a:p>
          <a:p>
            <a:pPr fontAlgn="base"/>
            <a:r>
              <a:rPr lang="sk-SK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zapájať </a:t>
            </a:r>
            <a:r>
              <a:rPr lang="sk-SK" sz="8000" dirty="0">
                <a:latin typeface="Arial" panose="020B0604020202020204" pitchFamily="34" charset="0"/>
                <a:cs typeface="Arial" panose="020B0604020202020204" pitchFamily="34" charset="0"/>
              </a:rPr>
              <a:t>viaceré zmyslové vnemy</a:t>
            </a:r>
          </a:p>
          <a:p>
            <a:pPr lvl="0" fontAlgn="base"/>
            <a:endParaRPr lang="sk-SK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1148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Čím viac zmyslov, tým lepšie</a:t>
            </a:r>
            <a:endParaRPr lang="sk-SK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 smtClean="0"/>
              <a:t>Pamätáme </a:t>
            </a:r>
            <a:r>
              <a:rPr lang="sk-SK" sz="2800" b="1" dirty="0"/>
              <a:t>si:</a:t>
            </a:r>
            <a:endParaRPr lang="sk-SK" sz="2800" dirty="0"/>
          </a:p>
          <a:p>
            <a:r>
              <a:rPr lang="sk-SK" sz="2800" dirty="0" smtClean="0"/>
              <a:t>5</a:t>
            </a:r>
            <a:r>
              <a:rPr lang="sk-SK" sz="2800" dirty="0"/>
              <a:t>% z toho, čo sme počuli</a:t>
            </a:r>
          </a:p>
          <a:p>
            <a:r>
              <a:rPr lang="sk-SK" sz="2800" dirty="0"/>
              <a:t>10% z toho, čo sme čítali</a:t>
            </a:r>
          </a:p>
          <a:p>
            <a:r>
              <a:rPr lang="sk-SK" sz="2800" dirty="0"/>
              <a:t>30% z toho, čo sme videli</a:t>
            </a:r>
          </a:p>
          <a:p>
            <a:r>
              <a:rPr lang="sk-SK" sz="2800" dirty="0"/>
              <a:t>50% z toho, čo sme videli a počuli</a:t>
            </a:r>
          </a:p>
          <a:p>
            <a:r>
              <a:rPr lang="sk-SK" sz="2800" dirty="0"/>
              <a:t>70% z toho, čo sme precvičili</a:t>
            </a:r>
          </a:p>
          <a:p>
            <a:r>
              <a:rPr lang="sk-SK" sz="2800" dirty="0"/>
              <a:t>90% z toho, čo sme sami urobili</a:t>
            </a:r>
          </a:p>
          <a:p>
            <a:endParaRPr lang="sk-SK" dirty="0"/>
          </a:p>
        </p:txBody>
      </p:sp>
      <p:pic>
        <p:nvPicPr>
          <p:cNvPr id="4" name="Picture 4" descr="http://4.bp.blogspot.com/_aRknaJ8wci8/TFIFPvcVSfI/AAAAAAAACZA/ovFY4MsC8r4/s1600/senses_characters_flynnpng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301208"/>
            <a:ext cx="8712968" cy="17536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824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Mnemotechnické pomôcky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k-SK" b="1" dirty="0" smtClean="0"/>
              <a:t>Pravidlo: </a:t>
            </a:r>
          </a:p>
          <a:p>
            <a:r>
              <a:rPr lang="sk-SK" dirty="0" smtClean="0"/>
              <a:t>Ľudia si všeobecne pamätajú veci, ktoré im dávajú zmysel alebo ktoré si vedia spojiť s niečím, čo poznajú.</a:t>
            </a:r>
          </a:p>
          <a:p>
            <a:pPr>
              <a:buNone/>
            </a:pPr>
            <a:r>
              <a:rPr lang="sk-SK" b="1" dirty="0" smtClean="0"/>
              <a:t>Definícia:</a:t>
            </a:r>
          </a:p>
          <a:p>
            <a:r>
              <a:rPr lang="sk-SK" dirty="0" smtClean="0"/>
              <a:t>Mnemotechnické pomôcky sú slová, vety, básničky, rýmy, príbehy, či dokonca celé poémy urobené tak, aby človeku pomohli zapamätať si informácie lepšie.(nekonvenčné, vtipné, nárečové, obľúbené slová)</a:t>
            </a:r>
            <a:endParaRPr lang="sk-SK" b="1" dirty="0" smtClean="0"/>
          </a:p>
          <a:p>
            <a:pPr>
              <a:buNone/>
            </a:pPr>
            <a:r>
              <a:rPr lang="sk-SK" b="1" dirty="0" smtClean="0"/>
              <a:t>Príklad:</a:t>
            </a:r>
          </a:p>
          <a:p>
            <a:r>
              <a:rPr lang="sk-SK" dirty="0" smtClean="0"/>
              <a:t>Polomer Zeme: </a:t>
            </a:r>
            <a:r>
              <a:rPr lang="sk-SK" b="1" dirty="0" smtClean="0"/>
              <a:t>6378</a:t>
            </a:r>
            <a:r>
              <a:rPr lang="sk-SK" dirty="0" smtClean="0"/>
              <a:t> km – </a:t>
            </a:r>
            <a:r>
              <a:rPr lang="sk-SK" b="1" dirty="0" smtClean="0"/>
              <a:t>ŠeTri Sedem Oslov</a:t>
            </a:r>
          </a:p>
          <a:p>
            <a:pPr>
              <a:buNone/>
            </a:pPr>
            <a:r>
              <a:rPr lang="sk-SK" b="1" dirty="0" smtClean="0"/>
              <a:t>Úloha:</a:t>
            </a:r>
          </a:p>
          <a:p>
            <a:r>
              <a:rPr lang="sk-SK" dirty="0" smtClean="0"/>
              <a:t>Vytvorte mnemotechnickú pomôcky na zapamätanie vitamínov, ktoré sú rozpustné v tukoch</a:t>
            </a:r>
            <a:r>
              <a:rPr lang="sk-SK" b="1" dirty="0" smtClean="0"/>
              <a:t> A</a:t>
            </a:r>
            <a:r>
              <a:rPr lang="sk-SK" dirty="0" smtClean="0"/>
              <a:t>, </a:t>
            </a:r>
            <a:r>
              <a:rPr lang="sk-SK" b="1" dirty="0" smtClean="0"/>
              <a:t>K, D, 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Úlohy</a:t>
            </a:r>
            <a:endParaRPr lang="sk-SK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357188">
              <a:tabLst>
                <a:tab pos="357188" algn="l"/>
              </a:tabLst>
            </a:pPr>
            <a:r>
              <a:rPr lang="sk-SK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Zapamätaj si </a:t>
            </a:r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tel. </a:t>
            </a:r>
            <a:r>
              <a:rPr lang="sk-SK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číslo: </a:t>
            </a:r>
          </a:p>
          <a:p>
            <a:pPr marL="357188">
              <a:buNone/>
              <a:tabLst>
                <a:tab pos="357188" algn="l"/>
              </a:tabLst>
            </a:pPr>
            <a:r>
              <a:rPr lang="sk-SK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+428362178965</a:t>
            </a:r>
          </a:p>
          <a:p>
            <a:pPr marL="357188">
              <a:buNone/>
              <a:tabLst>
                <a:tab pos="357188" algn="l"/>
              </a:tabLst>
            </a:pPr>
            <a:endParaRPr lang="sk-SK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>
              <a:tabLst>
                <a:tab pos="357188" algn="l"/>
              </a:tabLst>
            </a:pPr>
            <a:r>
              <a:rPr lang="sk-SK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Zapamätaj </a:t>
            </a:r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sk-SK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latinský výrok</a:t>
            </a:r>
          </a:p>
          <a:p>
            <a:pPr marL="357188">
              <a:buNone/>
              <a:tabLst>
                <a:tab pos="357188" algn="l"/>
              </a:tabLst>
            </a:pPr>
            <a:r>
              <a:rPr lang="sk-SK" sz="4000" b="1" dirty="0" smtClean="0"/>
              <a:t>    </a:t>
            </a:r>
            <a:r>
              <a:rPr lang="sk-SK" sz="4000" b="1" dirty="0" err="1" smtClean="0"/>
              <a:t>Fabricando</a:t>
            </a:r>
            <a:r>
              <a:rPr lang="sk-SK" sz="4000" b="1" dirty="0" smtClean="0"/>
              <a:t> fabrilia disces.</a:t>
            </a:r>
            <a:r>
              <a:rPr lang="sk-SK" sz="4000" dirty="0" smtClean="0"/>
              <a:t> </a:t>
            </a:r>
          </a:p>
          <a:p>
            <a:pPr marL="357188">
              <a:buNone/>
              <a:tabLst>
                <a:tab pos="357188" algn="l"/>
              </a:tabLst>
            </a:pPr>
            <a:r>
              <a:rPr lang="sk-SK" sz="4000" i="1" dirty="0" smtClean="0"/>
              <a:t>	Prácou sa naučíš remeslo.</a:t>
            </a:r>
          </a:p>
          <a:p>
            <a:pPr marL="357188">
              <a:buNone/>
              <a:tabLst>
                <a:tab pos="357188" algn="l"/>
              </a:tabLst>
            </a:pPr>
            <a:endParaRPr lang="sk-SK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>
              <a:tabLst>
                <a:tab pos="357188" algn="l"/>
              </a:tabLst>
            </a:pPr>
            <a:r>
              <a:rPr lang="sk-SK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Zapamätaj si žánre úvahového slohového postupu:</a:t>
            </a:r>
          </a:p>
          <a:p>
            <a:pPr marL="357188">
              <a:buNone/>
              <a:tabLst>
                <a:tab pos="357188" algn="l"/>
              </a:tabLst>
            </a:pPr>
            <a:r>
              <a:rPr lang="sk-SK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sk-SK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úvaha, úvodník, komentár, </a:t>
            </a:r>
            <a:r>
              <a:rPr lang="sk-SK" sz="3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editorál</a:t>
            </a:r>
            <a:r>
              <a:rPr lang="sk-SK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glosa</a:t>
            </a:r>
            <a:r>
              <a:rPr lang="sk-SK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, stĺpček</a:t>
            </a:r>
          </a:p>
          <a:p>
            <a:pPr>
              <a:buNone/>
            </a:pPr>
            <a:r>
              <a:rPr lang="sk-SK" sz="4000" b="1" dirty="0" smtClean="0"/>
              <a:t>	</a:t>
            </a:r>
            <a:endParaRPr lang="sk-SK" sz="4000" dirty="0" smtClean="0"/>
          </a:p>
          <a:p>
            <a:pPr>
              <a:buNone/>
            </a:pPr>
            <a:endParaRPr lang="sk-SK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Aft>
                <a:spcPts val="1200"/>
              </a:spcAft>
            </a:pPr>
            <a:endParaRPr lang="sk-SK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0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08112"/>
          </a:xfrm>
        </p:spPr>
        <p:txBody>
          <a:bodyPr>
            <a:normAutofit/>
          </a:bodyPr>
          <a:lstStyle/>
          <a:p>
            <a:pPr algn="l"/>
            <a:r>
              <a:rPr lang="sk-SK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Čo je učenie?</a:t>
            </a:r>
            <a:endParaRPr lang="sk-SK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2303" y="2996952"/>
            <a:ext cx="7990656" cy="3312368"/>
          </a:xfrm>
        </p:spPr>
        <p:txBody>
          <a:bodyPr>
            <a:noAutofit/>
          </a:bodyPr>
          <a:lstStyle/>
          <a:p>
            <a:pPr algn="l"/>
            <a:r>
              <a:rPr lang="sk-SK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Učenie</a:t>
            </a:r>
            <a:r>
              <a:rPr lang="sk-SK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forma činnosti, prostredníctvom ktorej </a:t>
            </a:r>
            <a:r>
              <a:rPr lang="sk-SK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človek </a:t>
            </a:r>
            <a:r>
              <a:rPr lang="sk-SK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mení </a:t>
            </a:r>
            <a:endParaRPr lang="sk-SK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sk-SK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svoje 			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voje			 </a:t>
            </a:r>
            <a:endParaRPr lang="sk-SK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k-SK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 </a:t>
            </a:r>
            <a:r>
              <a:rPr lang="sk-SK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vplyvom vonkajších podmienok </a:t>
            </a:r>
            <a:endParaRPr lang="sk-SK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k-SK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 </a:t>
            </a:r>
            <a:r>
              <a:rPr lang="sk-SK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závislosti od výsledkov svojho konania.</a:t>
            </a:r>
          </a:p>
          <a:p>
            <a:pPr algn="l"/>
            <a:endParaRPr lang="sk-SK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606245" y="3880024"/>
            <a:ext cx="2077616" cy="5718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správanie</a:t>
            </a:r>
            <a:endParaRPr lang="sk-SK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2606245" y="4451895"/>
            <a:ext cx="2077616" cy="5718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vlastnosti</a:t>
            </a:r>
            <a:endParaRPr lang="sk-SK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http://www.eurocampus.sk/joomla/images/staze/ako_sa_spravne_uc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00145"/>
            <a:ext cx="2664296" cy="28751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914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1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1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1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1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1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accel="1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accel="1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>
                <a:latin typeface="Arial" panose="020B0604020202020204" pitchFamily="34" charset="0"/>
                <a:cs typeface="Arial" panose="020B0604020202020204" pitchFamily="34" charset="0"/>
              </a:rPr>
              <a:t>Zaujímavé techniky </a:t>
            </a:r>
            <a:r>
              <a:rPr lang="sk-SK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učenia</a:t>
            </a:r>
            <a:endParaRPr lang="sk-SK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fontAlgn="base">
              <a:spcAft>
                <a:spcPts val="1200"/>
              </a:spcAft>
            </a:pPr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Metóda LOCI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vytvorenie tzv.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mentálnej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cesty, teda radu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za sebou logicky zvolených objektov v známom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prostredí, ku ktorým si pomocou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vizualizácie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pripojíme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informáciu, ktorú si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chceme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zapamätať.  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Aft>
                <a:spcPts val="1200"/>
              </a:spcAft>
            </a:pPr>
            <a:r>
              <a:rPr lang="sk-SK" sz="2800" b="1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Feynmanova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technika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učenia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vysvetľovanie učiva niekomu inému</a:t>
            </a:r>
          </a:p>
          <a:p>
            <a:pPr fontAlgn="base">
              <a:spcAft>
                <a:spcPts val="1200"/>
              </a:spcAft>
            </a:pPr>
            <a:r>
              <a:rPr lang="sk-SK" sz="2800" b="1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Goldlist</a:t>
            </a:r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vytváranie zoznamov neznámych slovných spojení z cudzieho jazyka, uchovávanie v dlhodobej pamäti, opakovanie po 2 týždňoch, zapamätanie vždy 30%</a:t>
            </a:r>
            <a:endParaRPr lang="sk-SK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Aft>
                <a:spcPts val="1200"/>
              </a:spcAft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84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Špecifické vývinové poruchy učenia</a:t>
            </a:r>
            <a:endParaRPr lang="sk-SK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600" b="1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dyslexia</a:t>
            </a:r>
            <a:r>
              <a:rPr lang="sk-S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– porucha čítania (rýchlosť, správnosť, porozumenie textu); žiak si zamieňa písmenká (b-d-p), číta pomaly, nesprávne, nerozumie textu, domýšľa si slová...</a:t>
            </a:r>
          </a:p>
          <a:p>
            <a:r>
              <a:rPr lang="sk-SK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dysgrafia</a:t>
            </a:r>
            <a:r>
              <a:rPr lang="sk-S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– porucha písania; žiak píše nečitateľne, </a:t>
            </a:r>
            <a:r>
              <a:rPr lang="sk-SK" sz="2600" dirty="0">
                <a:latin typeface="Arial" panose="020B0604020202020204" pitchFamily="34" charset="0"/>
                <a:cs typeface="Arial" panose="020B0604020202020204" pitchFamily="34" charset="0"/>
              </a:rPr>
              <a:t>pomaly a </a:t>
            </a:r>
            <a:r>
              <a:rPr lang="sk-S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ťažko...</a:t>
            </a:r>
          </a:p>
          <a:p>
            <a:r>
              <a:rPr lang="sk-SK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dysortografia</a:t>
            </a:r>
            <a:r>
              <a:rPr lang="sk-SK" sz="2600" dirty="0">
                <a:latin typeface="Arial" panose="020B0604020202020204" pitchFamily="34" charset="0"/>
                <a:cs typeface="Arial" panose="020B0604020202020204" pitchFamily="34" charset="0"/>
              </a:rPr>
              <a:t> – porucha osvojovania si pravopisu; žiak nerozlišuje krátke a dlhé samohlásky, vynecháva písmená, nevie písať </a:t>
            </a:r>
            <a:r>
              <a:rPr lang="sk-S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i/y...</a:t>
            </a:r>
            <a:endParaRPr lang="sk-SK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dyskalkulia</a:t>
            </a:r>
            <a:r>
              <a:rPr lang="sk-SK" sz="2600" dirty="0">
                <a:latin typeface="Arial" panose="020B0604020202020204" pitchFamily="34" charset="0"/>
                <a:cs typeface="Arial" panose="020B0604020202020204" pitchFamily="34" charset="0"/>
              </a:rPr>
              <a:t> – porucha v osvojovaní si matematických </a:t>
            </a:r>
            <a:r>
              <a:rPr lang="sk-S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schopností...</a:t>
            </a:r>
          </a:p>
          <a:p>
            <a:pPr marL="0" indent="0">
              <a:buNone/>
            </a:pPr>
            <a:endParaRPr lang="sk-SK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k-SK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VYSKÚŠAJ SI TO!</a:t>
            </a:r>
            <a:endParaRPr lang="sk-SK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Výzvy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Poznaj svoje silné a slabé stránky.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Pravidelne trénuj svoju pamäť.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Napíš si nákupný zoznam, zapamätaj si ho a nakúp bez neho.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Nauč sa naspamäť telefónne čísla, ktoré sú pre Teba najdôležitejšie.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Pomenuj si krátkodobé a dlhodobé ciele v tom, čo sa chceš naučiť a pravidelne sa k nim vracaj.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Ak je pre teba samotné učenie náročné – urob si aspoň príjemné podmienky. 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Buď tolerantný k tým, ktorým učenie nejde.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Odpusť aj sebe zlyhania v procese učenia a povedz si: „</a:t>
            </a:r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Nabudúce to urobím lepšie.“</a:t>
            </a:r>
          </a:p>
          <a:p>
            <a:pPr>
              <a:buNone/>
            </a:pPr>
            <a:endParaRPr lang="sk-S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Použitá literatúra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Autofit/>
          </a:bodyPr>
          <a:lstStyle/>
          <a:p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HINCOVÁ, K. – HÚSKOVÁ, A.: </a:t>
            </a: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Slovenský jazyk pre 1. – 4. ročník stredných škôl.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Bratislava: SPN, 2008. ISBN 978-80-10-01557-3</a:t>
            </a:r>
          </a:p>
          <a:p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KOTÚĽOVÁ, L.: </a:t>
            </a: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Učenie ako cieľavedomý proces.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Dostupné na www.zborovňa.sk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(15.10.2020)</a:t>
            </a:r>
          </a:p>
          <a:p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MAJIRSKÁ, M: </a:t>
            </a: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Učenie – testy.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Dostupné na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www.zborovňa.sk (15.10.2020)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CALTÍKOVA, M. a kol.: </a:t>
            </a:r>
            <a:r>
              <a:rPr lang="sk-SK" sz="1600" i="1" dirty="0">
                <a:latin typeface="Times New Roman" pitchFamily="18" charset="0"/>
                <a:cs typeface="Times New Roman" pitchFamily="18" charset="0"/>
              </a:rPr>
              <a:t>Nový slovenský jazyk pre stredné školy.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Bratislava, </a:t>
            </a:r>
            <a:r>
              <a:rPr lang="sk-SK" sz="1600" dirty="0" err="1">
                <a:latin typeface="Times New Roman" pitchFamily="18" charset="0"/>
                <a:cs typeface="Times New Roman" pitchFamily="18" charset="0"/>
              </a:rPr>
              <a:t>Orbis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600" dirty="0" err="1">
                <a:latin typeface="Times New Roman" pitchFamily="18" charset="0"/>
                <a:cs typeface="Times New Roman" pitchFamily="18" charset="0"/>
              </a:rPr>
              <a:t>Pictus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600" dirty="0" err="1">
                <a:latin typeface="Times New Roman" pitchFamily="18" charset="0"/>
                <a:cs typeface="Times New Roman" pitchFamily="18" charset="0"/>
              </a:rPr>
              <a:t>Istropolitana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, 2019.</a:t>
            </a:r>
          </a:p>
          <a:p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HINCOVÁ,K. – HÚSKOVA, A.: </a:t>
            </a:r>
            <a:r>
              <a:rPr lang="sk-SK" sz="1600" i="1" dirty="0">
                <a:latin typeface="Times New Roman" pitchFamily="18" charset="0"/>
                <a:cs typeface="Times New Roman" pitchFamily="18" charset="0"/>
              </a:rPr>
              <a:t>Slovenský jazyk pre 1. – 4. ročník stredných škôl.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Bratislava: SPN, 2011.</a:t>
            </a:r>
          </a:p>
          <a:p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KONÍČKOVÁ, J.: </a:t>
            </a: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Chcete </a:t>
            </a:r>
            <a:r>
              <a:rPr lang="sk-SK" sz="1600" i="1" dirty="0">
                <a:latin typeface="Times New Roman" pitchFamily="18" charset="0"/>
                <a:cs typeface="Times New Roman" pitchFamily="18" charset="0"/>
              </a:rPr>
              <a:t>si niečo naozaj dobre zapamätať? Použite metódu </a:t>
            </a: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LOCI.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Dostupné na: https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://eduworld.sk/cd/jaroslava-konickova/3190/chcete-si-nieco-naozaj-dobre-zapamatat-pouzite-metodu-loci (18.10.2020)</a:t>
            </a:r>
          </a:p>
          <a:p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KONÍČKOVÁ, J.: </a:t>
            </a:r>
            <a:r>
              <a:rPr lang="sk-SK" sz="1600" i="1" dirty="0" err="1" smtClean="0">
                <a:latin typeface="Times New Roman" pitchFamily="18" charset="0"/>
                <a:cs typeface="Times New Roman" pitchFamily="18" charset="0"/>
              </a:rPr>
              <a:t>Feynmanova</a:t>
            </a: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600" i="1" dirty="0">
                <a:latin typeface="Times New Roman" pitchFamily="18" charset="0"/>
                <a:cs typeface="Times New Roman" pitchFamily="18" charset="0"/>
              </a:rPr>
              <a:t>technika učenia: V prvom rade učte vždy iných</a:t>
            </a: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Dostupné na: https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://eduworld.sk/cd/jaroslava-konickova/3850/feynmanova-technika-ucenia-v-prvom-rade-ucte-vzdy-inych (18.10.2020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MACHOVÁ,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L.: </a:t>
            </a:r>
            <a:r>
              <a:rPr lang="sk-SK" sz="1600" i="1" dirty="0">
                <a:latin typeface="Times New Roman" pitchFamily="18" charset="0"/>
                <a:cs typeface="Times New Roman" pitchFamily="18" charset="0"/>
              </a:rPr>
              <a:t>METÓDA GOLDLIST: Učenie sa slovíčok nebolo nikdy jednoduchšie</a:t>
            </a: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jazykovymentoring.sk/metoda-goldlist-ucenie-sa-slovicok-jednoduchsie (19.10.2020)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Ďakujeme za pozornosť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764704"/>
            <a:ext cx="7990656" cy="5616624"/>
          </a:xfrm>
        </p:spPr>
        <p:txBody>
          <a:bodyPr>
            <a:noAutofit/>
          </a:bodyPr>
          <a:lstStyle/>
          <a:p>
            <a:pPr lvl="0" algn="l"/>
            <a:r>
              <a:rPr lang="sk-SK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Človek získava prostredníctvom učenia: 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sk-SK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vedomosti</a:t>
            </a:r>
            <a:r>
              <a:rPr lang="sk-SK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sk-SK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sk-SK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zručnosti</a:t>
            </a:r>
            <a:r>
              <a:rPr lang="sk-SK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sk-SK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sk-SK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návyky</a:t>
            </a:r>
            <a:r>
              <a:rPr lang="sk-SK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sk-SK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sk-SK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kultivovanie svojho</a:t>
            </a:r>
            <a:r>
              <a:rPr lang="sk-SK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správania,</a:t>
            </a:r>
            <a:r>
              <a:rPr lang="sk-SK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sk-SK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zlepšovanie osobnostných</a:t>
            </a:r>
            <a:r>
              <a:rPr lang="sk-SK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kvalít.</a:t>
            </a:r>
            <a:endParaRPr lang="sk-SK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r>
              <a:rPr lang="sk-SK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</a:t>
            </a:r>
            <a:endParaRPr lang="sk-SK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sk-SK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Hlavným cieľom študenta je: 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sk-SK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naučiť sa niečo v škole</a:t>
            </a:r>
            <a:r>
              <a:rPr lang="sk-SK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sk-SK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použiť </a:t>
            </a:r>
            <a:r>
              <a:rPr lang="sk-SK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svoje vedomosti </a:t>
            </a:r>
            <a:r>
              <a:rPr lang="sk-SK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praxi.</a:t>
            </a:r>
            <a:endParaRPr lang="cs-CZ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77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Otestujte sa</a:t>
            </a:r>
            <a:endParaRPr lang="sk-SK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65923"/>
          </a:xfrm>
        </p:spPr>
        <p:txBody>
          <a:bodyPr/>
          <a:lstStyle/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Dotazník 1 - </a:t>
            </a:r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Učím sa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rád?</a:t>
            </a:r>
          </a:p>
          <a:p>
            <a:pPr marL="0" indent="0">
              <a:buNone/>
            </a:pPr>
            <a:endParaRPr lang="sk-SK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Dotazník 2 -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Využívam </a:t>
            </a:r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svoj </a:t>
            </a:r>
            <a:r>
              <a:rPr lang="sk-S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potenciál?</a:t>
            </a:r>
            <a:endParaRPr lang="sk-SK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2814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866527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Dotazník 1 - </a:t>
            </a:r>
            <a:r>
              <a:rPr lang="sk-SK" sz="4000" b="1" dirty="0">
                <a:latin typeface="Arial" panose="020B0604020202020204" pitchFamily="34" charset="0"/>
                <a:cs typeface="Arial" panose="020B0604020202020204" pitchFamily="34" charset="0"/>
              </a:rPr>
              <a:t>Učím sa </a:t>
            </a:r>
            <a:r>
              <a:rPr lang="sk-SK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rád?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604448" cy="525658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sk-SK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Odpovedajte </a:t>
            </a:r>
            <a:r>
              <a:rPr lang="sk-SK" sz="8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áno</a:t>
            </a:r>
            <a:r>
              <a:rPr lang="sk-SK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alebo </a:t>
            </a:r>
            <a:r>
              <a:rPr lang="sk-SK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</a:t>
            </a:r>
            <a:endParaRPr lang="sk-SK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k-SK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628650" indent="-542925" algn="l">
              <a:buFont typeface="+mj-lt"/>
              <a:buAutoNum type="arabicPeriod"/>
            </a:pP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Mrzí </a:t>
            </a:r>
            <a:r>
              <a:rPr lang="sk-SK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ma, keď nedosiahnem taký výsledok, aký rodičia odo mňa očakávajú</a:t>
            </a: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indent="-542925" algn="l">
              <a:buFont typeface="+mj-lt"/>
              <a:buAutoNum type="arabicPeriod"/>
            </a:pP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Chcel by som veľa vedieť a poznať.</a:t>
            </a:r>
            <a:endParaRPr lang="sk-SK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542925" algn="l">
              <a:buFont typeface="+mj-lt"/>
              <a:buAutoNum type="arabicPeriod"/>
            </a:pP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Dobrý </a:t>
            </a:r>
            <a:r>
              <a:rPr lang="sk-SK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ten žiak, ktorý sa denne učí</a:t>
            </a: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indent="-542925" algn="l">
              <a:buFont typeface="+mj-lt"/>
              <a:buAutoNum type="arabicPeriod"/>
            </a:pP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veľa zaujímavých predmetov, ktoré sa dobre učia.</a:t>
            </a:r>
            <a:endParaRPr lang="sk-SK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542925" algn="l">
              <a:buFont typeface="+mj-lt"/>
              <a:buAutoNum type="arabicPeriod"/>
            </a:pP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Myslím</a:t>
            </a:r>
            <a:r>
              <a:rPr lang="sk-SK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že v škole oprávnene očakávajú od každého, aby si riadne plnil úlohy</a:t>
            </a: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indent="-542925" algn="l">
              <a:buFont typeface="+mj-lt"/>
              <a:buAutoNum type="arabicPeriod"/>
            </a:pP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Ten, kto vie viac, môže byť užitočnejší ľuďom.</a:t>
            </a:r>
            <a:endParaRPr lang="sk-SK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542925" algn="l">
              <a:buFont typeface="+mj-lt"/>
              <a:buAutoNum type="arabicPeriod"/>
            </a:pP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Dobre </a:t>
            </a:r>
            <a:r>
              <a:rPr lang="sk-SK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padne uznanie spolužiakov za dobrý výkon</a:t>
            </a: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indent="-542925" algn="l">
              <a:buFont typeface="+mj-lt"/>
              <a:buAutoNum type="arabicPeriod"/>
            </a:pP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to dobrý pocit, učiť sa niečo nové alebo niečo samostatne riešiť.</a:t>
            </a:r>
          </a:p>
          <a:p>
            <a:pPr marL="628650" indent="-542925" algn="l">
              <a:buFont typeface="+mj-lt"/>
              <a:buAutoNum type="arabicPeriod"/>
            </a:pP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Nechcem, aby sa druhí vo mne sklamali.</a:t>
            </a:r>
            <a:endParaRPr lang="sk-SK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542925" algn="l">
              <a:buFont typeface="+mj-lt"/>
              <a:buAutoNum type="arabicPeriod"/>
            </a:pP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Mám </a:t>
            </a:r>
            <a:r>
              <a:rPr lang="sk-SK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veľmi dobrý pocit, keď to, čo robím, sa mi podarí</a:t>
            </a: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indent="-542925" algn="l">
              <a:buFont typeface="+mj-lt"/>
              <a:buAutoNum type="arabicPeriod"/>
            </a:pP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Veľmi sa teším, keď sú učitelia so mnou spokojní.</a:t>
            </a:r>
            <a:endParaRPr lang="sk-SK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542925" algn="l">
              <a:buFont typeface="+mj-lt"/>
              <a:buAutoNum type="arabicPeriod"/>
            </a:pP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Dobre </a:t>
            </a:r>
            <a:r>
              <a:rPr lang="sk-SK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cítim, keď si splním všetky povinnosti</a:t>
            </a:r>
            <a:r>
              <a:rPr lang="sk-SK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indent="-542925" algn="l">
              <a:buFont typeface="+mj-lt"/>
              <a:buAutoNum type="arabicPeriod"/>
            </a:pPr>
            <a:endParaRPr lang="sk-SK" sz="8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542925" algn="l"/>
            <a:endParaRPr lang="sk-SK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772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urocampus.sk/joomla/images/staze/zvladni_skolu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124744"/>
            <a:ext cx="2454092" cy="163197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866527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Dotazník 1 - </a:t>
            </a:r>
            <a:r>
              <a:rPr lang="sk-SK" sz="4000" b="1" dirty="0">
                <a:latin typeface="Arial" panose="020B0604020202020204" pitchFamily="34" charset="0"/>
                <a:cs typeface="Arial" panose="020B0604020202020204" pitchFamily="34" charset="0"/>
              </a:rPr>
              <a:t>Učím sa </a:t>
            </a:r>
            <a:r>
              <a:rPr lang="sk-SK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rád?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136904" cy="525658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k-SK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Hodnotenie: </a:t>
            </a:r>
            <a:r>
              <a:rPr lang="sk-SK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áno = 1 b, nie = 0 b</a:t>
            </a:r>
          </a:p>
          <a:p>
            <a:pPr algn="l"/>
            <a:r>
              <a:rPr lang="sk-SK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r>
              <a:rPr lang="sk-SK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Výsledky:</a:t>
            </a:r>
            <a:r>
              <a:rPr lang="sk-SK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sk-SK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k-SK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b - 12 </a:t>
            </a:r>
            <a:r>
              <a:rPr lang="sk-SK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algn="l"/>
            <a:r>
              <a:rPr lang="sk-SK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Máš </a:t>
            </a:r>
            <a:r>
              <a:rPr lang="sk-SK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vytvorený dobrý vzťah k učeniu a pociťuješ dostatočnú motiváciu, ktorá ťa k nemu podnecuje.</a:t>
            </a:r>
          </a:p>
          <a:p>
            <a:pPr algn="l"/>
            <a:endParaRPr lang="sk-SK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k-SK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b - </a:t>
            </a:r>
            <a:r>
              <a:rPr lang="sk-SK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b</a:t>
            </a:r>
          </a:p>
          <a:p>
            <a:pPr algn="l"/>
            <a:r>
              <a:rPr lang="sk-SK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Učíš </a:t>
            </a:r>
            <a:r>
              <a:rPr lang="sk-SK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preto, že chceš, ale niekedy viac preto, že musíš. Máš motiváciu, ktorá ťa vie podnietiť k učeniu, ale nezriedka potrebuješ silnejší podnet, aby si udržal svoj záujem.</a:t>
            </a:r>
          </a:p>
          <a:p>
            <a:pPr algn="l"/>
            <a:endParaRPr lang="sk-SK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k-SK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b - </a:t>
            </a:r>
            <a:r>
              <a:rPr lang="sk-SK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b</a:t>
            </a:r>
          </a:p>
          <a:p>
            <a:pPr algn="l"/>
            <a:r>
              <a:rPr lang="sk-SK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Tvoja </a:t>
            </a:r>
            <a:r>
              <a:rPr lang="sk-SK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motivácia je nevýrazná a máš málo dôvodov prečo sa učiť. Učenie nie je pre teba uspokojivá činnosť a nepovažuješ ju za veľmi významnú. Pokús sa porozmýšľať, čo robiť ďalej.</a:t>
            </a:r>
          </a:p>
          <a:p>
            <a:pPr marL="514350" indent="-514350">
              <a:buFont typeface="+mj-lt"/>
              <a:buAutoNum type="arabicPeriod"/>
            </a:pPr>
            <a:endParaRPr lang="sk-S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36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008112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Dva prístupy k učeniu</a:t>
            </a:r>
            <a:endParaRPr lang="sk-SK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51520" y="2996951"/>
            <a:ext cx="3931162" cy="3187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k-SK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POVRCHOVÝ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k-SK" sz="24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pasívne 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prijímanie poznatkov </a:t>
            </a:r>
            <a:endParaRPr lang="sk-SK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memorovanie faktov</a:t>
            </a:r>
            <a:endParaRPr lang="sk-SK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formálne vedomosti bez porozumenia </a:t>
            </a:r>
            <a:endParaRPr lang="sk-SK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vonkajšia motivácia: rodičia, prospech, vonkajšie očakávania, maturita, titul</a:t>
            </a:r>
            <a:r>
              <a:rPr lang="sk-SK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</a:t>
            </a:r>
            <a:r>
              <a:rPr lang="sk-SK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k-SK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4644008" y="2996951"/>
            <a:ext cx="3987486" cy="3187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k-SK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HĹBKOVÝ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k-SK" sz="24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aktívny postoj, tvorivé </a:t>
            </a: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využitie informácií</a:t>
            </a:r>
            <a:endParaRPr lang="sk-SK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snaha porozumieť učivu </a:t>
            </a:r>
            <a:endParaRPr lang="sk-SK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výber podstatného</a:t>
            </a:r>
            <a:endParaRPr lang="sk-SK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logické súvislosti</a:t>
            </a:r>
            <a:endParaRPr lang="sk-SK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vnútorná motivácia: kultivovanie vlastnej osobnosti</a:t>
            </a:r>
            <a:endParaRPr lang="sk-SK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http://www.kondice.cz/wp-content/uploads/2012/12/shutterstock_1054014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6246" y="827781"/>
            <a:ext cx="2952328" cy="19682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4" descr="http://img.cas.sk/img/8/640x360/979843_facka.jpg?time=1312970214&amp;hash=1402291d9d955bf356900b5e7c7310d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0710" y="836712"/>
            <a:ext cx="3483177" cy="1959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528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24694" y="404664"/>
            <a:ext cx="8604448" cy="866527"/>
          </a:xfrm>
        </p:spPr>
        <p:txBody>
          <a:bodyPr>
            <a:normAutofit/>
          </a:bodyPr>
          <a:lstStyle/>
          <a:p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Dotazník </a:t>
            </a:r>
            <a:r>
              <a:rPr lang="sk-S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3200" b="1" dirty="0">
                <a:latin typeface="Arial" panose="020B0604020202020204" pitchFamily="34" charset="0"/>
                <a:cs typeface="Arial" panose="020B0604020202020204" pitchFamily="34" charset="0"/>
              </a:rPr>
              <a:t>Využívam svoj potenciál?</a:t>
            </a:r>
            <a:endParaRPr lang="sk-SK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4694" y="1601416"/>
            <a:ext cx="8604448" cy="4923928"/>
          </a:xfrm>
        </p:spPr>
        <p:txBody>
          <a:bodyPr>
            <a:noAutofit/>
          </a:bodyPr>
          <a:lstStyle/>
          <a:p>
            <a:pPr algn="l"/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Odpovedajte </a:t>
            </a:r>
            <a:r>
              <a:rPr lang="sk-SK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áno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alebo </a:t>
            </a:r>
            <a:r>
              <a:rPr lang="sk-SK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</a:t>
            </a:r>
            <a:endParaRPr lang="sk-SK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Rozmýšľam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 tým, čo robím.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Snažím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prísť na mnohé veci.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Skúšam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rôzne možnosti na ceste k výsledku.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vytrvalý a nevzdávam sa, kým nedokončím, čo som začal.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Uvažujem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 tom, ako robiť veci lepšie.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Dokážem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učiť z chýb.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Teší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objavovať nové a nepoznané veci.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pre mňa príležitosťou dávať si veľa otázok.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Všímam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okolo seba veci, ktoré druhí nepozorujú.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Problémom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dokážem zaoberať, kým nepochopím, ako sa môžem dostať k jeho podstate</a:t>
            </a: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k-SK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8" descr="http://media.novinky.cz/152/281526-top_foto1-p7ihk.jpg?1357300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271191"/>
            <a:ext cx="2880320" cy="16225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406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24694" y="404664"/>
            <a:ext cx="8604448" cy="866527"/>
          </a:xfrm>
        </p:spPr>
        <p:txBody>
          <a:bodyPr>
            <a:normAutofit/>
          </a:bodyPr>
          <a:lstStyle/>
          <a:p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Dotazník </a:t>
            </a:r>
            <a:r>
              <a:rPr lang="sk-S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3200" b="1" dirty="0">
                <a:latin typeface="Arial" panose="020B0604020202020204" pitchFamily="34" charset="0"/>
                <a:cs typeface="Arial" panose="020B0604020202020204" pitchFamily="34" charset="0"/>
              </a:rPr>
              <a:t>Využívam svoj potenciál?</a:t>
            </a:r>
            <a:endParaRPr lang="sk-SK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4694" y="1601416"/>
            <a:ext cx="8604448" cy="4563888"/>
          </a:xfrm>
        </p:spPr>
        <p:txBody>
          <a:bodyPr>
            <a:noAutofit/>
          </a:bodyPr>
          <a:lstStyle/>
          <a:p>
            <a:pPr algn="l"/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Odpovedajte </a:t>
            </a:r>
            <a:r>
              <a:rPr lang="sk-SK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áno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alebo </a:t>
            </a:r>
            <a:r>
              <a:rPr lang="sk-SK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</a:t>
            </a:r>
            <a:endParaRPr lang="sk-SK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0" indent="-457200" algn="l">
              <a:buFont typeface="+mj-lt"/>
              <a:buAutoNum type="arabicPeriod" startAt="11"/>
            </a:pP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Viem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sformulovať otázky, ktoré ma zaujímajú.</a:t>
            </a:r>
          </a:p>
          <a:p>
            <a:pPr marL="457200" indent="-457200" algn="l">
              <a:buFont typeface="+mj-lt"/>
              <a:buAutoNum type="arabicPeriod" startAt="11"/>
            </a:pP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Hľadanie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nápadov je spôsob môjho prístupu k riešeniu problému.</a:t>
            </a:r>
          </a:p>
          <a:p>
            <a:pPr marL="457200" indent="-457200" algn="l">
              <a:buFont typeface="+mj-lt"/>
              <a:buAutoNum type="arabicPeriod" startAt="11"/>
            </a:pP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Mám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 pre odhad nepoznaných súvislostí.</a:t>
            </a:r>
          </a:p>
          <a:p>
            <a:pPr marL="457200" indent="-457200" algn="l">
              <a:buFont typeface="+mj-lt"/>
              <a:buAutoNum type="arabicPeriod" startAt="11"/>
            </a:pP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veľa toho, čím sa viem obohatiť.</a:t>
            </a:r>
          </a:p>
          <a:p>
            <a:pPr marL="457200" indent="-457200" algn="l">
              <a:buFont typeface="+mj-lt"/>
              <a:buAutoNum type="arabicPeriod" startAt="11"/>
            </a:pP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Skryté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problémy ma priťahujú.</a:t>
            </a:r>
          </a:p>
          <a:p>
            <a:pPr marL="457200" indent="-457200" algn="l">
              <a:buFont typeface="+mj-lt"/>
              <a:buAutoNum type="arabicPeriod" startAt="11"/>
            </a:pPr>
            <a:r>
              <a:rPr lang="sk-SK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Zaujímajú </a:t>
            </a: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neobvyklé veci. </a:t>
            </a:r>
          </a:p>
        </p:txBody>
      </p:sp>
    </p:spTree>
    <p:extLst>
      <p:ext uri="{BB962C8B-B14F-4D97-AF65-F5344CB8AC3E}">
        <p14:creationId xmlns:p14="http://schemas.microsoft.com/office/powerpoint/2010/main" val="408274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1013</Words>
  <Application>Microsoft Office PowerPoint</Application>
  <PresentationFormat>Prezentácia na obrazovke (4:3)</PresentationFormat>
  <Paragraphs>221</Paragraphs>
  <Slides>24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Motív Office</vt:lpstr>
      <vt:lpstr>Učenie  ako cieľavedomý proces</vt:lpstr>
      <vt:lpstr>Čo je učenie?</vt:lpstr>
      <vt:lpstr>Prezentácia programu PowerPoint</vt:lpstr>
      <vt:lpstr>Otestujte sa</vt:lpstr>
      <vt:lpstr>Dotazník 1 - Učím sa rád?</vt:lpstr>
      <vt:lpstr>Dotazník 1 - Učím sa rád?</vt:lpstr>
      <vt:lpstr>Dva prístupy k učeniu</vt:lpstr>
      <vt:lpstr>Dotazník 2 - Využívam svoj potenciál?</vt:lpstr>
      <vt:lpstr>Dotazník 2 - Využívam svoj potenciál?</vt:lpstr>
      <vt:lpstr>Dotazník 2 - Využívam svoj potenciál?</vt:lpstr>
      <vt:lpstr>Učím sa správne?</vt:lpstr>
      <vt:lpstr>Učím sa správne?</vt:lpstr>
      <vt:lpstr>Základné učebné tipy</vt:lpstr>
      <vt:lpstr>Čo s tým?</vt:lpstr>
      <vt:lpstr>Faktory ovplyvňujúce učenie </vt:lpstr>
      <vt:lpstr>Faktory ovplyvňujúce učenie </vt:lpstr>
      <vt:lpstr>Čím viac zmyslov, tým lepšie</vt:lpstr>
      <vt:lpstr>Mnemotechnické pomôcky</vt:lpstr>
      <vt:lpstr>Úlohy</vt:lpstr>
      <vt:lpstr>Zaujímavé techniky učenia</vt:lpstr>
      <vt:lpstr>Špecifické vývinové poruchy učenia</vt:lpstr>
      <vt:lpstr>Výzvy</vt:lpstr>
      <vt:lpstr>Použitá literatúra</vt:lpstr>
      <vt:lpstr>Ďakujeme za pozornosť</vt:lpstr>
    </vt:vector>
  </TitlesOfParts>
  <Company>GAHSVK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Učenie</dc:title>
  <dc:creator>skola</dc:creator>
  <cp:lastModifiedBy>ntb</cp:lastModifiedBy>
  <cp:revision>88</cp:revision>
  <dcterms:created xsi:type="dcterms:W3CDTF">2014-05-28T07:45:20Z</dcterms:created>
  <dcterms:modified xsi:type="dcterms:W3CDTF">2020-10-23T07:44:59Z</dcterms:modified>
</cp:coreProperties>
</file>