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7A68E-0D15-4DE1-A0C6-D16975865364}" type="datetimeFigureOut">
              <a:rPr lang="cs-CZ" smtClean="0"/>
              <a:pPr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95D10-3D3A-45E8-83D5-EFCB9D033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024336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7030A0"/>
                </a:solidFill>
                <a:latin typeface="Lucida Calligraphy" pitchFamily="66" charset="0"/>
              </a:rPr>
              <a:t>Elektrické </a:t>
            </a:r>
            <a:r>
              <a:rPr lang="sk-SK" b="1" dirty="0" smtClean="0">
                <a:solidFill>
                  <a:srgbClr val="7030A0"/>
                </a:solidFill>
                <a:latin typeface="Lucida Calligraphy" pitchFamily="66" charset="0"/>
              </a:rPr>
              <a:t>pole </a:t>
            </a:r>
            <a:br>
              <a:rPr lang="sk-SK" b="1" dirty="0" smtClean="0">
                <a:solidFill>
                  <a:srgbClr val="7030A0"/>
                </a:solidFill>
                <a:latin typeface="Lucida Calligraphy" pitchFamily="66" charset="0"/>
              </a:rPr>
            </a:br>
            <a:r>
              <a:rPr lang="sk-SK" b="1" dirty="0" smtClean="0">
                <a:solidFill>
                  <a:srgbClr val="7030A0"/>
                </a:solidFill>
                <a:latin typeface="Lucida Calligraphy" pitchFamily="66" charset="0"/>
              </a:rPr>
              <a:t>Telesá </a:t>
            </a:r>
            <a:r>
              <a:rPr lang="sk-SK" b="1" dirty="0">
                <a:solidFill>
                  <a:srgbClr val="7030A0"/>
                </a:solidFill>
                <a:latin typeface="Lucida Calligraphy" pitchFamily="66" charset="0"/>
              </a:rPr>
              <a:t>v elektrickom poli</a:t>
            </a:r>
            <a:r>
              <a:rPr lang="cs-CZ" dirty="0">
                <a:latin typeface="Lucida Calligraphy" pitchFamily="66" charset="0"/>
              </a:rPr>
              <a:t/>
            </a:r>
            <a:br>
              <a:rPr lang="cs-CZ" dirty="0">
                <a:latin typeface="Lucida Calligraphy" pitchFamily="66" charset="0"/>
              </a:rPr>
            </a:br>
            <a:endParaRPr lang="cs-CZ" dirty="0">
              <a:latin typeface="Lucida Calligraphy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864096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  <a:latin typeface="Lucida Calligraphy" pitchFamily="66" charset="0"/>
              </a:rPr>
              <a:t>Mgr. Valéria </a:t>
            </a:r>
            <a:r>
              <a:rPr lang="sk-SK" dirty="0" err="1" smtClean="0">
                <a:solidFill>
                  <a:schemeClr val="tx1"/>
                </a:solidFill>
                <a:latin typeface="Lucida Calligraphy" pitchFamily="66" charset="0"/>
              </a:rPr>
              <a:t>Holeková</a:t>
            </a:r>
            <a:endParaRPr lang="cs-CZ" dirty="0">
              <a:solidFill>
                <a:schemeClr val="tx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400" dirty="0" smtClean="0"/>
              <a:t>Zelektrizované </a:t>
            </a:r>
            <a:r>
              <a:rPr lang="cs-CZ" sz="3400" dirty="0" err="1" smtClean="0"/>
              <a:t>telesá</a:t>
            </a:r>
            <a:r>
              <a:rPr lang="cs-CZ" sz="3400" dirty="0" smtClean="0"/>
              <a:t> </a:t>
            </a:r>
            <a:r>
              <a:rPr lang="cs-CZ" sz="3400" dirty="0" err="1" smtClean="0"/>
              <a:t>pôsobia</a:t>
            </a:r>
            <a:r>
              <a:rPr lang="cs-CZ" sz="3400" dirty="0" smtClean="0"/>
              <a:t> na </a:t>
            </a:r>
            <a:r>
              <a:rPr lang="cs-CZ" sz="3400" dirty="0" err="1" smtClean="0"/>
              <a:t>iné</a:t>
            </a:r>
            <a:r>
              <a:rPr lang="cs-CZ" sz="3400" dirty="0" smtClean="0"/>
              <a:t> </a:t>
            </a:r>
            <a:r>
              <a:rPr lang="cs-CZ" sz="3400" dirty="0" err="1" smtClean="0"/>
              <a:t>telesá</a:t>
            </a:r>
            <a:r>
              <a:rPr lang="cs-CZ" sz="3400" dirty="0" smtClean="0"/>
              <a:t> </a:t>
            </a:r>
          </a:p>
          <a:p>
            <a:pPr>
              <a:buNone/>
            </a:pPr>
            <a:r>
              <a:rPr lang="cs-CZ" sz="3400" dirty="0" smtClean="0"/>
              <a:t>    s elektrickým </a:t>
            </a:r>
            <a:r>
              <a:rPr lang="cs-CZ" sz="3400" dirty="0" err="1" smtClean="0"/>
              <a:t>nábojom</a:t>
            </a:r>
            <a:r>
              <a:rPr lang="cs-CZ" sz="3400" dirty="0" smtClean="0"/>
              <a:t> </a:t>
            </a:r>
            <a:r>
              <a:rPr lang="cs-CZ" sz="3400" b="1" dirty="0" smtClean="0"/>
              <a:t>elektrickou silou.</a:t>
            </a:r>
          </a:p>
          <a:p>
            <a:pPr>
              <a:buFont typeface="Wingdings" pitchFamily="2" charset="2"/>
              <a:buChar char="Ø"/>
            </a:pPr>
            <a:r>
              <a:rPr lang="cs-CZ" sz="3400" b="1" dirty="0" smtClean="0"/>
              <a:t> </a:t>
            </a:r>
            <a:r>
              <a:rPr lang="cs-CZ" sz="3400" dirty="0"/>
              <a:t>Okolo každého zelektrizovaného </a:t>
            </a:r>
            <a:r>
              <a:rPr lang="cs-CZ" sz="3400" dirty="0" err="1"/>
              <a:t>telesa</a:t>
            </a:r>
            <a:r>
              <a:rPr lang="cs-CZ" sz="3400" dirty="0"/>
              <a:t> je </a:t>
            </a:r>
            <a:r>
              <a:rPr lang="cs-CZ" sz="3400" b="1" dirty="0"/>
              <a:t>elektrické pole.</a:t>
            </a:r>
            <a:r>
              <a:rPr lang="cs-CZ" sz="3400" dirty="0"/>
              <a:t> </a:t>
            </a:r>
            <a:endParaRPr lang="cs-CZ" sz="3400" dirty="0" smtClean="0"/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S </a:t>
            </a:r>
            <a:r>
              <a:rPr lang="cs-CZ" sz="3400" dirty="0" err="1"/>
              <a:t>približovaním</a:t>
            </a:r>
            <a:r>
              <a:rPr lang="cs-CZ" sz="3400" dirty="0"/>
              <a:t> zelektrizovaných </a:t>
            </a:r>
            <a:r>
              <a:rPr lang="cs-CZ" sz="3400" dirty="0" err="1"/>
              <a:t>telies</a:t>
            </a:r>
            <a:r>
              <a:rPr lang="cs-CZ" sz="3400" dirty="0"/>
              <a:t> </a:t>
            </a:r>
            <a:r>
              <a:rPr lang="cs-CZ" sz="3400" dirty="0" err="1"/>
              <a:t>sa</a:t>
            </a:r>
            <a:r>
              <a:rPr lang="cs-CZ" sz="3400" dirty="0"/>
              <a:t> </a:t>
            </a:r>
            <a:r>
              <a:rPr lang="cs-CZ" sz="3400" dirty="0" err="1"/>
              <a:t>pôsobenie</a:t>
            </a:r>
            <a:r>
              <a:rPr lang="cs-CZ" sz="3400" dirty="0"/>
              <a:t> </a:t>
            </a:r>
            <a:r>
              <a:rPr lang="cs-CZ" sz="3400" dirty="0" err="1"/>
              <a:t>elektrickej</a:t>
            </a:r>
            <a:r>
              <a:rPr lang="cs-CZ" sz="3400" dirty="0"/>
              <a:t> sily </a:t>
            </a:r>
            <a:r>
              <a:rPr lang="cs-CZ" sz="3400" dirty="0" err="1"/>
              <a:t>prejaví</a:t>
            </a:r>
            <a:r>
              <a:rPr lang="cs-CZ" sz="3400" dirty="0"/>
              <a:t> </a:t>
            </a:r>
            <a:r>
              <a:rPr lang="cs-CZ" sz="3400" dirty="0" err="1"/>
              <a:t>intenzívnejšie</a:t>
            </a:r>
            <a:r>
              <a:rPr lang="cs-CZ" sz="3400" dirty="0"/>
              <a:t> a naopak, s </a:t>
            </a:r>
            <a:r>
              <a:rPr lang="cs-CZ" sz="3400" dirty="0" err="1"/>
              <a:t>ich</a:t>
            </a:r>
            <a:r>
              <a:rPr lang="cs-CZ" sz="3400" dirty="0"/>
              <a:t> </a:t>
            </a:r>
            <a:r>
              <a:rPr lang="cs-CZ" sz="3400" dirty="0" err="1"/>
              <a:t>vzájomným</a:t>
            </a:r>
            <a:r>
              <a:rPr lang="cs-CZ" sz="3400" dirty="0"/>
              <a:t> </a:t>
            </a:r>
            <a:r>
              <a:rPr lang="cs-CZ" sz="3400" dirty="0" err="1"/>
              <a:t>vzďaľovaním</a:t>
            </a:r>
            <a:r>
              <a:rPr lang="cs-CZ" sz="3400" dirty="0"/>
              <a:t> táto sila </a:t>
            </a:r>
            <a:r>
              <a:rPr lang="cs-CZ" sz="3400" dirty="0" err="1"/>
              <a:t>slabne</a:t>
            </a:r>
            <a:r>
              <a:rPr lang="cs-CZ" sz="3400" dirty="0" smtClean="0"/>
              <a:t>. </a:t>
            </a:r>
            <a:r>
              <a:rPr lang="cs-CZ" sz="3400" b="1" dirty="0" smtClean="0"/>
              <a:t>(</a:t>
            </a:r>
            <a:r>
              <a:rPr lang="cs-CZ" sz="3400" b="1" dirty="0" err="1" smtClean="0"/>
              <a:t>Coulombov</a:t>
            </a:r>
            <a:r>
              <a:rPr lang="cs-CZ" sz="3400" b="1" dirty="0" smtClean="0"/>
              <a:t> zákon)</a:t>
            </a:r>
            <a:endParaRPr lang="cs-CZ" sz="3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6275040" cy="536145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k-SK" sz="2800" dirty="0"/>
              <a:t>Do </a:t>
            </a:r>
            <a:r>
              <a:rPr lang="sk-SK" sz="2800" dirty="0" err="1"/>
              <a:t>Petriho</a:t>
            </a:r>
            <a:r>
              <a:rPr lang="sk-SK" sz="2800" dirty="0"/>
              <a:t> misky vložíme kruhovú </a:t>
            </a:r>
            <a:r>
              <a:rPr lang="sk-SK" sz="2800" dirty="0" smtClean="0"/>
              <a:t>platničku</a:t>
            </a:r>
            <a:r>
              <a:rPr lang="sk-SK" sz="2800" dirty="0"/>
              <a:t>, nalejeme olej a opatrne posypeme krupicou. Zrniečka krupice sa po nabití platničky kladným alebo záporným nábojom usporiadajú do reťazcov. Čiary, vytvorené zo zrniek krupice, modelujú silové pôsobenie v okolí telesa s kladným alebo záporným nábojom. Nazývame ich </a:t>
            </a:r>
            <a:r>
              <a:rPr lang="sk-SK" sz="2800" b="1" dirty="0"/>
              <a:t>siločiary elektrického poľa. </a:t>
            </a:r>
            <a:r>
              <a:rPr lang="sk-SK" sz="2800" dirty="0"/>
              <a:t>Dohodou sa určilo označovanie </a:t>
            </a:r>
            <a:r>
              <a:rPr lang="sk-SK" sz="2800" b="1" dirty="0"/>
              <a:t>smeru siločiar</a:t>
            </a:r>
            <a:r>
              <a:rPr lang="sk-SK" sz="2800" dirty="0"/>
              <a:t>, a to z kladných nábojov siločiary vychádzajú a v záporných nábojoch končia.</a:t>
            </a:r>
            <a:endParaRPr lang="cs-CZ" sz="2800" dirty="0"/>
          </a:p>
          <a:p>
            <a:endParaRPr lang="cs-CZ" dirty="0"/>
          </a:p>
        </p:txBody>
      </p:sp>
      <p:pic>
        <p:nvPicPr>
          <p:cNvPr id="4" name="Obrázek 3" descr="obr02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86361" y="2742630"/>
            <a:ext cx="4680522" cy="14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err="1" smtClean="0"/>
              <a:t>Siločiary</a:t>
            </a:r>
            <a:r>
              <a:rPr lang="cs-CZ" dirty="0" smtClean="0"/>
              <a:t> </a:t>
            </a:r>
            <a:r>
              <a:rPr lang="cs-CZ" dirty="0"/>
              <a:t>elektrického </a:t>
            </a:r>
            <a:r>
              <a:rPr lang="cs-CZ" dirty="0" err="1"/>
              <a:t>poľa</a:t>
            </a:r>
            <a:r>
              <a:rPr lang="cs-CZ" dirty="0"/>
              <a:t> na </a:t>
            </a:r>
            <a:r>
              <a:rPr lang="cs-CZ" dirty="0" err="1"/>
              <a:t>dvoch</a:t>
            </a:r>
            <a:r>
              <a:rPr lang="cs-CZ" dirty="0"/>
              <a:t> </a:t>
            </a:r>
            <a:r>
              <a:rPr lang="cs-CZ" dirty="0" err="1"/>
              <a:t>platničkách</a:t>
            </a:r>
            <a:r>
              <a:rPr lang="cs-CZ" dirty="0"/>
              <a:t> nabitých </a:t>
            </a:r>
            <a:r>
              <a:rPr lang="cs-CZ" dirty="0" err="1"/>
              <a:t>nesúhlasnými</a:t>
            </a:r>
            <a:r>
              <a:rPr lang="cs-CZ" dirty="0"/>
              <a:t> a </a:t>
            </a:r>
            <a:r>
              <a:rPr lang="cs-CZ" dirty="0" err="1"/>
              <a:t>súhlasnými</a:t>
            </a:r>
            <a:r>
              <a:rPr lang="cs-CZ" dirty="0"/>
              <a:t> elektrickými </a:t>
            </a:r>
            <a:r>
              <a:rPr lang="cs-CZ" dirty="0" err="1"/>
              <a:t>nábojmi</a:t>
            </a:r>
            <a:r>
              <a:rPr lang="cs-CZ" dirty="0"/>
              <a:t> </a:t>
            </a:r>
          </a:p>
        </p:txBody>
      </p:sp>
      <p:pic>
        <p:nvPicPr>
          <p:cNvPr id="4" name="Obrázok 31" descr="Description: elektrisilo1.jpg"/>
          <p:cNvPicPr/>
          <p:nvPr/>
        </p:nvPicPr>
        <p:blipFill>
          <a:blip r:embed="rId2" cstate="print"/>
          <a:srcRect t="3262" r="59938"/>
          <a:stretch>
            <a:fillRect/>
          </a:stretch>
        </p:blipFill>
        <p:spPr bwMode="auto">
          <a:xfrm>
            <a:off x="1187624" y="3068960"/>
            <a:ext cx="1728192" cy="198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obr028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996952"/>
            <a:ext cx="48965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dirty="0"/>
              <a:t>Siločiary elektrického poľa medzi dvoma rovnobežnými dostatočne veľkými kovovými platňami sú rovnobežné a kolmé na platne. Takéto pole nazývame </a:t>
            </a:r>
            <a:endParaRPr lang="sk-SK" dirty="0" smtClean="0"/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rovnorodé </a:t>
            </a:r>
            <a:r>
              <a:rPr lang="sk-SK" b="1" dirty="0"/>
              <a:t>elektrické pole.</a:t>
            </a:r>
            <a:endParaRPr lang="cs-CZ" dirty="0"/>
          </a:p>
          <a:p>
            <a:r>
              <a:rPr lang="sk-SK" b="1" dirty="0"/>
              <a:t> 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ok 41" descr="Description: elektrisilo2.jpg"/>
          <p:cNvPicPr/>
          <p:nvPr/>
        </p:nvPicPr>
        <p:blipFill>
          <a:blip r:embed="rId2" cstate="print"/>
          <a:srcRect t="4288"/>
          <a:stretch>
            <a:fillRect/>
          </a:stretch>
        </p:blipFill>
        <p:spPr bwMode="auto">
          <a:xfrm>
            <a:off x="1835696" y="3429000"/>
            <a:ext cx="547260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err="1" smtClean="0"/>
              <a:t>Ak</a:t>
            </a:r>
            <a:r>
              <a:rPr lang="cs-CZ" sz="2800" dirty="0" smtClean="0"/>
              <a:t> </a:t>
            </a:r>
            <a:r>
              <a:rPr lang="cs-CZ" sz="2800" dirty="0"/>
              <a:t>dáme ku </a:t>
            </a:r>
            <a:r>
              <a:rPr lang="cs-CZ" sz="2800" dirty="0" err="1"/>
              <a:t>kladne</a:t>
            </a:r>
            <a:r>
              <a:rPr lang="cs-CZ" sz="2800" dirty="0"/>
              <a:t> nabitému </a:t>
            </a:r>
            <a:r>
              <a:rPr lang="cs-CZ" sz="2800" dirty="0" err="1"/>
              <a:t>telesu</a:t>
            </a:r>
            <a:r>
              <a:rPr lang="cs-CZ" sz="2800" dirty="0"/>
              <a:t> do jeho elektrického </a:t>
            </a:r>
            <a:r>
              <a:rPr lang="cs-CZ" sz="2800" dirty="0" err="1"/>
              <a:t>poľa</a:t>
            </a:r>
            <a:r>
              <a:rPr lang="cs-CZ" sz="2800" dirty="0"/>
              <a:t> vodič, </a:t>
            </a:r>
            <a:r>
              <a:rPr lang="cs-CZ" sz="2800" dirty="0" err="1"/>
              <a:t>ktorý</a:t>
            </a:r>
            <a:r>
              <a:rPr lang="cs-CZ" sz="2800" dirty="0"/>
              <a:t> </a:t>
            </a:r>
            <a:r>
              <a:rPr lang="cs-CZ" sz="2800" dirty="0" err="1"/>
              <a:t>nie</a:t>
            </a:r>
            <a:r>
              <a:rPr lang="cs-CZ" sz="2800" dirty="0"/>
              <a:t> je </a:t>
            </a:r>
            <a:r>
              <a:rPr lang="cs-CZ" sz="2800" dirty="0" smtClean="0"/>
              <a:t>nabitý, </a:t>
            </a:r>
            <a:r>
              <a:rPr lang="cs-CZ" sz="2800" dirty="0"/>
              <a:t>začne </a:t>
            </a:r>
            <a:r>
              <a:rPr lang="cs-CZ" sz="2800" dirty="0" err="1"/>
              <a:t>sa</a:t>
            </a:r>
            <a:r>
              <a:rPr lang="cs-CZ" sz="2800" dirty="0"/>
              <a:t> tento vodič ku </a:t>
            </a:r>
            <a:r>
              <a:rPr lang="cs-CZ" sz="2800" dirty="0" err="1"/>
              <a:t>kladne</a:t>
            </a:r>
            <a:r>
              <a:rPr lang="cs-CZ" sz="2800" dirty="0"/>
              <a:t> nabitému </a:t>
            </a:r>
            <a:r>
              <a:rPr lang="cs-CZ" sz="2800" dirty="0" err="1"/>
              <a:t>telesu</a:t>
            </a:r>
            <a:r>
              <a:rPr lang="cs-CZ" sz="2800" dirty="0"/>
              <a:t> </a:t>
            </a:r>
            <a:r>
              <a:rPr lang="cs-CZ" sz="2800" dirty="0" err="1"/>
              <a:t>priťahovať</a:t>
            </a:r>
            <a:endParaRPr lang="cs-CZ" sz="2800" dirty="0"/>
          </a:p>
        </p:txBody>
      </p:sp>
      <p:pic>
        <p:nvPicPr>
          <p:cNvPr id="4" name="Obrázek 3" descr="http://www.oskole.sk/userfiles/image/vodi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4429125" cy="159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 rot="10800000" flipV="1">
            <a:off x="1115616" y="4569948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Elektrostatická </a:t>
            </a:r>
            <a:r>
              <a:rPr lang="cs-CZ" sz="2800" b="1" dirty="0" err="1"/>
              <a:t>indukcia</a:t>
            </a:r>
            <a:r>
              <a:rPr lang="cs-CZ" sz="2800" b="1" dirty="0"/>
              <a:t> je </a:t>
            </a:r>
            <a:r>
              <a:rPr lang="cs-CZ" sz="2800" b="1" dirty="0" err="1"/>
              <a:t>jav</a:t>
            </a:r>
            <a:r>
              <a:rPr lang="cs-CZ" sz="2800" b="1" dirty="0"/>
              <a:t>, </a:t>
            </a:r>
            <a:r>
              <a:rPr lang="cs-CZ" sz="2800" b="1" dirty="0" err="1"/>
              <a:t>pri</a:t>
            </a:r>
            <a:r>
              <a:rPr lang="cs-CZ" sz="2800" b="1" dirty="0"/>
              <a:t> </a:t>
            </a:r>
            <a:r>
              <a:rPr lang="cs-CZ" sz="2800" b="1" dirty="0" err="1"/>
              <a:t>ktorom</a:t>
            </a:r>
            <a:r>
              <a:rPr lang="cs-CZ" sz="2800" b="1" dirty="0"/>
              <a:t> </a:t>
            </a:r>
            <a:r>
              <a:rPr lang="cs-CZ" sz="2800" b="1" dirty="0" err="1"/>
              <a:t>dochádza</a:t>
            </a:r>
            <a:r>
              <a:rPr lang="cs-CZ" sz="2800" b="1" dirty="0"/>
              <a:t> v </a:t>
            </a:r>
            <a:r>
              <a:rPr lang="cs-CZ" sz="2800" b="1" dirty="0" err="1"/>
              <a:t>kovovom</a:t>
            </a:r>
            <a:r>
              <a:rPr lang="cs-CZ" sz="2800" b="1" dirty="0"/>
              <a:t> vodiči k </a:t>
            </a:r>
            <a:r>
              <a:rPr lang="cs-CZ" sz="2800" b="1" dirty="0" err="1"/>
              <a:t>presunu</a:t>
            </a:r>
            <a:r>
              <a:rPr lang="cs-CZ" sz="2800" b="1" dirty="0"/>
              <a:t> </a:t>
            </a:r>
            <a:r>
              <a:rPr lang="cs-CZ" sz="2800" b="1" dirty="0" err="1"/>
              <a:t>voľných</a:t>
            </a:r>
            <a:r>
              <a:rPr lang="cs-CZ" sz="2800" b="1" dirty="0"/>
              <a:t> </a:t>
            </a:r>
            <a:r>
              <a:rPr lang="cs-CZ" sz="2800" b="1" dirty="0" err="1"/>
              <a:t>elektrónov</a:t>
            </a:r>
            <a:r>
              <a:rPr lang="cs-CZ" sz="2800" b="1" dirty="0"/>
              <a:t> </a:t>
            </a:r>
            <a:r>
              <a:rPr lang="cs-CZ" sz="2800" b="1" dirty="0" err="1"/>
              <a:t>vplyvom</a:t>
            </a:r>
            <a:r>
              <a:rPr lang="cs-CZ" sz="2800" b="1" dirty="0"/>
              <a:t> elektrického </a:t>
            </a:r>
            <a:r>
              <a:rPr lang="cs-CZ" sz="2800" b="1" dirty="0" err="1"/>
              <a:t>poľa</a:t>
            </a:r>
            <a:r>
              <a:rPr lang="cs-CZ" sz="2800" b="1" dirty="0"/>
              <a:t>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6059016" cy="59766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Drobné </a:t>
            </a:r>
            <a:r>
              <a:rPr lang="cs-CZ" sz="2800" dirty="0" err="1" smtClean="0"/>
              <a:t>papieriky</a:t>
            </a:r>
            <a:r>
              <a:rPr lang="cs-CZ" sz="2800" dirty="0" smtClean="0"/>
              <a:t> </a:t>
            </a:r>
            <a:r>
              <a:rPr lang="cs-CZ" sz="2800" dirty="0" err="1" smtClean="0"/>
              <a:t>sú</a:t>
            </a:r>
            <a:r>
              <a:rPr lang="cs-CZ" sz="2800" dirty="0" smtClean="0"/>
              <a:t> </a:t>
            </a:r>
            <a:r>
              <a:rPr lang="cs-CZ" sz="2800" dirty="0" err="1" smtClean="0"/>
              <a:t>priťahované</a:t>
            </a:r>
            <a:r>
              <a:rPr lang="cs-CZ" sz="2800" dirty="0" smtClean="0"/>
              <a:t>         k </a:t>
            </a:r>
            <a:r>
              <a:rPr lang="cs-CZ" sz="2800" dirty="0" err="1" smtClean="0"/>
              <a:t>zelektrizovanej</a:t>
            </a:r>
            <a:r>
              <a:rPr lang="cs-CZ" sz="2800" dirty="0" smtClean="0"/>
              <a:t> </a:t>
            </a:r>
            <a:r>
              <a:rPr lang="cs-CZ" sz="2800" dirty="0"/>
              <a:t>tyči. </a:t>
            </a:r>
            <a:r>
              <a:rPr lang="cs-CZ" sz="2800" dirty="0" err="1"/>
              <a:t>Papier</a:t>
            </a:r>
            <a:r>
              <a:rPr lang="cs-CZ" sz="2800" dirty="0"/>
              <a:t> je izolant, nemá skoro </a:t>
            </a:r>
            <a:r>
              <a:rPr lang="cs-CZ" sz="2800" dirty="0" err="1"/>
              <a:t>žiadne</a:t>
            </a:r>
            <a:r>
              <a:rPr lang="cs-CZ" sz="2800" dirty="0"/>
              <a:t> </a:t>
            </a:r>
            <a:r>
              <a:rPr lang="cs-CZ" sz="2800" dirty="0" err="1"/>
              <a:t>voľné</a:t>
            </a:r>
            <a:r>
              <a:rPr lang="cs-CZ" sz="2800" dirty="0"/>
              <a:t> </a:t>
            </a:r>
            <a:r>
              <a:rPr lang="cs-CZ" sz="2800" dirty="0" err="1"/>
              <a:t>elektróny</a:t>
            </a:r>
            <a:r>
              <a:rPr lang="cs-CZ" sz="2800" dirty="0"/>
              <a:t>. Silové </a:t>
            </a:r>
            <a:r>
              <a:rPr lang="cs-CZ" sz="2800" dirty="0" err="1"/>
              <a:t>pôsobenie</a:t>
            </a:r>
            <a:r>
              <a:rPr lang="cs-CZ" sz="2800" dirty="0"/>
              <a:t> v </a:t>
            </a:r>
            <a:r>
              <a:rPr lang="cs-CZ" sz="2800" dirty="0" err="1"/>
              <a:t>elektrickom</a:t>
            </a:r>
            <a:r>
              <a:rPr lang="cs-CZ" sz="2800" dirty="0"/>
              <a:t> poli tyče </a:t>
            </a:r>
            <a:r>
              <a:rPr lang="cs-CZ" sz="2800" dirty="0" err="1"/>
              <a:t>sa</a:t>
            </a:r>
            <a:r>
              <a:rPr lang="cs-CZ" sz="2800" dirty="0"/>
              <a:t> </a:t>
            </a:r>
            <a:r>
              <a:rPr lang="cs-CZ" sz="2800" dirty="0" err="1"/>
              <a:t>prejaví</a:t>
            </a:r>
            <a:r>
              <a:rPr lang="cs-CZ" sz="2800" dirty="0"/>
              <a:t> v </a:t>
            </a:r>
            <a:r>
              <a:rPr lang="cs-CZ" sz="2800" dirty="0" err="1"/>
              <a:t>atómoch</a:t>
            </a:r>
            <a:r>
              <a:rPr lang="cs-CZ" sz="2800" dirty="0"/>
              <a:t> </a:t>
            </a:r>
            <a:r>
              <a:rPr lang="cs-CZ" sz="2800" dirty="0" err="1" smtClean="0"/>
              <a:t>alebo</a:t>
            </a:r>
            <a:r>
              <a:rPr lang="cs-CZ" sz="2800" dirty="0" smtClean="0"/>
              <a:t>           </a:t>
            </a:r>
            <a:r>
              <a:rPr lang="cs-CZ" sz="2800" dirty="0"/>
              <a:t>v molekulách tak, že </a:t>
            </a:r>
            <a:r>
              <a:rPr lang="cs-CZ" sz="2800" dirty="0" err="1"/>
              <a:t>dôjde</a:t>
            </a:r>
            <a:r>
              <a:rPr lang="cs-CZ" sz="2800" dirty="0"/>
              <a:t> k </a:t>
            </a:r>
            <a:r>
              <a:rPr lang="cs-CZ" sz="2800" dirty="0" err="1"/>
              <a:t>vzájomnému</a:t>
            </a:r>
            <a:r>
              <a:rPr lang="cs-CZ" sz="2800" dirty="0"/>
              <a:t> </a:t>
            </a:r>
            <a:r>
              <a:rPr lang="cs-CZ" sz="2800" dirty="0" err="1"/>
              <a:t>posunutiu</a:t>
            </a:r>
            <a:r>
              <a:rPr lang="cs-CZ" sz="2800" dirty="0"/>
              <a:t> </a:t>
            </a:r>
            <a:r>
              <a:rPr lang="cs-CZ" sz="2800" dirty="0" err="1"/>
              <a:t>elektrónov</a:t>
            </a:r>
            <a:r>
              <a:rPr lang="cs-CZ" sz="2800" dirty="0"/>
              <a:t> a </a:t>
            </a:r>
            <a:r>
              <a:rPr lang="cs-CZ" sz="2800" dirty="0" err="1"/>
              <a:t>protónov</a:t>
            </a:r>
            <a:r>
              <a:rPr lang="cs-CZ" sz="2800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Polarizácia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izolantu je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ktorom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dochádza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v izolante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vplyvom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elektrického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poľa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k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presunu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voľných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elektrónov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ale len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vo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vnútri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molekúl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cs-C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atómov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cs-CZ" dirty="0"/>
          </a:p>
        </p:txBody>
      </p:sp>
      <p:pic>
        <p:nvPicPr>
          <p:cNvPr id="4" name="Obrázek 3" descr="obr030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764704"/>
            <a:ext cx="16287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www.oskole.sk/userfiles/image/vodic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764113" y="3533031"/>
            <a:ext cx="3545210" cy="160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620688"/>
            <a:ext cx="7992888" cy="55054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b="1" dirty="0" err="1" smtClean="0"/>
              <a:t>Cvičenie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C00000"/>
                </a:solidFill>
              </a:rPr>
              <a:t>Doplň </a:t>
            </a:r>
            <a:r>
              <a:rPr lang="cs-CZ" dirty="0" err="1" smtClean="0">
                <a:solidFill>
                  <a:srgbClr val="C00000"/>
                </a:solidFill>
              </a:rPr>
              <a:t>slová</a:t>
            </a:r>
            <a:r>
              <a:rPr lang="cs-CZ" dirty="0" smtClean="0">
                <a:solidFill>
                  <a:srgbClr val="C00000"/>
                </a:solidFill>
              </a:rPr>
              <a:t> do </a:t>
            </a:r>
            <a:r>
              <a:rPr lang="cs-CZ" dirty="0" err="1" smtClean="0">
                <a:solidFill>
                  <a:srgbClr val="C00000"/>
                </a:solidFill>
              </a:rPr>
              <a:t>viet</a:t>
            </a:r>
            <a:r>
              <a:rPr lang="cs-CZ" dirty="0" smtClean="0">
                <a:solidFill>
                  <a:srgbClr val="C00000"/>
                </a:solidFill>
              </a:rPr>
              <a:t> tak, aby vety </a:t>
            </a:r>
            <a:r>
              <a:rPr lang="cs-CZ" dirty="0" err="1" smtClean="0">
                <a:solidFill>
                  <a:srgbClr val="C00000"/>
                </a:solidFill>
              </a:rPr>
              <a:t>boli</a:t>
            </a:r>
            <a:r>
              <a:rPr lang="cs-CZ" dirty="0" smtClean="0">
                <a:solidFill>
                  <a:srgbClr val="C00000"/>
                </a:solidFill>
              </a:rPr>
              <a:t> z </a:t>
            </a:r>
            <a:r>
              <a:rPr lang="cs-CZ" dirty="0" err="1" smtClean="0">
                <a:solidFill>
                  <a:srgbClr val="C00000"/>
                </a:solidFill>
              </a:rPr>
              <a:t>hľadiska</a:t>
            </a:r>
            <a:r>
              <a:rPr lang="cs-CZ" dirty="0" smtClean="0">
                <a:solidFill>
                  <a:srgbClr val="C00000"/>
                </a:solidFill>
              </a:rPr>
              <a:t> fyziky </a:t>
            </a:r>
            <a:r>
              <a:rPr lang="cs-CZ" dirty="0" err="1" smtClean="0">
                <a:solidFill>
                  <a:srgbClr val="C00000"/>
                </a:solidFill>
              </a:rPr>
              <a:t>správne</a:t>
            </a:r>
            <a:r>
              <a:rPr lang="cs-CZ" dirty="0" smtClean="0">
                <a:solidFill>
                  <a:srgbClr val="C00000"/>
                </a:solidFill>
              </a:rPr>
              <a:t>:</a:t>
            </a:r>
          </a:p>
          <a:p>
            <a:endParaRPr lang="cs-CZ" dirty="0" smtClean="0"/>
          </a:p>
          <a:p>
            <a:r>
              <a:rPr lang="cs-CZ" b="1" dirty="0" smtClean="0"/>
              <a:t>a)</a:t>
            </a:r>
            <a:r>
              <a:rPr lang="cs-CZ" dirty="0" smtClean="0"/>
              <a:t>	V okolí každého </a:t>
            </a:r>
            <a:r>
              <a:rPr lang="cs-CZ" dirty="0" err="1" smtClean="0"/>
              <a:t>telesa</a:t>
            </a:r>
            <a:r>
              <a:rPr lang="cs-CZ" dirty="0" smtClean="0"/>
              <a:t> je ................... pole.</a:t>
            </a:r>
          </a:p>
          <a:p>
            <a:r>
              <a:rPr lang="cs-CZ" b="1" dirty="0" smtClean="0"/>
              <a:t>b)</a:t>
            </a:r>
            <a:r>
              <a:rPr lang="cs-CZ" dirty="0" smtClean="0"/>
              <a:t>	V okolí magnetu je ........................ pole.</a:t>
            </a:r>
          </a:p>
          <a:p>
            <a:r>
              <a:rPr lang="cs-CZ" b="1" dirty="0" smtClean="0"/>
              <a:t>c)</a:t>
            </a:r>
            <a:r>
              <a:rPr lang="cs-CZ" dirty="0" smtClean="0"/>
              <a:t>	V okolí zelektrizovaného </a:t>
            </a:r>
            <a:r>
              <a:rPr lang="cs-CZ" dirty="0" err="1" smtClean="0"/>
              <a:t>telesa</a:t>
            </a:r>
            <a:r>
              <a:rPr lang="cs-CZ" dirty="0" smtClean="0"/>
              <a:t> je ...................... pole.</a:t>
            </a:r>
          </a:p>
          <a:p>
            <a:r>
              <a:rPr lang="cs-CZ" b="1" dirty="0" smtClean="0"/>
              <a:t>d)</a:t>
            </a:r>
            <a:r>
              <a:rPr lang="cs-CZ" dirty="0" smtClean="0"/>
              <a:t>	</a:t>
            </a:r>
            <a:r>
              <a:rPr lang="cs-CZ" dirty="0" err="1" smtClean="0"/>
              <a:t>Dve</a:t>
            </a:r>
            <a:r>
              <a:rPr lang="cs-CZ" dirty="0" smtClean="0"/>
              <a:t> </a:t>
            </a:r>
            <a:r>
              <a:rPr lang="cs-CZ" dirty="0" err="1" smtClean="0"/>
              <a:t>telesá</a:t>
            </a:r>
            <a:r>
              <a:rPr lang="cs-CZ" dirty="0" smtClean="0"/>
              <a:t> </a:t>
            </a:r>
            <a:r>
              <a:rPr lang="cs-CZ" dirty="0" err="1" smtClean="0"/>
              <a:t>pôsobia</a:t>
            </a:r>
            <a:r>
              <a:rPr lang="cs-CZ" dirty="0" smtClean="0"/>
              <a:t> na </a:t>
            </a:r>
            <a:r>
              <a:rPr lang="cs-CZ" dirty="0" err="1" smtClean="0"/>
              <a:t>seba</a:t>
            </a:r>
            <a:r>
              <a:rPr lang="cs-CZ" dirty="0" smtClean="0"/>
              <a:t> .... ..................silou, </a:t>
            </a:r>
            <a:r>
              <a:rPr lang="cs-CZ" dirty="0" err="1" smtClean="0"/>
              <a:t>ktorou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</a:t>
            </a:r>
            <a:r>
              <a:rPr lang="cs-CZ" dirty="0" err="1" smtClean="0"/>
              <a:t>navzájom</a:t>
            </a:r>
            <a:r>
              <a:rPr lang="cs-CZ" dirty="0" smtClean="0"/>
              <a:t> ........................ .</a:t>
            </a:r>
          </a:p>
          <a:p>
            <a:r>
              <a:rPr lang="cs-CZ" b="1" dirty="0" smtClean="0"/>
              <a:t>e)     </a:t>
            </a:r>
            <a:r>
              <a:rPr lang="cs-CZ" dirty="0" smtClean="0"/>
              <a:t> </a:t>
            </a:r>
            <a:r>
              <a:rPr lang="cs-CZ" dirty="0" err="1" smtClean="0"/>
              <a:t>Dve</a:t>
            </a:r>
            <a:r>
              <a:rPr lang="cs-CZ" dirty="0" smtClean="0"/>
              <a:t> zelektrizované </a:t>
            </a:r>
            <a:r>
              <a:rPr lang="cs-CZ" dirty="0" err="1" smtClean="0"/>
              <a:t>telesá</a:t>
            </a:r>
            <a:r>
              <a:rPr lang="cs-CZ" dirty="0" smtClean="0"/>
              <a:t> </a:t>
            </a:r>
            <a:r>
              <a:rPr lang="cs-CZ" dirty="0" err="1" smtClean="0"/>
              <a:t>pôsobia</a:t>
            </a:r>
            <a:r>
              <a:rPr lang="cs-CZ" dirty="0" smtClean="0"/>
              <a:t> na </a:t>
            </a:r>
            <a:r>
              <a:rPr lang="cs-CZ" dirty="0" err="1" smtClean="0"/>
              <a:t>seba</a:t>
            </a:r>
            <a:r>
              <a:rPr lang="cs-CZ" dirty="0" smtClean="0"/>
              <a:t> ....................</a:t>
            </a:r>
          </a:p>
          <a:p>
            <a:pPr>
              <a:buNone/>
            </a:pPr>
            <a:r>
              <a:rPr lang="cs-CZ" dirty="0" smtClean="0"/>
              <a:t>               silou, </a:t>
            </a:r>
            <a:r>
              <a:rPr lang="cs-CZ" dirty="0" err="1" smtClean="0"/>
              <a:t>ktorou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navzájom</a:t>
            </a:r>
            <a:r>
              <a:rPr lang="cs-CZ" dirty="0" smtClean="0"/>
              <a:t> </a:t>
            </a:r>
            <a:r>
              <a:rPr lang="cs-CZ" dirty="0" err="1" smtClean="0"/>
              <a:t>môžu</a:t>
            </a:r>
            <a:r>
              <a:rPr lang="cs-CZ" dirty="0" smtClean="0"/>
              <a:t> ..................... </a:t>
            </a:r>
            <a:r>
              <a:rPr lang="cs-CZ" dirty="0" err="1" smtClean="0"/>
              <a:t>alebo</a:t>
            </a: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 smtClean="0"/>
              <a:t>               ...................... .</a:t>
            </a:r>
          </a:p>
          <a:p>
            <a:r>
              <a:rPr lang="cs-CZ" b="1" dirty="0" smtClean="0"/>
              <a:t>f)    </a:t>
            </a:r>
            <a:r>
              <a:rPr lang="cs-CZ" dirty="0" smtClean="0"/>
              <a:t> Dva magnety , </a:t>
            </a:r>
            <a:r>
              <a:rPr lang="cs-CZ" dirty="0" err="1" smtClean="0"/>
              <a:t>alebo</a:t>
            </a:r>
            <a:r>
              <a:rPr lang="cs-CZ" dirty="0" smtClean="0"/>
              <a:t> magnet a </a:t>
            </a:r>
            <a:r>
              <a:rPr lang="cs-CZ" dirty="0" err="1" smtClean="0"/>
              <a:t>telesá</a:t>
            </a:r>
            <a:r>
              <a:rPr lang="cs-CZ" dirty="0" smtClean="0"/>
              <a:t> z feromagnetických </a:t>
            </a:r>
          </a:p>
          <a:p>
            <a:pPr>
              <a:buNone/>
            </a:pPr>
            <a:r>
              <a:rPr lang="cs-CZ" dirty="0" smtClean="0"/>
              <a:t>             </a:t>
            </a:r>
            <a:r>
              <a:rPr lang="cs-CZ" dirty="0" err="1" smtClean="0"/>
              <a:t>látok</a:t>
            </a:r>
            <a:r>
              <a:rPr lang="cs-CZ" dirty="0" smtClean="0"/>
              <a:t>, </a:t>
            </a:r>
            <a:r>
              <a:rPr lang="cs-CZ" dirty="0" err="1" smtClean="0"/>
              <a:t>pôsobia</a:t>
            </a:r>
            <a:r>
              <a:rPr lang="cs-CZ" dirty="0" smtClean="0"/>
              <a:t> na </a:t>
            </a:r>
            <a:r>
              <a:rPr lang="cs-CZ" dirty="0" err="1" smtClean="0"/>
              <a:t>seba</a:t>
            </a:r>
            <a:r>
              <a:rPr lang="cs-CZ" dirty="0" smtClean="0"/>
              <a:t> .................. ....... silou, </a:t>
            </a:r>
            <a:r>
              <a:rPr lang="cs-CZ" dirty="0" err="1" smtClean="0"/>
              <a:t>ktorou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</a:t>
            </a:r>
            <a:r>
              <a:rPr lang="cs-CZ" dirty="0" err="1" smtClean="0"/>
              <a:t>navzájom</a:t>
            </a:r>
            <a:r>
              <a:rPr lang="cs-CZ" dirty="0" smtClean="0"/>
              <a:t> </a:t>
            </a:r>
            <a:r>
              <a:rPr lang="cs-CZ" dirty="0" err="1" smtClean="0"/>
              <a:t>môžu</a:t>
            </a:r>
            <a:r>
              <a:rPr lang="cs-CZ" dirty="0" smtClean="0"/>
              <a:t> ...................... </a:t>
            </a:r>
            <a:r>
              <a:rPr lang="cs-CZ" dirty="0" err="1" smtClean="0"/>
              <a:t>alebo</a:t>
            </a:r>
            <a:r>
              <a:rPr lang="cs-CZ" dirty="0" smtClean="0"/>
              <a:t> ....................... .</a:t>
            </a:r>
          </a:p>
          <a:p>
            <a:pPr>
              <a:buNone/>
            </a:pPr>
            <a:r>
              <a:rPr lang="sk-SK" dirty="0" smtClean="0"/>
              <a:t> 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99992" y="148478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gravitačné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95936" y="184482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magnetické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08104" y="22048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elektrické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932040" y="249289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gravitačnou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843808" y="285293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priťahujú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444208" y="321297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elektrickou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364088" y="350100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priťahovať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63688" y="386104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odpudzovať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11960" y="458112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magnetickou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419872" y="486916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priťahovať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724128" y="486916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odpudzovať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/>
          </a:bodyPr>
          <a:lstStyle/>
          <a:p>
            <a:r>
              <a:rPr lang="sk-SK" sz="4800" dirty="0" smtClean="0">
                <a:latin typeface="Lucida Calligraphy" pitchFamily="66" charset="0"/>
              </a:rPr>
              <a:t>Ďakujem za pozornosť</a:t>
            </a:r>
            <a:endParaRPr lang="cs-CZ" sz="4800" dirty="0">
              <a:latin typeface="Lucida Calligraphy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Zdroj</a:t>
            </a:r>
            <a:r>
              <a:rPr lang="sk-SK" dirty="0" smtClean="0"/>
              <a:t>: V. </a:t>
            </a:r>
            <a:r>
              <a:rPr lang="sk-SK" dirty="0" err="1" smtClean="0"/>
              <a:t>Lapitková</a:t>
            </a:r>
            <a:r>
              <a:rPr lang="sk-SK" dirty="0" smtClean="0"/>
              <a:t> Fyzika pre 9. ročník ZŠ</a:t>
            </a:r>
          </a:p>
          <a:p>
            <a:pPr>
              <a:buNone/>
            </a:pPr>
            <a:r>
              <a:rPr lang="sk-SK" dirty="0" smtClean="0"/>
              <a:t>      Šablónka</a:t>
            </a:r>
            <a:r>
              <a:rPr lang="sk-SK" dirty="0" smtClean="0"/>
              <a:t>: Iveta </a:t>
            </a:r>
            <a:r>
              <a:rPr lang="sk-SK" dirty="0" err="1" smtClean="0"/>
              <a:t>Hermanovská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326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Elektrické pole  Telesá v elektrickom poli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Ďakujem za pozornosť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Elektrické pole  Telesá v elektrickom poli </dc:title>
  <dc:creator>Mama</dc:creator>
  <cp:lastModifiedBy>Mama</cp:lastModifiedBy>
  <cp:revision>11</cp:revision>
  <dcterms:created xsi:type="dcterms:W3CDTF">2012-10-23T20:08:10Z</dcterms:created>
  <dcterms:modified xsi:type="dcterms:W3CDTF">2012-10-24T16:19:39Z</dcterms:modified>
</cp:coreProperties>
</file>