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9" r:id="rId3"/>
    <p:sldId id="330" r:id="rId4"/>
    <p:sldId id="328" r:id="rId5"/>
    <p:sldId id="331" r:id="rId6"/>
    <p:sldId id="332" r:id="rId7"/>
    <p:sldId id="329" r:id="rId8"/>
    <p:sldId id="334" r:id="rId9"/>
    <p:sldId id="339" r:id="rId10"/>
    <p:sldId id="340" r:id="rId11"/>
    <p:sldId id="338" r:id="rId12"/>
    <p:sldId id="335" r:id="rId13"/>
    <p:sldId id="342" r:id="rId14"/>
    <p:sldId id="336" r:id="rId15"/>
    <p:sldId id="337" r:id="rId16"/>
    <p:sldId id="34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37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6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45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40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32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60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888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62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868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52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34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68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7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8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3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3DDF6-081C-4B5D-BBB8-A843C1AD0665}" type="datetimeFigureOut">
              <a:rPr lang="sk-SK" smtClean="0"/>
              <a:pPr/>
              <a:t>6.1.2020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15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wj7lXMDDCt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19174-0530-412A-9E1D-FDECA4560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927" y="360737"/>
            <a:ext cx="10279777" cy="2949325"/>
          </a:xfrm>
        </p:spPr>
        <p:txBody>
          <a:bodyPr/>
          <a:lstStyle/>
          <a:p>
            <a:pPr algn="ctr"/>
            <a:r>
              <a:rPr lang="sk-SK" dirty="0"/>
              <a:t>III. ČESKOSLOVENSKO </a:t>
            </a:r>
            <a:br>
              <a:rPr lang="sk-SK" dirty="0"/>
            </a:br>
            <a:r>
              <a:rPr lang="sk-SK" dirty="0"/>
              <a:t>V MEDZIVOJNOVOM OBDOBÍ</a:t>
            </a:r>
            <a:br>
              <a:rPr lang="sk-SK" dirty="0"/>
            </a:br>
            <a:r>
              <a:rPr lang="sk-SK" dirty="0"/>
              <a:t>(1918 - 1939)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5110F8-441D-466C-A2BC-A4C4C0036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9166" y="4250303"/>
            <a:ext cx="9180117" cy="2484566"/>
          </a:xfrm>
        </p:spPr>
        <p:txBody>
          <a:bodyPr>
            <a:normAutofit/>
          </a:bodyPr>
          <a:lstStyle/>
          <a:p>
            <a:r>
              <a:rPr lang="sk-SK" sz="3600" b="1" dirty="0"/>
              <a:t>IX. MRAČNÁ NAD ČSR</a:t>
            </a:r>
          </a:p>
        </p:txBody>
      </p:sp>
    </p:spTree>
    <p:extLst>
      <p:ext uri="{BB962C8B-B14F-4D97-AF65-F5344CB8AC3E}">
        <p14:creationId xmlns:p14="http://schemas.microsoft.com/office/powerpoint/2010/main" val="377981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Mníchovská dohoda „o nás bez nás“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200" y="1547191"/>
            <a:ext cx="1001871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22.9.1938 bola vymenovaná úradnícka vláda na čele s generálom Janom Syrovým</a:t>
            </a:r>
          </a:p>
          <a:p>
            <a:pPr algn="just"/>
            <a:r>
              <a:rPr lang="sk-SK" sz="3200" dirty="0"/>
              <a:t>návrh prezidentovi vyhlásiť mobilizáciu brannej moci</a:t>
            </a:r>
          </a:p>
          <a:p>
            <a:pPr algn="just"/>
            <a:r>
              <a:rPr lang="sk-SK" sz="3200" dirty="0"/>
              <a:t>očakávala pomoc od Veľkej Británie a Francúzska</a:t>
            </a:r>
          </a:p>
          <a:p>
            <a:pPr algn="just"/>
            <a:r>
              <a:rPr lang="sk-SK" sz="3200" dirty="0"/>
              <a:t>zmarené udalosťami v Mníchove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7170" name="Picture 2" descr="Jan Syrový, na fotografii z roku 1938">
            <a:extLst>
              <a:ext uri="{FF2B5EF4-FFF2-40B4-BE49-F238E27FC236}">
                <a16:creationId xmlns:a16="http://schemas.microsoft.com/office/drawing/2014/main" id="{DDD3AAB0-F7E9-4B4B-BBC1-2B754C197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273" y="3920159"/>
            <a:ext cx="21431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465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Mníchovská dohoda „o nás bez nás“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956" y="2517913"/>
            <a:ext cx="10018712" cy="58541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b="1" dirty="0"/>
              <a:t>29.9.1938 v Mníchove najvyšší </a:t>
            </a:r>
            <a:r>
              <a:rPr lang="sk-SK" sz="3200" b="1" dirty="0" err="1"/>
              <a:t>prestavitelia</a:t>
            </a:r>
            <a:r>
              <a:rPr lang="sk-SK" sz="3200" b="1" dirty="0"/>
              <a:t> Nemecka </a:t>
            </a:r>
            <a:r>
              <a:rPr lang="sk-SK" sz="3200" dirty="0"/>
              <a:t>(Hitler)</a:t>
            </a:r>
            <a:r>
              <a:rPr lang="sk-SK" sz="3200" b="1" dirty="0"/>
              <a:t>, Talianska </a:t>
            </a:r>
            <a:r>
              <a:rPr lang="sk-SK" sz="3200" dirty="0"/>
              <a:t>(Mussolini)</a:t>
            </a:r>
            <a:r>
              <a:rPr lang="sk-SK" sz="3200" b="1" dirty="0"/>
              <a:t>, Francúzska </a:t>
            </a:r>
            <a:r>
              <a:rPr lang="sk-SK" sz="3200" dirty="0"/>
              <a:t>(</a:t>
            </a:r>
            <a:r>
              <a:rPr lang="sk-SK" sz="3200" dirty="0" err="1"/>
              <a:t>Daladier</a:t>
            </a:r>
            <a:r>
              <a:rPr lang="sk-SK" sz="3200" dirty="0"/>
              <a:t>)</a:t>
            </a:r>
            <a:r>
              <a:rPr lang="sk-SK" sz="3200" b="1" dirty="0"/>
              <a:t> a Veľkej Británie </a:t>
            </a:r>
            <a:r>
              <a:rPr lang="sk-SK" sz="3200" dirty="0"/>
              <a:t>(</a:t>
            </a:r>
            <a:r>
              <a:rPr lang="sk-SK" sz="3200" dirty="0" err="1"/>
              <a:t>Chamberlain</a:t>
            </a:r>
            <a:r>
              <a:rPr lang="sk-SK" sz="3200" dirty="0"/>
              <a:t>) </a:t>
            </a:r>
            <a:r>
              <a:rPr lang="sk-SK" sz="3200" b="1" dirty="0"/>
              <a:t>rozhodli o nútenom odovzdaní veľkej časti československého územia Nemecku</a:t>
            </a:r>
          </a:p>
          <a:p>
            <a:pPr marL="0" indent="0" algn="just">
              <a:buNone/>
            </a:pPr>
            <a:endParaRPr lang="sk-SK" sz="3200" b="1" dirty="0"/>
          </a:p>
          <a:p>
            <a:pPr algn="just"/>
            <a:r>
              <a:rPr lang="sk-SK" sz="3200" dirty="0"/>
              <a:t>súčasťou dohody bolo aj rešpektovanie požiadaviek Poľska a Maďarska (vyriešenie vykonať do 3 mesiacov)</a:t>
            </a:r>
            <a:endParaRPr lang="sk-SK" sz="3200" b="1" dirty="0"/>
          </a:p>
          <a:p>
            <a:pPr marL="0" indent="0" algn="just">
              <a:buNone/>
            </a:pPr>
            <a:endParaRPr lang="sk-SK" sz="3200" b="1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427104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Mníchovská dohoda „o nás bez nás“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209" y="2554356"/>
            <a:ext cx="1001871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B6D623-DD33-44C3-B69C-2C9B6FEA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65" y="1297056"/>
            <a:ext cx="781212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94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Mníchovská dohoda „o nás bez nás“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209" y="2554356"/>
            <a:ext cx="1001871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9218" name="Picture 2" descr="Výsledok vyhľadávania obrázkov pre dopyt mnichovska dohoda mapa">
            <a:extLst>
              <a:ext uri="{FF2B5EF4-FFF2-40B4-BE49-F238E27FC236}">
                <a16:creationId xmlns:a16="http://schemas.microsoft.com/office/drawing/2014/main" id="{7F9C8BC3-6B88-48A9-863E-C5096D25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34" y="1255644"/>
            <a:ext cx="10001250" cy="508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5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Mníchovská dohoda „o nás bez nás“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209" y="2554356"/>
            <a:ext cx="1001871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2050" name="Picture 2" descr="Výsledok vyhľadávania obrázkov pre dopyt mníchovska dohoda karikatura">
            <a:extLst>
              <a:ext uri="{FF2B5EF4-FFF2-40B4-BE49-F238E27FC236}">
                <a16:creationId xmlns:a16="http://schemas.microsoft.com/office/drawing/2014/main" id="{042B4A9A-A8B8-4DEB-AC49-67C33EFF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48" y="1685924"/>
            <a:ext cx="7117976" cy="420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543FA5EE-950F-4669-8E73-A5F1876E0D4C}"/>
              </a:ext>
            </a:extLst>
          </p:cNvPr>
          <p:cNvSpPr txBox="1"/>
          <p:nvPr/>
        </p:nvSpPr>
        <p:spPr>
          <a:xfrm>
            <a:off x="4222376" y="630667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                              Karikatúra</a:t>
            </a:r>
          </a:p>
        </p:txBody>
      </p:sp>
    </p:spTree>
    <p:extLst>
      <p:ext uri="{BB962C8B-B14F-4D97-AF65-F5344CB8AC3E}">
        <p14:creationId xmlns:p14="http://schemas.microsoft.com/office/powerpoint/2010/main" val="131824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Mníchovská dohoda „o nás bez nás“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209" y="2554356"/>
            <a:ext cx="1001871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43FA5EE-950F-4669-8E73-A5F1876E0D4C}"/>
              </a:ext>
            </a:extLst>
          </p:cNvPr>
          <p:cNvSpPr txBox="1"/>
          <p:nvPr/>
        </p:nvSpPr>
        <p:spPr>
          <a:xfrm>
            <a:off x="4222376" y="630667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                             Karikatúra</a:t>
            </a:r>
          </a:p>
        </p:txBody>
      </p:sp>
      <p:pic>
        <p:nvPicPr>
          <p:cNvPr id="3076" name="Picture 4" descr="Výsledok vyhľadávania obrázkov pre dopyt mníchovska dohoda karikatura">
            <a:extLst>
              <a:ext uri="{FF2B5EF4-FFF2-40B4-BE49-F238E27FC236}">
                <a16:creationId xmlns:a16="http://schemas.microsoft.com/office/drawing/2014/main" id="{AC06D326-55B4-4C3C-AF10-B9037575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21" y="1631394"/>
            <a:ext cx="6814970" cy="409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4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Mníchovská dohoda „o nás bez nás“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956" y="2266121"/>
            <a:ext cx="10018712" cy="58541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b="1" dirty="0"/>
          </a:p>
          <a:p>
            <a:pPr algn="just"/>
            <a:r>
              <a:rPr lang="sk-SK" sz="3200" dirty="0"/>
              <a:t>ČSR sa podriadilo tzv. Mníchovskému diktátu</a:t>
            </a:r>
          </a:p>
          <a:p>
            <a:pPr algn="just"/>
            <a:r>
              <a:rPr lang="sk-SK" sz="3200" dirty="0"/>
              <a:t>abdikácia prezidenta Beneša, emigrácia do Londýna</a:t>
            </a:r>
          </a:p>
          <a:p>
            <a:pPr algn="just"/>
            <a:r>
              <a:rPr lang="sk-SK" sz="3200" dirty="0"/>
              <a:t>nový prezident Emil </a:t>
            </a:r>
            <a:r>
              <a:rPr lang="sk-SK" sz="3200" dirty="0" err="1"/>
              <a:t>Hácha</a:t>
            </a:r>
            <a:endParaRPr lang="sk-SK" sz="3200" dirty="0"/>
          </a:p>
          <a:p>
            <a:pPr algn="just"/>
            <a:r>
              <a:rPr lang="sk-SK" sz="3200" dirty="0"/>
              <a:t>30.9.1938 – 14.3.1939 = obdobie tzv. druhej ČSR</a:t>
            </a:r>
          </a:p>
          <a:p>
            <a:pPr algn="just"/>
            <a:r>
              <a:rPr lang="sk-SK" sz="3200" dirty="0"/>
              <a:t>po 2. svetovej vojne bola zmluva anulovaná</a:t>
            </a:r>
          </a:p>
          <a:p>
            <a:pPr algn="just"/>
            <a:r>
              <a:rPr lang="sk-SK" dirty="0"/>
              <a:t>podľa medzinárodného práva sú Mníchovská dohoda a následná Viedenská arbitráž neplatné od samého začiatku, pretože boli uzavreté pod hrozbou vojny a s použitím sily, Nemecko neplatnosť zmluvy výslovne uznalo až v Zmluve o medzinárodných vzťahoch v roku 1973</a:t>
            </a: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6CAACF7-61C0-4451-B650-3A74A8A2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450" y="1479468"/>
            <a:ext cx="1229145" cy="157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0739C40-0412-4B66-8532-244D9F0F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449" y="3119719"/>
            <a:ext cx="1229145" cy="157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9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Hitlerovo rozhodnutie zlikvidovať ČSR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35" y="3256722"/>
            <a:ext cx="9886122" cy="4876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po nástupe k moci Hitler vyhlásil, že jedným z cieľov jeho politiky je zlikvidovať ČSR</a:t>
            </a:r>
          </a:p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Nemecko – intenzívne zbrojenie, porušovanie medzinárodných zmlúv, nepriamo sa vyhrážalo vojnou</a:t>
            </a:r>
          </a:p>
          <a:p>
            <a:pPr algn="just"/>
            <a:r>
              <a:rPr lang="sk-SK" sz="3200" dirty="0"/>
              <a:t>Maďarsko – úplné / čiastočné obnovenie Uhorska</a:t>
            </a:r>
          </a:p>
          <a:p>
            <a:pPr algn="just"/>
            <a:r>
              <a:rPr lang="sk-SK" sz="3200" dirty="0"/>
              <a:t>Poľsko – nároky na územie ČSR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5122" name="Picture 2" descr="Výsledok vyhľadávania obrázkov pre dopyt hitler">
            <a:extLst>
              <a:ext uri="{FF2B5EF4-FFF2-40B4-BE49-F238E27FC236}">
                <a16:creationId xmlns:a16="http://schemas.microsoft.com/office/drawing/2014/main" id="{7D1149E9-A588-44E2-A2AC-BE94A8CD4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07" y="4921624"/>
            <a:ext cx="3905250" cy="179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Hitlerovo rozhodnutie zlikvidovať ČSR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479" y="4171121"/>
            <a:ext cx="988612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Nemecko a Maďarsko využívali na vnútorné oslabenie ČSR menšinové politické strany:</a:t>
            </a:r>
          </a:p>
          <a:p>
            <a:pPr marL="0" indent="0" algn="just">
              <a:buNone/>
            </a:pPr>
            <a:endParaRPr lang="sk-SK" sz="3200" dirty="0"/>
          </a:p>
          <a:p>
            <a:pPr algn="just">
              <a:buFontTx/>
              <a:buChar char="-"/>
            </a:pPr>
            <a:r>
              <a:rPr lang="sk-SK" sz="3200" dirty="0" err="1"/>
              <a:t>Sudetonemecká</a:t>
            </a:r>
            <a:r>
              <a:rPr lang="sk-SK" sz="3200" dirty="0"/>
              <a:t> strana (Čechy) – </a:t>
            </a:r>
            <a:r>
              <a:rPr lang="sk-SK" sz="3200" dirty="0" err="1"/>
              <a:t>Konrad</a:t>
            </a:r>
            <a:r>
              <a:rPr lang="sk-SK" sz="3200" dirty="0"/>
              <a:t> </a:t>
            </a:r>
            <a:r>
              <a:rPr lang="sk-SK" sz="3200" dirty="0" err="1"/>
              <a:t>Henlein</a:t>
            </a:r>
            <a:endParaRPr lang="sk-SK" sz="3200" dirty="0"/>
          </a:p>
          <a:p>
            <a:pPr algn="just">
              <a:buFontTx/>
              <a:buChar char="-"/>
            </a:pPr>
            <a:r>
              <a:rPr lang="sk-SK" sz="3200" dirty="0" err="1"/>
              <a:t>Karpatonemecká</a:t>
            </a:r>
            <a:r>
              <a:rPr lang="sk-SK" sz="3200" dirty="0"/>
              <a:t> strana (SVK) – Franz </a:t>
            </a:r>
            <a:r>
              <a:rPr lang="sk-SK" sz="3200" dirty="0" err="1"/>
              <a:t>Karmasin</a:t>
            </a:r>
            <a:endParaRPr lang="sk-SK" sz="3200" dirty="0"/>
          </a:p>
          <a:p>
            <a:pPr algn="just">
              <a:buFontTx/>
              <a:buChar char="-"/>
            </a:pPr>
            <a:r>
              <a:rPr lang="sk-SK" sz="3200" dirty="0"/>
              <a:t>Zjednotená maďarská strana (SVK)</a:t>
            </a:r>
          </a:p>
          <a:p>
            <a:pPr algn="just">
              <a:buFontTx/>
              <a:buChar char="-"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01E9FE3-A988-43BD-9B25-C917BFE10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964" y="2353235"/>
            <a:ext cx="2649071" cy="131746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B0A1A6D-3465-4846-BCB5-F5C10ED0F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389" y="4361329"/>
            <a:ext cx="1253938" cy="173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4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ČSR hľadá spojencov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05" y="2289313"/>
            <a:ext cx="988612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Veľká Británia, Francúzsko</a:t>
            </a:r>
          </a:p>
          <a:p>
            <a:pPr algn="just"/>
            <a:r>
              <a:rPr lang="sk-SK" sz="3200" dirty="0"/>
              <a:t>Malá dohoda (ČSR, Juhoslávia, Rumunsko)</a:t>
            </a:r>
          </a:p>
          <a:p>
            <a:pPr algn="just"/>
            <a:r>
              <a:rPr lang="sk-SK" sz="3200" dirty="0"/>
              <a:t>1935 spojenecká zmluva so ZSSR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468817B-4C93-4F93-8FA6-126C11D13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816" y="3817673"/>
            <a:ext cx="4481372" cy="2699083"/>
          </a:xfrm>
          <a:prstGeom prst="rect">
            <a:avLst/>
          </a:prstGeom>
        </p:spPr>
      </p:pic>
      <p:sp>
        <p:nvSpPr>
          <p:cNvPr id="5" name="Šípka: doľava 4">
            <a:extLst>
              <a:ext uri="{FF2B5EF4-FFF2-40B4-BE49-F238E27FC236}">
                <a16:creationId xmlns:a16="http://schemas.microsoft.com/office/drawing/2014/main" id="{060012CD-9E82-4FDA-8A9A-AF9D5C53A578}"/>
              </a:ext>
            </a:extLst>
          </p:cNvPr>
          <p:cNvSpPr/>
          <p:nvPr/>
        </p:nvSpPr>
        <p:spPr>
          <a:xfrm>
            <a:off x="8786581" y="5167214"/>
            <a:ext cx="2178424" cy="5994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Malá dohoda</a:t>
            </a:r>
          </a:p>
        </p:txBody>
      </p:sp>
      <p:sp>
        <p:nvSpPr>
          <p:cNvPr id="6" name="Šípka: doľava 5">
            <a:extLst>
              <a:ext uri="{FF2B5EF4-FFF2-40B4-BE49-F238E27FC236}">
                <a16:creationId xmlns:a16="http://schemas.microsoft.com/office/drawing/2014/main" id="{855755C7-EA68-4D7A-985E-0A8EF7FF0894}"/>
              </a:ext>
            </a:extLst>
          </p:cNvPr>
          <p:cNvSpPr/>
          <p:nvPr/>
        </p:nvSpPr>
        <p:spPr>
          <a:xfrm>
            <a:off x="8802757" y="4192711"/>
            <a:ext cx="2178424" cy="5994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ZSSR</a:t>
            </a:r>
          </a:p>
        </p:txBody>
      </p:sp>
      <p:sp>
        <p:nvSpPr>
          <p:cNvPr id="9" name="Šípka: doľava 8">
            <a:extLst>
              <a:ext uri="{FF2B5EF4-FFF2-40B4-BE49-F238E27FC236}">
                <a16:creationId xmlns:a16="http://schemas.microsoft.com/office/drawing/2014/main" id="{25A65698-274B-4E10-A60D-FE18C023F324}"/>
              </a:ext>
            </a:extLst>
          </p:cNvPr>
          <p:cNvSpPr/>
          <p:nvPr/>
        </p:nvSpPr>
        <p:spPr>
          <a:xfrm flipH="1">
            <a:off x="2915477" y="4192711"/>
            <a:ext cx="2064711" cy="5994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Veľká Británia</a:t>
            </a:r>
          </a:p>
        </p:txBody>
      </p:sp>
      <p:sp>
        <p:nvSpPr>
          <p:cNvPr id="10" name="Šípka: doľava 9">
            <a:extLst>
              <a:ext uri="{FF2B5EF4-FFF2-40B4-BE49-F238E27FC236}">
                <a16:creationId xmlns:a16="http://schemas.microsoft.com/office/drawing/2014/main" id="{338B1B8A-AD07-4300-9169-386368F38F99}"/>
              </a:ext>
            </a:extLst>
          </p:cNvPr>
          <p:cNvSpPr/>
          <p:nvPr/>
        </p:nvSpPr>
        <p:spPr>
          <a:xfrm flipH="1">
            <a:off x="3664225" y="5055000"/>
            <a:ext cx="2064711" cy="5994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Francúzsko</a:t>
            </a:r>
          </a:p>
        </p:txBody>
      </p:sp>
    </p:spTree>
    <p:extLst>
      <p:ext uri="{BB962C8B-B14F-4D97-AF65-F5344CB8AC3E}">
        <p14:creationId xmlns:p14="http://schemas.microsoft.com/office/powerpoint/2010/main" val="130321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ČSR hľadá spojencov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488" y="2421835"/>
            <a:ext cx="988612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marec 1938 - </a:t>
            </a:r>
            <a:r>
              <a:rPr lang="sk-SK" sz="3200" dirty="0" err="1"/>
              <a:t>anšlus</a:t>
            </a:r>
            <a:r>
              <a:rPr lang="sk-SK" sz="3200" dirty="0"/>
              <a:t> Rakúska (pripojenie) = anexia Rakúska nacistickým Nemeckom</a:t>
            </a:r>
          </a:p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spojenci opustili ČSR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4098" name="Picture 2" descr="Výsledok vyhľadávania obrázkov pre dopyt anšlus rakuska">
            <a:extLst>
              <a:ext uri="{FF2B5EF4-FFF2-40B4-BE49-F238E27FC236}">
                <a16:creationId xmlns:a16="http://schemas.microsoft.com/office/drawing/2014/main" id="{F6F1116E-FE94-48DE-9D02-E4158E33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6918"/>
            <a:ext cx="5658610" cy="37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0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ČSR hľadá spojencov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488" y="2673626"/>
            <a:ext cx="10018712" cy="4876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príprava na obranu:</a:t>
            </a:r>
          </a:p>
          <a:p>
            <a:pPr marL="0" indent="0" algn="just">
              <a:buNone/>
            </a:pPr>
            <a:endParaRPr lang="sk-SK" sz="3200" dirty="0"/>
          </a:p>
          <a:p>
            <a:pPr algn="just">
              <a:buFontTx/>
              <a:buChar char="-"/>
            </a:pPr>
            <a:r>
              <a:rPr lang="sk-SK" sz="3200" dirty="0"/>
              <a:t>moderne vyzbrojená a dobre vycvičená armáda,</a:t>
            </a:r>
          </a:p>
          <a:p>
            <a:pPr algn="just">
              <a:buFontTx/>
              <a:buChar char="-"/>
            </a:pPr>
            <a:r>
              <a:rPr lang="sk-SK" sz="3200" dirty="0"/>
              <a:t>od r. 1934 budovanie železobetónových pevností na hraniciach,</a:t>
            </a:r>
          </a:p>
          <a:p>
            <a:pPr algn="just">
              <a:buFontTx/>
              <a:buChar char="-"/>
            </a:pPr>
            <a:r>
              <a:rPr lang="sk-SK" sz="3200" dirty="0"/>
              <a:t>na SVK vznikli nové továrne na výrobu zbraní, munície,...,</a:t>
            </a:r>
          </a:p>
          <a:p>
            <a:pPr algn="just">
              <a:buFontTx/>
              <a:buChar char="-"/>
            </a:pPr>
            <a:r>
              <a:rPr lang="sk-SK" sz="3200" dirty="0"/>
              <a:t>1938 všeobecná mobilizácia,... 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9332C44-F3B6-4CC4-8DD3-D361C09DA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659" y="4988858"/>
            <a:ext cx="3292288" cy="168070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B7D9C35-57A2-4CE6-AC65-B133B9CD9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556" y="341244"/>
            <a:ext cx="1836644" cy="24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1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Mníchovská dohoda „o nás bez nás“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992" y="1361661"/>
            <a:ext cx="988612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BBA92AE-B0CE-46AB-B4FF-6D89B30DBCB5}"/>
              </a:ext>
            </a:extLst>
          </p:cNvPr>
          <p:cNvSpPr txBox="1"/>
          <p:nvPr/>
        </p:nvSpPr>
        <p:spPr>
          <a:xfrm>
            <a:off x="3843130" y="2213113"/>
            <a:ext cx="5963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hlinkClick r:id="rId2"/>
              </a:rPr>
              <a:t>https://www.youtube.com/watch?v=wj7lXMDDCtw</a:t>
            </a:r>
            <a:endParaRPr lang="sk-SK" sz="2000" dirty="0"/>
          </a:p>
        </p:txBody>
      </p:sp>
      <p:pic>
        <p:nvPicPr>
          <p:cNvPr id="5" name="Picture 2" descr="Výsledok vyhľadávania obrázkov pre dopyt video">
            <a:extLst>
              <a:ext uri="{FF2B5EF4-FFF2-40B4-BE49-F238E27FC236}">
                <a16:creationId xmlns:a16="http://schemas.microsoft.com/office/drawing/2014/main" id="{189BD34E-8C66-4056-A7C4-8ED533135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68" y="31732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4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Mníchovská dohoda „o nás bez nás“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05" y="1533939"/>
            <a:ext cx="1001871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rôzne požiadavky nemeckej menšiny v ČSR, napätie</a:t>
            </a:r>
          </a:p>
          <a:p>
            <a:pPr algn="just"/>
            <a:r>
              <a:rPr lang="sk-SK" sz="3200" dirty="0"/>
              <a:t>Veľká Británia poslala do ČSR diplomatickú misiu vedenú lordom W. </a:t>
            </a:r>
            <a:r>
              <a:rPr lang="sk-SK" sz="3200" dirty="0" err="1"/>
              <a:t>Runcimanom</a:t>
            </a:r>
            <a:r>
              <a:rPr lang="sk-SK" sz="3200" dirty="0"/>
              <a:t>, aby vyhodnotil situáciu</a:t>
            </a:r>
          </a:p>
          <a:p>
            <a:pPr algn="just"/>
            <a:r>
              <a:rPr lang="sk-SK" sz="3200" dirty="0"/>
              <a:t>Nemci v ČSR vyjadrili nespokojnosť</a:t>
            </a:r>
          </a:p>
          <a:p>
            <a:pPr algn="just"/>
            <a:r>
              <a:rPr lang="sk-SK" sz="3200" dirty="0"/>
              <a:t>Hitler stupňoval tlak na ČSR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FB66F8A-560C-4544-9B20-7AD1BB62D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505" y="3324550"/>
            <a:ext cx="2114919" cy="319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7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Mníchovská dohoda „o nás bez nás“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05" y="2156791"/>
            <a:ext cx="10018712" cy="4876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15.9.1938 pozval Hitler britského ministerského predsedu N. </a:t>
            </a:r>
            <a:r>
              <a:rPr lang="sk-SK" sz="3200" dirty="0" err="1"/>
              <a:t>Chamberlaina</a:t>
            </a:r>
            <a:r>
              <a:rPr lang="sk-SK" sz="3200" dirty="0"/>
              <a:t> do </a:t>
            </a:r>
            <a:r>
              <a:rPr lang="sk-SK" sz="3200" dirty="0" err="1"/>
              <a:t>Berchtesgadenu</a:t>
            </a:r>
            <a:r>
              <a:rPr lang="sk-SK" sz="3200" dirty="0"/>
              <a:t>, kde prijal plán na odstúpenie československých pohraničných oblastí</a:t>
            </a:r>
          </a:p>
          <a:p>
            <a:pPr algn="just"/>
            <a:r>
              <a:rPr lang="sk-SK" sz="3200" dirty="0"/>
              <a:t>francúzsko-britské rozhovory – predložili prezidentovi E. Benešovi tzv. propozície, ktorými sa mali splniť podmienky prijaté v </a:t>
            </a:r>
            <a:r>
              <a:rPr lang="sk-SK" sz="3200" dirty="0" err="1"/>
              <a:t>Berchtesgadene</a:t>
            </a:r>
            <a:endParaRPr lang="sk-SK" sz="3200" dirty="0"/>
          </a:p>
          <a:p>
            <a:pPr algn="just"/>
            <a:r>
              <a:rPr lang="sk-SK" sz="3200" dirty="0"/>
              <a:t>vláda ČSR požiadavky prijala s tým, že odstúpi územie Sudet, v ktorých žije viac ako 50% Nemcov</a:t>
            </a:r>
          </a:p>
          <a:p>
            <a:pPr algn="just"/>
            <a:r>
              <a:rPr lang="sk-SK" sz="3200" dirty="0"/>
              <a:t>medzitým boli v ČSR protesty a vláda bola nútená podať demisiu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6146" name="Picture 2" descr="Pohled na Watzmann z Berchtesgadenu">
            <a:extLst>
              <a:ext uri="{FF2B5EF4-FFF2-40B4-BE49-F238E27FC236}">
                <a16:creationId xmlns:a16="http://schemas.microsoft.com/office/drawing/2014/main" id="{57CB18E3-478A-490C-BA0A-28A699DC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587" y="5526741"/>
            <a:ext cx="2381250" cy="11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629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aralax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540</Words>
  <Application>Microsoft Office PowerPoint</Application>
  <PresentationFormat>Širokouhlá</PresentationFormat>
  <Paragraphs>140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Arial</vt:lpstr>
      <vt:lpstr>Corbel</vt:lpstr>
      <vt:lpstr>Paralaxa</vt:lpstr>
      <vt:lpstr>III. ČESKOSLOVENSKO  V MEDZIVOJNOVOM OBDOBÍ (1918 - 1939)</vt:lpstr>
      <vt:lpstr>Hitlerovo rozhodnutie zlikvidovať ČSR</vt:lpstr>
      <vt:lpstr>Hitlerovo rozhodnutie zlikvidovať ČSR</vt:lpstr>
      <vt:lpstr>ČSR hľadá spojencov</vt:lpstr>
      <vt:lpstr>ČSR hľadá spojencov</vt:lpstr>
      <vt:lpstr>ČSR hľadá spojencov</vt:lpstr>
      <vt:lpstr>Mníchovská dohoda „o nás bez nás“</vt:lpstr>
      <vt:lpstr>Mníchovská dohoda „o nás bez nás“</vt:lpstr>
      <vt:lpstr>Mníchovská dohoda „o nás bez nás“</vt:lpstr>
      <vt:lpstr>Mníchovská dohoda „o nás bez nás“</vt:lpstr>
      <vt:lpstr>Mníchovská dohoda „o nás bez nás“</vt:lpstr>
      <vt:lpstr>Mníchovská dohoda „o nás bez nás“</vt:lpstr>
      <vt:lpstr>Mníchovská dohoda „o nás bez nás“</vt:lpstr>
      <vt:lpstr>Mníchovská dohoda „o nás bez nás“</vt:lpstr>
      <vt:lpstr>Mníchovská dohoda „o nás bez nás“</vt:lpstr>
      <vt:lpstr>Mníchovská dohoda „o nás bez nás“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MEDZIVOJNOVÁ EURÓPA</dc:title>
  <dc:creator>Erika</dc:creator>
  <cp:lastModifiedBy>Erika</cp:lastModifiedBy>
  <cp:revision>287</cp:revision>
  <dcterms:created xsi:type="dcterms:W3CDTF">2019-10-20T11:58:33Z</dcterms:created>
  <dcterms:modified xsi:type="dcterms:W3CDTF">2020-01-06T12:13:16Z</dcterms:modified>
</cp:coreProperties>
</file>