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4" r:id="rId4"/>
    <p:sldId id="261" r:id="rId5"/>
    <p:sldId id="262" r:id="rId6"/>
    <p:sldId id="263" r:id="rId7"/>
    <p:sldId id="259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70" d="100"/>
          <a:sy n="70" d="100"/>
        </p:scale>
        <p:origin x="148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DBF51C5-EC21-4D3D-B713-4C1C5536DEA6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sk/url?sa=i&amp;rct=j&amp;q=&amp;esrc=s&amp;source=images&amp;cd=&amp;cad=rja&amp;uact=8&amp;ved=0ahUKEwiB4fPTmtHJAhUITBQKHciuCB0QjRwIBw&amp;url=http://www.kupteraz.sk/gabriel/eshop/39-1-MERACIE-PRISTROJE/229-2-ELEKTRICKE-VELICINY&amp;bvm=bv.109395566,d.bGg&amp;psig=AFQjCNFUMGaM1v27Sh7Ls1pkM5RsoVzUvQ&amp;ust=144983398045310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642918"/>
            <a:ext cx="8172400" cy="2160240"/>
          </a:xfrm>
        </p:spPr>
        <p:txBody>
          <a:bodyPr>
            <a:noAutofit/>
          </a:bodyPr>
          <a:lstStyle/>
          <a:p>
            <a:pPr algn="ctr"/>
            <a:r>
              <a:rPr lang="sk-SK" sz="4400" b="1" dirty="0" smtClean="0"/>
              <a:t>Elektrické napätie.</a:t>
            </a:r>
            <a:br>
              <a:rPr lang="sk-SK" sz="4400" b="1" dirty="0" smtClean="0"/>
            </a:br>
            <a:r>
              <a:rPr lang="sk-SK" sz="4400" b="1" dirty="0" smtClean="0"/>
              <a:t>Meranie napätia</a:t>
            </a:r>
            <a:endParaRPr lang="sk-SK" sz="4400" b="1" dirty="0"/>
          </a:p>
        </p:txBody>
      </p:sp>
      <p:pic>
        <p:nvPicPr>
          <p:cNvPr id="3" name="Picture 2" descr="http://www.stmary.ws/HighSchool/Physics/home/notes/electricity/circuits/parallelCircuit/voltmeter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3357562"/>
            <a:ext cx="2028825" cy="2066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749808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Elektrické napätie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57224" y="928670"/>
            <a:ext cx="8286776" cy="5786478"/>
          </a:xfrm>
        </p:spPr>
        <p:txBody>
          <a:bodyPr>
            <a:normAutofit/>
          </a:bodyPr>
          <a:lstStyle/>
          <a:p>
            <a:r>
              <a:rPr lang="sk-SK" sz="2800" dirty="0" smtClean="0">
                <a:latin typeface="Calibri" pitchFamily="34" charset="0"/>
              </a:rPr>
              <a:t>Zdroj elektrickej energie v elektrickom obvode má elektrické napätie.</a:t>
            </a:r>
          </a:p>
          <a:p>
            <a:r>
              <a:rPr lang="sk-SK" sz="2800" dirty="0" smtClean="0">
                <a:latin typeface="Calibri" pitchFamily="34" charset="0"/>
              </a:rPr>
              <a:t>Je to vlastnosť, ktorá súvisí s množstvom práce vykonanej zdrojom pri premiestňovaní elektrického náboja.</a:t>
            </a:r>
          </a:p>
          <a:p>
            <a:r>
              <a:rPr lang="sk-SK" sz="2800" dirty="0" smtClean="0">
                <a:latin typeface="Calibri" pitchFamily="34" charset="0"/>
              </a:rPr>
              <a:t>Elektrické napätie je </a:t>
            </a:r>
            <a:r>
              <a:rPr lang="sk-SK" sz="2800" dirty="0" smtClean="0">
                <a:solidFill>
                  <a:srgbClr val="0033CC"/>
                </a:solidFill>
                <a:latin typeface="Calibri" pitchFamily="34" charset="0"/>
              </a:rPr>
              <a:t>fyzikálna veličina</a:t>
            </a:r>
            <a:r>
              <a:rPr lang="sk-SK" sz="2800" dirty="0" smtClean="0">
                <a:latin typeface="Calibri" pitchFamily="34" charset="0"/>
              </a:rPr>
              <a:t>. Označuje sa </a:t>
            </a:r>
            <a:r>
              <a:rPr lang="sk-SK" sz="2800" dirty="0" smtClean="0">
                <a:solidFill>
                  <a:srgbClr val="FF0000"/>
                </a:solidFill>
                <a:latin typeface="Calibri" pitchFamily="34" charset="0"/>
              </a:rPr>
              <a:t>U</a:t>
            </a:r>
            <a:r>
              <a:rPr lang="sk-SK" sz="2800" dirty="0" smtClean="0">
                <a:latin typeface="Calibri" pitchFamily="34" charset="0"/>
              </a:rPr>
              <a:t>. Základnou jednotkou je </a:t>
            </a:r>
            <a:r>
              <a:rPr lang="sk-SK" sz="2800" dirty="0" smtClean="0">
                <a:solidFill>
                  <a:srgbClr val="FF0000"/>
                </a:solidFill>
                <a:latin typeface="Calibri" pitchFamily="34" charset="0"/>
              </a:rPr>
              <a:t>volt</a:t>
            </a:r>
            <a:r>
              <a:rPr lang="sk-SK" sz="2800" dirty="0" smtClean="0">
                <a:latin typeface="Calibri" pitchFamily="34" charset="0"/>
              </a:rPr>
              <a:t>, označenie </a:t>
            </a:r>
            <a:r>
              <a:rPr lang="sk-SK" sz="2800" dirty="0" smtClean="0">
                <a:solidFill>
                  <a:srgbClr val="FF0000"/>
                </a:solidFill>
                <a:latin typeface="Calibri" pitchFamily="34" charset="0"/>
              </a:rPr>
              <a:t>V</a:t>
            </a:r>
            <a:r>
              <a:rPr lang="sk-SK" sz="2800" dirty="0" smtClean="0">
                <a:latin typeface="Calibri" pitchFamily="34" charset="0"/>
              </a:rPr>
              <a:t>.</a:t>
            </a:r>
          </a:p>
          <a:p>
            <a:r>
              <a:rPr lang="sk-SK" sz="2800" dirty="0" smtClean="0">
                <a:solidFill>
                  <a:srgbClr val="FF0000"/>
                </a:solidFill>
                <a:latin typeface="Calibri" pitchFamily="34" charset="0"/>
              </a:rPr>
              <a:t>Ďalšie jednotky: </a:t>
            </a:r>
          </a:p>
          <a:p>
            <a:pPr lvl="1"/>
            <a:r>
              <a:rPr lang="sk-SK" dirty="0" err="1" smtClean="0">
                <a:latin typeface="Calibri" pitchFamily="34" charset="0"/>
              </a:rPr>
              <a:t>milivolt</a:t>
            </a:r>
            <a:r>
              <a:rPr lang="sk-SK" dirty="0" smtClean="0">
                <a:latin typeface="Calibri" pitchFamily="34" charset="0"/>
              </a:rPr>
              <a:t>: 1mV= 0,001 V</a:t>
            </a:r>
          </a:p>
          <a:p>
            <a:pPr lvl="1"/>
            <a:r>
              <a:rPr lang="sk-SK" dirty="0" smtClean="0">
                <a:latin typeface="Calibri" pitchFamily="34" charset="0"/>
                <a:cs typeface="Times New Roman"/>
              </a:rPr>
              <a:t>kilovolt: 1 </a:t>
            </a:r>
            <a:r>
              <a:rPr lang="sk-SK" dirty="0" err="1" smtClean="0">
                <a:latin typeface="Calibri" pitchFamily="34" charset="0"/>
                <a:cs typeface="Times New Roman"/>
              </a:rPr>
              <a:t>kV</a:t>
            </a:r>
            <a:r>
              <a:rPr lang="sk-SK" dirty="0" smtClean="0">
                <a:latin typeface="Calibri" pitchFamily="34" charset="0"/>
                <a:cs typeface="Times New Roman"/>
              </a:rPr>
              <a:t> = 1 000 V</a:t>
            </a:r>
          </a:p>
          <a:p>
            <a:pPr lvl="1"/>
            <a:endParaRPr lang="sk-SK" sz="2400" dirty="0" smtClean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1323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Zdroje elektrického napätia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1472" y="1285860"/>
            <a:ext cx="8362216" cy="5286412"/>
          </a:xfrm>
        </p:spPr>
        <p:txBody>
          <a:bodyPr/>
          <a:lstStyle/>
          <a:p>
            <a:pPr algn="ctr">
              <a:buNone/>
            </a:pPr>
            <a:r>
              <a:rPr lang="sk-SK" dirty="0" smtClean="0"/>
              <a:t>Monočlánky a batérie</a:t>
            </a:r>
            <a:endParaRPr lang="sk-SK" dirty="0"/>
          </a:p>
        </p:txBody>
      </p:sp>
      <p:pic>
        <p:nvPicPr>
          <p:cNvPr id="19458" name="Picture 2" descr="http://www.elim.sk/media/catalog/product/cache/2/image/650x650/9df78eab33525d08d6e5fb8d27136e95/e/n/energizer-76389002031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2071678"/>
            <a:ext cx="2071702" cy="2071702"/>
          </a:xfrm>
          <a:prstGeom prst="rect">
            <a:avLst/>
          </a:prstGeom>
          <a:noFill/>
        </p:spPr>
      </p:pic>
      <p:pic>
        <p:nvPicPr>
          <p:cNvPr id="19460" name="Picture 4" descr="http://www.elim.sk/media/catalog/product/cache/2/image/650x650/9df78eab33525d08d6e5fb8d27136e95/e/n/energizer-e92-alkaline-general-purpose-batter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285992"/>
            <a:ext cx="1857388" cy="1857388"/>
          </a:xfrm>
          <a:prstGeom prst="rect">
            <a:avLst/>
          </a:prstGeom>
          <a:noFill/>
        </p:spPr>
      </p:pic>
      <p:pic>
        <p:nvPicPr>
          <p:cNvPr id="19462" name="Picture 6" descr="http://www.sega.sk/products/images_full/gp14s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6478375" y="2379881"/>
            <a:ext cx="2571766" cy="1383855"/>
          </a:xfrm>
          <a:prstGeom prst="rect">
            <a:avLst/>
          </a:prstGeom>
          <a:noFill/>
        </p:spPr>
      </p:pic>
      <p:pic>
        <p:nvPicPr>
          <p:cNvPr id="19464" name="Picture 8" descr="http://img.datacomp.sk/zinko-uhlikova-bateria-gp-supercell-4-5v-plocha-bateria-folia-1ks_ien10712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17898" y="4500570"/>
            <a:ext cx="1785950" cy="1813568"/>
          </a:xfrm>
          <a:prstGeom prst="rect">
            <a:avLst/>
          </a:prstGeom>
          <a:noFill/>
        </p:spPr>
      </p:pic>
      <p:pic>
        <p:nvPicPr>
          <p:cNvPr id="19466" name="Picture 10" descr="http://recav.inshop.sk/inshop/catalogue/products/pictures/GP%209V%201604S_V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38112" y="4643446"/>
            <a:ext cx="2286016" cy="1790447"/>
          </a:xfrm>
          <a:prstGeom prst="rect">
            <a:avLst/>
          </a:prstGeom>
          <a:noFill/>
        </p:spPr>
      </p:pic>
      <p:pic>
        <p:nvPicPr>
          <p:cNvPr id="19468" name="Picture 12" descr="http://www.nitecore.eu/data/imgauto/35/0/CR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8117" y="4786322"/>
            <a:ext cx="1720227" cy="1285884"/>
          </a:xfrm>
          <a:prstGeom prst="rect">
            <a:avLst/>
          </a:prstGeom>
          <a:noFill/>
        </p:spPr>
      </p:pic>
      <p:pic>
        <p:nvPicPr>
          <p:cNvPr id="19470" name="Picture 14" descr="http://www.slaviacentrum.sk/images/lithium_CR2032_bateria_a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19770" y="5000636"/>
            <a:ext cx="928694" cy="928694"/>
          </a:xfrm>
          <a:prstGeom prst="rect">
            <a:avLst/>
          </a:prstGeom>
          <a:noFill/>
        </p:spPr>
      </p:pic>
      <p:pic>
        <p:nvPicPr>
          <p:cNvPr id="19472" name="Picture 16" descr="http://www.gme.sk/img/cache/800x600/541/997/baterie-knoflikova-epx625g-alkalicka-energizer-obrazek-1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00166" y="2428868"/>
            <a:ext cx="1619261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kupteraz.sk/fotky3776/fotos/gen320/gen__vyr_228124401_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90232">
            <a:off x="6015046" y="2657469"/>
            <a:ext cx="2259621" cy="2259621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0166" y="0"/>
            <a:ext cx="7498080" cy="833726"/>
          </a:xfrm>
        </p:spPr>
        <p:txBody>
          <a:bodyPr/>
          <a:lstStyle/>
          <a:p>
            <a:pPr algn="ctr"/>
            <a:r>
              <a:rPr lang="sk-SK" dirty="0" smtClean="0"/>
              <a:t>Meranie elektrického napätia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3608" y="928670"/>
            <a:ext cx="8100392" cy="6143644"/>
          </a:xfrm>
        </p:spPr>
        <p:txBody>
          <a:bodyPr>
            <a:normAutofit/>
          </a:bodyPr>
          <a:lstStyle/>
          <a:p>
            <a:r>
              <a:rPr lang="sk-SK" sz="2800" dirty="0" smtClean="0"/>
              <a:t>Elektrické napätie meriame </a:t>
            </a:r>
            <a:r>
              <a:rPr lang="sk-SK" sz="2800" dirty="0" smtClean="0">
                <a:solidFill>
                  <a:srgbClr val="FF0000"/>
                </a:solidFill>
              </a:rPr>
              <a:t>voltmetrom</a:t>
            </a:r>
          </a:p>
          <a:p>
            <a:r>
              <a:rPr lang="sk-SK" sz="2800" dirty="0" smtClean="0"/>
              <a:t>Elektrotechnická značka voltmetra je</a:t>
            </a:r>
          </a:p>
          <a:p>
            <a:endParaRPr lang="sk-SK" sz="2800" dirty="0" smtClean="0"/>
          </a:p>
          <a:p>
            <a:endParaRPr lang="sk-SK" sz="2800" dirty="0" smtClean="0"/>
          </a:p>
          <a:p>
            <a:endParaRPr lang="sk-SK" sz="2800" dirty="0" smtClean="0"/>
          </a:p>
          <a:p>
            <a:r>
              <a:rPr lang="sk-SK" sz="2800" dirty="0" smtClean="0"/>
              <a:t>V súčasnosti používame hlavne </a:t>
            </a:r>
          </a:p>
          <a:p>
            <a:pPr>
              <a:buNone/>
            </a:pPr>
            <a:r>
              <a:rPr lang="sk-SK" sz="2800" dirty="0" smtClean="0"/>
              <a:t>	</a:t>
            </a:r>
            <a:r>
              <a:rPr lang="sk-SK" sz="2800" dirty="0" smtClean="0">
                <a:solidFill>
                  <a:srgbClr val="FF0000"/>
                </a:solidFill>
              </a:rPr>
              <a:t>digitálne voltmetre</a:t>
            </a:r>
          </a:p>
          <a:p>
            <a:endParaRPr lang="sk-SK" sz="2800" dirty="0" smtClean="0"/>
          </a:p>
          <a:p>
            <a:endParaRPr lang="sk-SK" sz="2800" dirty="0" smtClean="0"/>
          </a:p>
          <a:p>
            <a:r>
              <a:rPr lang="sk-SK" sz="2800" dirty="0" smtClean="0"/>
              <a:t>Pre správne meranie elektrického napätia treba dodržať tieto </a:t>
            </a:r>
            <a:r>
              <a:rPr lang="sk-SK" sz="2800" dirty="0" smtClean="0">
                <a:solidFill>
                  <a:srgbClr val="FF0000"/>
                </a:solidFill>
              </a:rPr>
              <a:t>pravidlá</a:t>
            </a:r>
            <a:r>
              <a:rPr lang="sk-SK" sz="2800" dirty="0" smtClean="0"/>
              <a:t>:</a:t>
            </a:r>
            <a:endParaRPr lang="sk-SK" sz="2800" dirty="0"/>
          </a:p>
        </p:txBody>
      </p:sp>
      <p:grpSp>
        <p:nvGrpSpPr>
          <p:cNvPr id="15" name="Skupina 14"/>
          <p:cNvGrpSpPr/>
          <p:nvPr/>
        </p:nvGrpSpPr>
        <p:grpSpPr>
          <a:xfrm>
            <a:off x="3000364" y="2071678"/>
            <a:ext cx="2643206" cy="914400"/>
            <a:chOff x="2857488" y="2000240"/>
            <a:chExt cx="2643206" cy="914400"/>
          </a:xfrm>
        </p:grpSpPr>
        <p:grpSp>
          <p:nvGrpSpPr>
            <p:cNvPr id="14" name="Skupina 13"/>
            <p:cNvGrpSpPr/>
            <p:nvPr/>
          </p:nvGrpSpPr>
          <p:grpSpPr>
            <a:xfrm>
              <a:off x="2857488" y="2000240"/>
              <a:ext cx="2643206" cy="914400"/>
              <a:chOff x="2357422" y="2214554"/>
              <a:chExt cx="2643206" cy="914400"/>
            </a:xfrm>
          </p:grpSpPr>
          <p:sp>
            <p:nvSpPr>
              <p:cNvPr id="7" name="Ovál 6"/>
              <p:cNvSpPr/>
              <p:nvPr/>
            </p:nvSpPr>
            <p:spPr>
              <a:xfrm>
                <a:off x="3214678" y="2214554"/>
                <a:ext cx="914400" cy="9144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>
                  <a:solidFill>
                    <a:srgbClr val="002060"/>
                  </a:solidFill>
                </a:endParaRPr>
              </a:p>
            </p:txBody>
          </p:sp>
          <p:cxnSp>
            <p:nvCxnSpPr>
              <p:cNvPr id="11" name="Rovná spojnica 10"/>
              <p:cNvCxnSpPr/>
              <p:nvPr/>
            </p:nvCxnSpPr>
            <p:spPr>
              <a:xfrm>
                <a:off x="4143372" y="2643182"/>
                <a:ext cx="85725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ovná spojnica 11"/>
              <p:cNvCxnSpPr/>
              <p:nvPr/>
            </p:nvCxnSpPr>
            <p:spPr>
              <a:xfrm>
                <a:off x="2357422" y="2643182"/>
                <a:ext cx="85725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BlokTextu 12"/>
            <p:cNvSpPr txBox="1"/>
            <p:nvPr/>
          </p:nvSpPr>
          <p:spPr>
            <a:xfrm>
              <a:off x="3929058" y="2143116"/>
              <a:ext cx="5000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3600" dirty="0" smtClean="0">
                  <a:solidFill>
                    <a:srgbClr val="002060"/>
                  </a:solidFill>
                </a:rPr>
                <a:t>V</a:t>
              </a:r>
              <a:endParaRPr lang="sk-SK" sz="3600" dirty="0">
                <a:solidFill>
                  <a:srgbClr val="00206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8219340" cy="582594"/>
          </a:xfrm>
        </p:spPr>
        <p:txBody>
          <a:bodyPr>
            <a:noAutofit/>
          </a:bodyPr>
          <a:lstStyle/>
          <a:p>
            <a:pPr algn="ctr"/>
            <a:r>
              <a:rPr lang="sk-SK" sz="3200" dirty="0" smtClean="0"/>
              <a:t>Pravidlá správneho merania voltmetrom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3608" y="1071546"/>
            <a:ext cx="7890080" cy="5572164"/>
          </a:xfrm>
        </p:spPr>
        <p:txBody>
          <a:bodyPr/>
          <a:lstStyle/>
          <a:p>
            <a:r>
              <a:rPr lang="sk-SK" sz="2400" dirty="0" smtClean="0"/>
              <a:t>Voltmeter zapájame do obvodu vždy „paralelne“ – tak, aby vznikol uzol:</a:t>
            </a:r>
          </a:p>
          <a:p>
            <a:pPr>
              <a:buNone/>
            </a:pP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cxnSp>
        <p:nvCxnSpPr>
          <p:cNvPr id="8" name="Rovná spojnica 7"/>
          <p:cNvCxnSpPr/>
          <p:nvPr/>
        </p:nvCxnSpPr>
        <p:spPr>
          <a:xfrm>
            <a:off x="-357222" y="-1428784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ovná spojnica 24"/>
          <p:cNvCxnSpPr>
            <a:stCxn id="19" idx="2"/>
            <a:endCxn id="19" idx="2"/>
          </p:cNvCxnSpPr>
          <p:nvPr/>
        </p:nvCxnSpPr>
        <p:spPr>
          <a:xfrm rot="10800000">
            <a:off x="3432239" y="4371982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Skupina 44"/>
          <p:cNvGrpSpPr/>
          <p:nvPr/>
        </p:nvGrpSpPr>
        <p:grpSpPr>
          <a:xfrm>
            <a:off x="1500166" y="3286124"/>
            <a:ext cx="2500330" cy="2000264"/>
            <a:chOff x="1714480" y="2357430"/>
            <a:chExt cx="3143272" cy="2500330"/>
          </a:xfrm>
        </p:grpSpPr>
        <p:cxnSp>
          <p:nvCxnSpPr>
            <p:cNvPr id="18" name="Rovná spojnica 17"/>
            <p:cNvCxnSpPr/>
            <p:nvPr/>
          </p:nvCxnSpPr>
          <p:spPr>
            <a:xfrm rot="5400000">
              <a:off x="4179091" y="3036091"/>
              <a:ext cx="642942" cy="1588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ovná spojnica 34"/>
            <p:cNvCxnSpPr/>
            <p:nvPr/>
          </p:nvCxnSpPr>
          <p:spPr>
            <a:xfrm rot="5400000">
              <a:off x="4179885" y="4392619"/>
              <a:ext cx="642942" cy="1588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Skupina 43"/>
            <p:cNvGrpSpPr/>
            <p:nvPr/>
          </p:nvGrpSpPr>
          <p:grpSpPr>
            <a:xfrm>
              <a:off x="1714480" y="2357430"/>
              <a:ext cx="3143272" cy="2500330"/>
              <a:chOff x="1714480" y="2357430"/>
              <a:chExt cx="3143272" cy="2500330"/>
            </a:xfrm>
          </p:grpSpPr>
          <p:grpSp>
            <p:nvGrpSpPr>
              <p:cNvPr id="14" name="Skupina 13"/>
              <p:cNvGrpSpPr/>
              <p:nvPr/>
            </p:nvGrpSpPr>
            <p:grpSpPr>
              <a:xfrm>
                <a:off x="1714480" y="2357430"/>
                <a:ext cx="2786082" cy="642942"/>
                <a:chOff x="714348" y="3357562"/>
                <a:chExt cx="3643338" cy="914400"/>
              </a:xfrm>
            </p:grpSpPr>
            <p:cxnSp>
              <p:nvCxnSpPr>
                <p:cNvPr id="10" name="Rovná spojnica 9"/>
                <p:cNvCxnSpPr/>
                <p:nvPr/>
              </p:nvCxnSpPr>
              <p:spPr>
                <a:xfrm>
                  <a:off x="714348" y="3857628"/>
                  <a:ext cx="1357322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Ovál 11"/>
                <p:cNvSpPr/>
                <p:nvPr/>
              </p:nvSpPr>
              <p:spPr>
                <a:xfrm>
                  <a:off x="2071670" y="3357562"/>
                  <a:ext cx="914400" cy="914400"/>
                </a:xfrm>
                <a:prstGeom prst="ellipse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sk-SK" sz="2800" dirty="0" smtClean="0"/>
                    <a:t>V</a:t>
                  </a:r>
                  <a:endParaRPr lang="sk-SK" sz="2800" dirty="0"/>
                </a:p>
              </p:txBody>
            </p:sp>
            <p:cxnSp>
              <p:nvCxnSpPr>
                <p:cNvPr id="13" name="Rovná spojnica 12"/>
                <p:cNvCxnSpPr/>
                <p:nvPr/>
              </p:nvCxnSpPr>
              <p:spPr>
                <a:xfrm>
                  <a:off x="3000364" y="3857628"/>
                  <a:ext cx="1357322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" name="Rovná spojnica 15"/>
              <p:cNvCxnSpPr/>
              <p:nvPr/>
            </p:nvCxnSpPr>
            <p:spPr>
              <a:xfrm rot="5400000">
                <a:off x="715142" y="3714752"/>
                <a:ext cx="1999470" cy="794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4" name="Skupina 33"/>
              <p:cNvGrpSpPr/>
              <p:nvPr/>
            </p:nvGrpSpPr>
            <p:grpSpPr>
              <a:xfrm>
                <a:off x="4143372" y="3357562"/>
                <a:ext cx="714380" cy="714380"/>
                <a:chOff x="3857620" y="4572008"/>
                <a:chExt cx="914400" cy="914400"/>
              </a:xfrm>
            </p:grpSpPr>
            <p:sp>
              <p:nvSpPr>
                <p:cNvPr id="19" name="Ovál 18"/>
                <p:cNvSpPr/>
                <p:nvPr/>
              </p:nvSpPr>
              <p:spPr>
                <a:xfrm>
                  <a:off x="3857620" y="4572008"/>
                  <a:ext cx="914400" cy="914400"/>
                </a:xfrm>
                <a:prstGeom prst="ellips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cxnSp>
              <p:nvCxnSpPr>
                <p:cNvPr id="21" name="Rovná spojnica 20"/>
                <p:cNvCxnSpPr>
                  <a:stCxn id="19" idx="1"/>
                  <a:endCxn id="19" idx="5"/>
                </p:cNvCxnSpPr>
                <p:nvPr/>
              </p:nvCxnSpPr>
              <p:spPr>
                <a:xfrm rot="16200000" flipH="1">
                  <a:off x="3991531" y="4705919"/>
                  <a:ext cx="646578" cy="64657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Rovná spojnica 22"/>
                <p:cNvCxnSpPr/>
                <p:nvPr/>
              </p:nvCxnSpPr>
              <p:spPr>
                <a:xfrm rot="5400000" flipH="1" flipV="1">
                  <a:off x="4000496" y="4714884"/>
                  <a:ext cx="646578" cy="64657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9" name="Rovná spojnica 38"/>
              <p:cNvCxnSpPr/>
              <p:nvPr/>
            </p:nvCxnSpPr>
            <p:spPr>
              <a:xfrm>
                <a:off x="1714480" y="4714884"/>
                <a:ext cx="500066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ovná spojnica 40"/>
              <p:cNvCxnSpPr/>
              <p:nvPr/>
            </p:nvCxnSpPr>
            <p:spPr>
              <a:xfrm rot="10800000">
                <a:off x="3000364" y="4714884"/>
                <a:ext cx="150019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Ovál 41"/>
              <p:cNvSpPr/>
              <p:nvPr/>
            </p:nvSpPr>
            <p:spPr>
              <a:xfrm>
                <a:off x="2214546" y="4643446"/>
                <a:ext cx="214314" cy="214314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54000" rtlCol="0" anchor="ctr"/>
              <a:lstStyle/>
              <a:p>
                <a:pPr algn="ctr"/>
                <a:r>
                  <a:rPr lang="sk-SK" sz="1100" dirty="0" smtClean="0"/>
                  <a:t>+</a:t>
                </a:r>
                <a:endParaRPr lang="sk-SK" sz="1100" dirty="0"/>
              </a:p>
            </p:txBody>
          </p:sp>
          <p:sp>
            <p:nvSpPr>
              <p:cNvPr id="43" name="Ovál 42"/>
              <p:cNvSpPr/>
              <p:nvPr/>
            </p:nvSpPr>
            <p:spPr>
              <a:xfrm>
                <a:off x="2786050" y="4643446"/>
                <a:ext cx="214314" cy="214314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54000" rtlCol="0" anchor="ctr"/>
              <a:lstStyle/>
              <a:p>
                <a:pPr algn="ctr"/>
                <a:r>
                  <a:rPr lang="sk-SK" sz="1100" dirty="0" smtClean="0"/>
                  <a:t>-</a:t>
                </a:r>
                <a:endParaRPr lang="sk-SK" sz="1100" dirty="0"/>
              </a:p>
            </p:txBody>
          </p:sp>
        </p:grpSp>
      </p:grpSp>
      <p:grpSp>
        <p:nvGrpSpPr>
          <p:cNvPr id="84" name="Skupina 83"/>
          <p:cNvGrpSpPr/>
          <p:nvPr/>
        </p:nvGrpSpPr>
        <p:grpSpPr>
          <a:xfrm>
            <a:off x="5500694" y="3500438"/>
            <a:ext cx="2715099" cy="1357321"/>
            <a:chOff x="5429256" y="4071942"/>
            <a:chExt cx="2715099" cy="1357321"/>
          </a:xfrm>
        </p:grpSpPr>
        <p:grpSp>
          <p:nvGrpSpPr>
            <p:cNvPr id="81" name="Skupina 80"/>
            <p:cNvGrpSpPr/>
            <p:nvPr/>
          </p:nvGrpSpPr>
          <p:grpSpPr>
            <a:xfrm>
              <a:off x="5429256" y="4071942"/>
              <a:ext cx="2715099" cy="1357321"/>
              <a:chOff x="4714876" y="2643182"/>
              <a:chExt cx="2715099" cy="1357321"/>
            </a:xfrm>
          </p:grpSpPr>
          <p:sp>
            <p:nvSpPr>
              <p:cNvPr id="46" name="Ovál 45"/>
              <p:cNvSpPr/>
              <p:nvPr/>
            </p:nvSpPr>
            <p:spPr>
              <a:xfrm>
                <a:off x="7000892" y="3071810"/>
                <a:ext cx="429083" cy="404135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sk-SK" sz="2800" dirty="0" smtClean="0"/>
                  <a:t>V</a:t>
                </a:r>
                <a:endParaRPr lang="sk-SK" sz="2800" dirty="0"/>
              </a:p>
            </p:txBody>
          </p:sp>
          <p:grpSp>
            <p:nvGrpSpPr>
              <p:cNvPr id="47" name="Skupina 46"/>
              <p:cNvGrpSpPr/>
              <p:nvPr/>
            </p:nvGrpSpPr>
            <p:grpSpPr>
              <a:xfrm>
                <a:off x="4714876" y="2643182"/>
                <a:ext cx="1928826" cy="1357321"/>
                <a:chOff x="1714480" y="2698385"/>
                <a:chExt cx="3143272" cy="2159375"/>
              </a:xfrm>
            </p:grpSpPr>
            <p:cxnSp>
              <p:nvCxnSpPr>
                <p:cNvPr id="48" name="Rovná spojnica 47"/>
                <p:cNvCxnSpPr/>
                <p:nvPr/>
              </p:nvCxnSpPr>
              <p:spPr>
                <a:xfrm rot="5400000">
                  <a:off x="4179091" y="3036091"/>
                  <a:ext cx="642942" cy="1588"/>
                </a:xfrm>
                <a:prstGeom prst="line">
                  <a:avLst/>
                </a:prstGeom>
                <a:ln w="254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Rovná spojnica 48"/>
                <p:cNvCxnSpPr/>
                <p:nvPr/>
              </p:nvCxnSpPr>
              <p:spPr>
                <a:xfrm rot="5400000">
                  <a:off x="4179885" y="4392619"/>
                  <a:ext cx="642942" cy="1588"/>
                </a:xfrm>
                <a:prstGeom prst="line">
                  <a:avLst/>
                </a:prstGeom>
                <a:ln w="254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0" name="Skupina 43"/>
                <p:cNvGrpSpPr/>
                <p:nvPr/>
              </p:nvGrpSpPr>
              <p:grpSpPr>
                <a:xfrm>
                  <a:off x="1714480" y="2698385"/>
                  <a:ext cx="3143272" cy="2159375"/>
                  <a:chOff x="1714480" y="2698385"/>
                  <a:chExt cx="3143272" cy="2159375"/>
                </a:xfrm>
              </p:grpSpPr>
              <p:cxnSp>
                <p:nvCxnSpPr>
                  <p:cNvPr id="61" name="Rovná spojnica 60"/>
                  <p:cNvCxnSpPr/>
                  <p:nvPr/>
                </p:nvCxnSpPr>
                <p:spPr>
                  <a:xfrm flipV="1">
                    <a:off x="1714480" y="2698385"/>
                    <a:ext cx="2794020" cy="1170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Rovná spojnica 51"/>
                  <p:cNvCxnSpPr/>
                  <p:nvPr/>
                </p:nvCxnSpPr>
                <p:spPr>
                  <a:xfrm rot="5400000">
                    <a:off x="715142" y="3714752"/>
                    <a:ext cx="1999470" cy="794"/>
                  </a:xfrm>
                  <a:prstGeom prst="line">
                    <a:avLst/>
                  </a:prstGeom>
                  <a:ln w="2540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53" name="Skupina 33"/>
                  <p:cNvGrpSpPr/>
                  <p:nvPr/>
                </p:nvGrpSpPr>
                <p:grpSpPr>
                  <a:xfrm>
                    <a:off x="4143372" y="3357562"/>
                    <a:ext cx="714380" cy="714380"/>
                    <a:chOff x="3857620" y="4572008"/>
                    <a:chExt cx="914400" cy="914400"/>
                  </a:xfrm>
                </p:grpSpPr>
                <p:sp>
                  <p:nvSpPr>
                    <p:cNvPr id="58" name="Ovál 57"/>
                    <p:cNvSpPr/>
                    <p:nvPr/>
                  </p:nvSpPr>
                  <p:spPr>
                    <a:xfrm>
                      <a:off x="3857620" y="4572008"/>
                      <a:ext cx="914400" cy="914400"/>
                    </a:xfrm>
                    <a:prstGeom prst="ellips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sk-SK"/>
                    </a:p>
                  </p:txBody>
                </p:sp>
                <p:cxnSp>
                  <p:nvCxnSpPr>
                    <p:cNvPr id="59" name="Rovná spojnica 58"/>
                    <p:cNvCxnSpPr>
                      <a:stCxn id="58" idx="1"/>
                      <a:endCxn id="58" idx="5"/>
                    </p:cNvCxnSpPr>
                    <p:nvPr/>
                  </p:nvCxnSpPr>
                  <p:spPr>
                    <a:xfrm rot="16200000" flipH="1">
                      <a:off x="3991531" y="4705919"/>
                      <a:ext cx="646578" cy="646578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" name="Rovná spojnica 59"/>
                    <p:cNvCxnSpPr/>
                    <p:nvPr/>
                  </p:nvCxnSpPr>
                  <p:spPr>
                    <a:xfrm rot="5400000" flipH="1" flipV="1">
                      <a:off x="4000496" y="4714884"/>
                      <a:ext cx="646578" cy="646578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4" name="Rovná spojnica 53"/>
                  <p:cNvCxnSpPr/>
                  <p:nvPr/>
                </p:nvCxnSpPr>
                <p:spPr>
                  <a:xfrm>
                    <a:off x="1714480" y="4714884"/>
                    <a:ext cx="500066" cy="158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Rovná spojnica 54"/>
                  <p:cNvCxnSpPr/>
                  <p:nvPr/>
                </p:nvCxnSpPr>
                <p:spPr>
                  <a:xfrm rot="10800000">
                    <a:off x="3000364" y="4714884"/>
                    <a:ext cx="1500198" cy="158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6" name="Ovál 55"/>
                  <p:cNvSpPr/>
                  <p:nvPr/>
                </p:nvSpPr>
                <p:spPr>
                  <a:xfrm>
                    <a:off x="2214546" y="4643446"/>
                    <a:ext cx="214314" cy="214314"/>
                  </a:xfrm>
                  <a:prstGeom prst="ellipse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lIns="54000" rtlCol="0" anchor="ctr"/>
                  <a:lstStyle/>
                  <a:p>
                    <a:pPr algn="ctr"/>
                    <a:r>
                      <a:rPr lang="sk-SK" sz="1100" dirty="0" smtClean="0"/>
                      <a:t>+</a:t>
                    </a:r>
                    <a:endParaRPr lang="sk-SK" sz="1100" dirty="0"/>
                  </a:p>
                </p:txBody>
              </p:sp>
              <p:sp>
                <p:nvSpPr>
                  <p:cNvPr id="57" name="Ovál 56"/>
                  <p:cNvSpPr/>
                  <p:nvPr/>
                </p:nvSpPr>
                <p:spPr>
                  <a:xfrm>
                    <a:off x="2786050" y="4643446"/>
                    <a:ext cx="214314" cy="214314"/>
                  </a:xfrm>
                  <a:prstGeom prst="ellipse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lIns="54000" rtlCol="0" anchor="ctr"/>
                  <a:lstStyle/>
                  <a:p>
                    <a:pPr algn="ctr"/>
                    <a:r>
                      <a:rPr lang="sk-SK" sz="1100" dirty="0" smtClean="0"/>
                      <a:t>-</a:t>
                    </a:r>
                    <a:endParaRPr lang="sk-SK" sz="1100" dirty="0"/>
                  </a:p>
                </p:txBody>
              </p:sp>
            </p:grpSp>
          </p:grpSp>
          <p:cxnSp>
            <p:nvCxnSpPr>
              <p:cNvPr id="65" name="Rovná spojnica 64"/>
              <p:cNvCxnSpPr/>
              <p:nvPr/>
            </p:nvCxnSpPr>
            <p:spPr>
              <a:xfrm rot="10800000">
                <a:off x="6429388" y="2857496"/>
                <a:ext cx="78581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Rovná spojnica 67"/>
              <p:cNvCxnSpPr/>
              <p:nvPr/>
            </p:nvCxnSpPr>
            <p:spPr>
              <a:xfrm rot="10800000">
                <a:off x="6429388" y="3714752"/>
                <a:ext cx="78581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9" name="Rovná spojnica 68"/>
            <p:cNvCxnSpPr>
              <a:endCxn id="46" idx="0"/>
            </p:cNvCxnSpPr>
            <p:nvPr/>
          </p:nvCxnSpPr>
          <p:spPr>
            <a:xfrm rot="5400000">
              <a:off x="7823030" y="4393040"/>
              <a:ext cx="214314" cy="746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Rovná spojnica 71"/>
            <p:cNvCxnSpPr>
              <a:stCxn id="46" idx="4"/>
            </p:cNvCxnSpPr>
            <p:nvPr/>
          </p:nvCxnSpPr>
          <p:spPr>
            <a:xfrm rot="5400000">
              <a:off x="7810297" y="5023994"/>
              <a:ext cx="238807" cy="228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Rovná spojovacia šípka 74"/>
          <p:cNvCxnSpPr/>
          <p:nvPr/>
        </p:nvCxnSpPr>
        <p:spPr>
          <a:xfrm rot="5400000">
            <a:off x="7179487" y="3178967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BlokTextu 75"/>
          <p:cNvSpPr txBox="1"/>
          <p:nvPr/>
        </p:nvSpPr>
        <p:spPr>
          <a:xfrm>
            <a:off x="7429520" y="285749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uzol</a:t>
            </a:r>
            <a:endParaRPr lang="sk-SK" dirty="0"/>
          </a:p>
        </p:txBody>
      </p:sp>
      <p:cxnSp>
        <p:nvCxnSpPr>
          <p:cNvPr id="78" name="Rovná spojnica 77"/>
          <p:cNvCxnSpPr/>
          <p:nvPr/>
        </p:nvCxnSpPr>
        <p:spPr>
          <a:xfrm rot="5400000" flipH="1" flipV="1">
            <a:off x="1464447" y="3321843"/>
            <a:ext cx="2428892" cy="2214578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0" name="Rovná spojnica 79"/>
          <p:cNvCxnSpPr/>
          <p:nvPr/>
        </p:nvCxnSpPr>
        <p:spPr>
          <a:xfrm>
            <a:off x="1142976" y="3286124"/>
            <a:ext cx="3286148" cy="214314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2" name="BlokTextu 81"/>
          <p:cNvSpPr txBox="1"/>
          <p:nvPr/>
        </p:nvSpPr>
        <p:spPr>
          <a:xfrm>
            <a:off x="5357818" y="2500306"/>
            <a:ext cx="3071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Správne</a:t>
            </a:r>
            <a:r>
              <a:rPr lang="sk-SK" sz="2400" b="1" dirty="0" smtClean="0">
                <a:solidFill>
                  <a:srgbClr val="00B0F0"/>
                </a:solidFill>
              </a:rPr>
              <a:t> </a:t>
            </a:r>
            <a:r>
              <a:rPr lang="sk-SK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zapojenie</a:t>
            </a:r>
            <a:endParaRPr lang="sk-SK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3" name="BlokTextu 82"/>
          <p:cNvSpPr txBox="1"/>
          <p:nvPr/>
        </p:nvSpPr>
        <p:spPr>
          <a:xfrm>
            <a:off x="857224" y="2571744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Nesprávne zapojenie</a:t>
            </a:r>
            <a:endParaRPr lang="sk-SK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6" grpId="0"/>
      <p:bldP spid="82" grpId="0"/>
      <p:bldP spid="8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929618" cy="1143000"/>
          </a:xfrm>
        </p:spPr>
        <p:txBody>
          <a:bodyPr>
            <a:normAutofit/>
          </a:bodyPr>
          <a:lstStyle/>
          <a:p>
            <a:r>
              <a:rPr lang="sk-SK" sz="3200" dirty="0" smtClean="0"/>
              <a:t>Pravidlá správneho merania voltmetrom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99592" y="1285860"/>
            <a:ext cx="7992888" cy="5357850"/>
          </a:xfrm>
        </p:spPr>
        <p:txBody>
          <a:bodyPr>
            <a:normAutofit/>
          </a:bodyPr>
          <a:lstStyle/>
          <a:p>
            <a:r>
              <a:rPr lang="sk-SK" sz="2800" dirty="0" smtClean="0">
                <a:solidFill>
                  <a:srgbClr val="FF0000"/>
                </a:solidFill>
              </a:rPr>
              <a:t>Kladnú svorku voltmetra </a:t>
            </a:r>
            <a:r>
              <a:rPr lang="sk-SK" sz="2800" dirty="0" smtClean="0"/>
              <a:t>pripojíme </a:t>
            </a:r>
            <a:r>
              <a:rPr lang="sk-SK" sz="2800" dirty="0" smtClean="0">
                <a:solidFill>
                  <a:srgbClr val="FF0000"/>
                </a:solidFill>
              </a:rPr>
              <a:t>na kladnú svorku zdroja </a:t>
            </a:r>
            <a:r>
              <a:rPr lang="sk-SK" sz="2800" dirty="0" smtClean="0"/>
              <a:t>a</a:t>
            </a:r>
            <a:r>
              <a:rPr lang="sk-SK" sz="2800" dirty="0" smtClean="0">
                <a:solidFill>
                  <a:srgbClr val="FF0000"/>
                </a:solidFill>
              </a:rPr>
              <a:t> zápornú na </a:t>
            </a:r>
            <a:r>
              <a:rPr lang="sk-SK" sz="2800" dirty="0" smtClean="0">
                <a:solidFill>
                  <a:srgbClr val="FF0000"/>
                </a:solidFill>
              </a:rPr>
              <a:t>zápornú.</a:t>
            </a:r>
            <a:endParaRPr lang="sk-SK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sk-SK" sz="2800" dirty="0" smtClean="0"/>
              <a:t>	( + na + , - na –) </a:t>
            </a:r>
          </a:p>
          <a:p>
            <a:r>
              <a:rPr lang="sk-SK" sz="2800" dirty="0" smtClean="0"/>
              <a:t>Ak je to potrebné nastavíme, či meriame </a:t>
            </a:r>
            <a:r>
              <a:rPr lang="sk-SK" sz="2800" dirty="0" smtClean="0">
                <a:solidFill>
                  <a:srgbClr val="FF0000"/>
                </a:solidFill>
              </a:rPr>
              <a:t>jednosmerné napätie         </a:t>
            </a:r>
            <a:r>
              <a:rPr lang="sk-SK" sz="2800" dirty="0" smtClean="0">
                <a:solidFill>
                  <a:srgbClr val="FF0000"/>
                </a:solidFill>
              </a:rPr>
              <a:t>   </a:t>
            </a:r>
            <a:r>
              <a:rPr lang="sk-SK" sz="2800" dirty="0" smtClean="0"/>
              <a:t>alebo</a:t>
            </a:r>
            <a:r>
              <a:rPr lang="sk-SK" sz="2800" dirty="0" smtClean="0">
                <a:solidFill>
                  <a:srgbClr val="FF0000"/>
                </a:solidFill>
              </a:rPr>
              <a:t> </a:t>
            </a:r>
          </a:p>
          <a:p>
            <a:pPr marL="82296" indent="0">
              <a:buNone/>
            </a:pPr>
            <a:r>
              <a:rPr lang="sk-SK" sz="2800" dirty="0" smtClean="0">
                <a:solidFill>
                  <a:srgbClr val="FF0000"/>
                </a:solidFill>
              </a:rPr>
              <a:t>   striedavé </a:t>
            </a:r>
            <a:r>
              <a:rPr lang="sk-SK" sz="2800" dirty="0" smtClean="0">
                <a:solidFill>
                  <a:srgbClr val="FF0000"/>
                </a:solidFill>
              </a:rPr>
              <a:t>napätie  </a:t>
            </a:r>
            <a:r>
              <a:rPr lang="sk-SK" sz="2800" dirty="0" smtClean="0">
                <a:solidFill>
                  <a:srgbClr val="FF0000"/>
                </a:solidFill>
              </a:rPr>
              <a:t>       </a:t>
            </a:r>
            <a:r>
              <a:rPr lang="sk-SK" sz="2800" dirty="0" smtClean="0"/>
              <a:t>.</a:t>
            </a:r>
            <a:endParaRPr lang="sk-SK" sz="2800" dirty="0" smtClean="0"/>
          </a:p>
          <a:p>
            <a:r>
              <a:rPr lang="sk-SK" sz="2800" dirty="0" smtClean="0"/>
              <a:t>Na začiatku vždy nastavíme </a:t>
            </a:r>
            <a:r>
              <a:rPr lang="sk-SK" sz="2800" dirty="0" smtClean="0">
                <a:solidFill>
                  <a:srgbClr val="FF0000"/>
                </a:solidFill>
              </a:rPr>
              <a:t>najväčší merací rozsah</a:t>
            </a:r>
            <a:r>
              <a:rPr lang="sk-SK" sz="2800" dirty="0" smtClean="0"/>
              <a:t>.</a:t>
            </a:r>
          </a:p>
          <a:p>
            <a:r>
              <a:rPr lang="sk-SK" sz="2800" dirty="0" smtClean="0"/>
              <a:t>Merací rozsah postupne zmenšujeme, </a:t>
            </a:r>
            <a:endParaRPr lang="sk-SK" sz="2800" dirty="0" smtClean="0"/>
          </a:p>
          <a:p>
            <a:pPr marL="82296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</a:t>
            </a:r>
            <a:r>
              <a:rPr lang="sk-SK" sz="2800" dirty="0" smtClean="0"/>
              <a:t>kým </a:t>
            </a:r>
            <a:r>
              <a:rPr lang="sk-SK" sz="2800" dirty="0" smtClean="0"/>
              <a:t>neodmeriame správnu hodnotu.</a:t>
            </a:r>
            <a:endParaRPr lang="sk-SK" sz="2800" dirty="0"/>
          </a:p>
        </p:txBody>
      </p:sp>
      <p:cxnSp>
        <p:nvCxnSpPr>
          <p:cNvPr id="5" name="Rovná spojnica 4"/>
          <p:cNvCxnSpPr/>
          <p:nvPr/>
        </p:nvCxnSpPr>
        <p:spPr>
          <a:xfrm>
            <a:off x="4648568" y="3429000"/>
            <a:ext cx="571504" cy="158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Voľná forma 6"/>
          <p:cNvSpPr/>
          <p:nvPr/>
        </p:nvSpPr>
        <p:spPr>
          <a:xfrm>
            <a:off x="3995936" y="3934017"/>
            <a:ext cx="484996" cy="177482"/>
          </a:xfrm>
          <a:custGeom>
            <a:avLst/>
            <a:gdLst>
              <a:gd name="connsiteX0" fmla="*/ 0 w 1743456"/>
              <a:gd name="connsiteY0" fmla="*/ 404368 h 493776"/>
              <a:gd name="connsiteX1" fmla="*/ 548640 w 1743456"/>
              <a:gd name="connsiteY1" fmla="*/ 50800 h 493776"/>
              <a:gd name="connsiteX2" fmla="*/ 1121664 w 1743456"/>
              <a:gd name="connsiteY2" fmla="*/ 489712 h 493776"/>
              <a:gd name="connsiteX3" fmla="*/ 1645920 w 1743456"/>
              <a:gd name="connsiteY3" fmla="*/ 75184 h 493776"/>
              <a:gd name="connsiteX4" fmla="*/ 1706880 w 1743456"/>
              <a:gd name="connsiteY4" fmla="*/ 38608 h 49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3456" h="493776">
                <a:moveTo>
                  <a:pt x="0" y="404368"/>
                </a:moveTo>
                <a:cubicBezTo>
                  <a:pt x="180848" y="220472"/>
                  <a:pt x="361696" y="36576"/>
                  <a:pt x="548640" y="50800"/>
                </a:cubicBezTo>
                <a:cubicBezTo>
                  <a:pt x="735584" y="65024"/>
                  <a:pt x="938784" y="485648"/>
                  <a:pt x="1121664" y="489712"/>
                </a:cubicBezTo>
                <a:cubicBezTo>
                  <a:pt x="1304544" y="493776"/>
                  <a:pt x="1548384" y="150368"/>
                  <a:pt x="1645920" y="75184"/>
                </a:cubicBezTo>
                <a:cubicBezTo>
                  <a:pt x="1743456" y="0"/>
                  <a:pt x="1725168" y="19304"/>
                  <a:pt x="1706880" y="38608"/>
                </a:cubicBezTo>
              </a:path>
            </a:pathLst>
          </a:cu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 algn="ctr">
              <a:buNone/>
            </a:pPr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</a:rPr>
              <a:t>ĎAKUJEM ZA POZORNOSŤ !</a:t>
            </a:r>
            <a:endParaRPr lang="sk-SK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600</TotalTime>
  <Words>139</Words>
  <Application>Microsoft Office PowerPoint</Application>
  <PresentationFormat>Prezentácia na obrazovke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4" baseType="lpstr">
      <vt:lpstr>Arial</vt:lpstr>
      <vt:lpstr>Calibri</vt:lpstr>
      <vt:lpstr>Gill Sans MT</vt:lpstr>
      <vt:lpstr>Times New Roman</vt:lpstr>
      <vt:lpstr>Verdana</vt:lpstr>
      <vt:lpstr>Wingdings 2</vt:lpstr>
      <vt:lpstr>Slunovrat</vt:lpstr>
      <vt:lpstr>Elektrické napätie. Meranie napätia</vt:lpstr>
      <vt:lpstr>Elektrické napätie</vt:lpstr>
      <vt:lpstr>Zdroje elektrického napätia</vt:lpstr>
      <vt:lpstr>Meranie elektrického napätia</vt:lpstr>
      <vt:lpstr>Pravidlá správneho merania voltmetrom</vt:lpstr>
      <vt:lpstr>Pravidlá správneho merania voltmetrom</vt:lpstr>
      <vt:lpstr>Prezentácia programu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Skúmame magnetické vlastnosti látok</dc:title>
  <dc:creator>pedagog</dc:creator>
  <cp:lastModifiedBy>ZS_Lehnice_2</cp:lastModifiedBy>
  <cp:revision>105</cp:revision>
  <dcterms:created xsi:type="dcterms:W3CDTF">2015-09-07T11:27:53Z</dcterms:created>
  <dcterms:modified xsi:type="dcterms:W3CDTF">2021-01-20T10:50:56Z</dcterms:modified>
</cp:coreProperties>
</file>