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9" r:id="rId6"/>
    <p:sldId id="270" r:id="rId7"/>
    <p:sldId id="271" r:id="rId8"/>
    <p:sldId id="267" r:id="rId9"/>
    <p:sldId id="268" r:id="rId10"/>
    <p:sldId id="272" r:id="rId11"/>
    <p:sldId id="273" r:id="rId12"/>
    <p:sldId id="274" r:id="rId13"/>
    <p:sldId id="276" r:id="rId14"/>
    <p:sldId id="266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68091-D8E7-46A8-AB54-7CFD009934AA}" type="datetimeFigureOut">
              <a:rPr lang="sk-SK" smtClean="0"/>
              <a:pPr/>
              <a:t>27.11.2020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B05BE9-605E-4B91-830C-43B4496347C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BeXRRTGjN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yOO9hbJGx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6604248" cy="936104"/>
          </a:xfrm>
        </p:spPr>
        <p:txBody>
          <a:bodyPr>
            <a:noAutofit/>
          </a:bodyPr>
          <a:lstStyle/>
          <a:p>
            <a:pPr algn="ctr"/>
            <a:r>
              <a:rPr lang="sk-SK" sz="4000" dirty="0"/>
              <a:t>Uhľovodíky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1192" y="5157192"/>
            <a:ext cx="7272808" cy="1038944"/>
          </a:xfrm>
        </p:spPr>
        <p:txBody>
          <a:bodyPr>
            <a:normAutofit/>
          </a:bodyPr>
          <a:lstStyle/>
          <a:p>
            <a:pPr algn="ctr"/>
            <a:r>
              <a:rPr lang="sk-SK" sz="2800" dirty="0"/>
              <a:t>Zdroje uhľovodíkov a životné prostredie </a:t>
            </a:r>
          </a:p>
        </p:txBody>
      </p:sp>
      <p:pic>
        <p:nvPicPr>
          <p:cNvPr id="4" name="Picture 2" descr="Ro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060848"/>
            <a:ext cx="4048125" cy="238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0080"/>
          </a:xfrm>
        </p:spPr>
        <p:txBody>
          <a:bodyPr/>
          <a:lstStyle/>
          <a:p>
            <a:pPr algn="ctr"/>
            <a:r>
              <a:rPr lang="sk-SK" b="1" dirty="0"/>
              <a:t>Ropa a životné prostredie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24936" cy="55652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Získavanie ropy spod morskej hladiny sprevádzajú: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havárie ropných plošín, 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následne pri preprave tankermi ich havárie, 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2">
                    <a:lumMod val="75000"/>
                  </a:schemeClr>
                </a:solidFill>
              </a:rPr>
              <a:t>čo má za následok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únik ropy do mora – závažné ekologické katastrofy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dirty="0">
                <a:solidFill>
                  <a:schemeClr val="accent5">
                    <a:lumMod val="50000"/>
                  </a:schemeClr>
                </a:solidFill>
              </a:rPr>
              <a:t>Spaľovaním jej produktov sa do ovzdušia dostávajú: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oxidy dusíka a síry (kyslé dažde),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oxid uhoľnatý, </a:t>
            </a:r>
          </a:p>
          <a:p>
            <a:pPr lvl="1">
              <a:lnSpc>
                <a:spcPct val="150000"/>
              </a:lnSpc>
            </a:pPr>
            <a:r>
              <a:rPr lang="sk-SK" sz="2400" dirty="0">
                <a:solidFill>
                  <a:schemeClr val="accent5">
                    <a:lumMod val="50000"/>
                  </a:schemeClr>
                </a:solidFill>
              </a:rPr>
              <a:t>karcinogénne uhľovodíky</a:t>
            </a:r>
            <a:r>
              <a:rPr lang="sk-SK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634082"/>
          </a:xfrm>
        </p:spPr>
        <p:txBody>
          <a:bodyPr/>
          <a:lstStyle/>
          <a:p>
            <a:pPr algn="ctr"/>
            <a:r>
              <a:rPr lang="sk-SK" b="1" dirty="0"/>
              <a:t>Zemný plyn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496944" cy="5637240"/>
          </a:xfrm>
        </p:spPr>
        <p:txBody>
          <a:bodyPr/>
          <a:lstStyle/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Zemný plyn je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bezfarebná plynná látka</a:t>
            </a:r>
            <a:r>
              <a:rPr lang="sk-SK" dirty="0"/>
              <a:t>.</a:t>
            </a:r>
          </a:p>
          <a:p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Vznikal súčasne so vznikom ropy.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Jeho ložiská sa nachádzajú najčastejšie 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nad ložiskami ropy.</a:t>
            </a:r>
          </a:p>
          <a:p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Je to vysoko horľavé palivo, ktoré môže obsahovať až  </a:t>
            </a:r>
            <a:r>
              <a:rPr lang="sk-SK" b="1" dirty="0">
                <a:solidFill>
                  <a:schemeClr val="accent4">
                    <a:lumMod val="75000"/>
                  </a:schemeClr>
                </a:solidFill>
              </a:rPr>
              <a:t>96% metánu </a:t>
            </a:r>
            <a:r>
              <a:rPr lang="sk-SK" i="1" dirty="0">
                <a:solidFill>
                  <a:schemeClr val="accent4">
                    <a:lumMod val="75000"/>
                  </a:schemeClr>
                </a:solidFill>
              </a:rPr>
              <a:t>(môže obsahovať aj oxid uhličitý, </a:t>
            </a:r>
            <a:r>
              <a:rPr lang="sk-SK" i="1" dirty="0" err="1">
                <a:solidFill>
                  <a:schemeClr val="accent4">
                    <a:lumMod val="75000"/>
                  </a:schemeClr>
                </a:solidFill>
              </a:rPr>
              <a:t>sulfán</a:t>
            </a:r>
            <a:r>
              <a:rPr lang="sk-SK" i="1" dirty="0">
                <a:solidFill>
                  <a:schemeClr val="accent4">
                    <a:lumMod val="75000"/>
                  </a:schemeClr>
                </a:solidFill>
              </a:rPr>
              <a:t>, ďalšie uhľovodíky).</a:t>
            </a:r>
          </a:p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Na miesto spracovania sa prepravuje:</a:t>
            </a:r>
          </a:p>
          <a:p>
            <a:pPr lvl="1"/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 plynovodmi,</a:t>
            </a:r>
          </a:p>
          <a:p>
            <a:pPr lvl="1"/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v skvapalnenom stave 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cisternovými autami</a:t>
            </a:r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 a loďami.</a:t>
            </a:r>
          </a:p>
          <a:p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Využíva sa ako palivo a v chemickom priemysle </a:t>
            </a:r>
            <a:r>
              <a:rPr lang="sk-SK" b="1" dirty="0">
                <a:solidFill>
                  <a:schemeClr val="bg1">
                    <a:lumMod val="50000"/>
                  </a:schemeClr>
                </a:solidFill>
              </a:rPr>
              <a:t>pri výrobe chemických látok.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778098"/>
          </a:xfrm>
        </p:spPr>
        <p:txBody>
          <a:bodyPr/>
          <a:lstStyle/>
          <a:p>
            <a:pPr algn="ctr"/>
            <a:r>
              <a:rPr lang="sk-SK" b="1" dirty="0"/>
              <a:t>Preprava zemného plynu na Slovensku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87208" cy="5349208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21508" name="Picture 4" descr="mapa_ply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263045" cy="425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sk-SK" b="1" dirty="0"/>
              <a:t>Alternatívne zdroje energie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071546"/>
            <a:ext cx="8568952" cy="5402406"/>
          </a:xfrm>
        </p:spPr>
        <p:txBody>
          <a:bodyPr>
            <a:normAutofit lnSpcReduction="10000"/>
          </a:bodyPr>
          <a:lstStyle/>
          <a:p>
            <a:r>
              <a:rPr lang="sk-SK" b="1" dirty="0"/>
              <a:t>Slnko:</a:t>
            </a:r>
            <a:r>
              <a:rPr lang="sk-SK" dirty="0"/>
              <a:t> - slnečné kolektory na domoch (ohrev teplej vody)</a:t>
            </a:r>
          </a:p>
          <a:p>
            <a:pPr>
              <a:buNone/>
            </a:pPr>
            <a:r>
              <a:rPr lang="sk-SK" dirty="0"/>
              <a:t>		     - solárne elektrárne</a:t>
            </a:r>
          </a:p>
          <a:p>
            <a:r>
              <a:rPr lang="sk-SK" b="1" dirty="0"/>
              <a:t>Vietor: - </a:t>
            </a:r>
            <a:r>
              <a:rPr lang="sk-SK" dirty="0"/>
              <a:t>veterné elektrárne</a:t>
            </a:r>
          </a:p>
          <a:p>
            <a:pPr>
              <a:buNone/>
            </a:pPr>
            <a:r>
              <a:rPr lang="sk-SK" b="1" dirty="0"/>
              <a:t>		      </a:t>
            </a:r>
            <a:r>
              <a:rPr lang="sk-SK" dirty="0"/>
              <a:t>- veterný mlyn – kedysi</a:t>
            </a:r>
          </a:p>
          <a:p>
            <a:r>
              <a:rPr lang="sk-SK" b="1" dirty="0"/>
              <a:t>Geotermálny prameň: </a:t>
            </a:r>
            <a:r>
              <a:rPr lang="sk-SK" dirty="0"/>
              <a:t>- kúpaliská</a:t>
            </a:r>
          </a:p>
          <a:p>
            <a:pPr>
              <a:buNone/>
            </a:pPr>
            <a:r>
              <a:rPr lang="sk-SK" dirty="0"/>
              <a:t>				             - kúpele</a:t>
            </a:r>
          </a:p>
          <a:p>
            <a:pPr>
              <a:buNone/>
            </a:pPr>
            <a:r>
              <a:rPr lang="sk-SK" dirty="0"/>
              <a:t>				             - vyhrievanie skleníkov, domov</a:t>
            </a:r>
          </a:p>
          <a:p>
            <a:pPr>
              <a:buNone/>
            </a:pPr>
            <a:r>
              <a:rPr lang="sk-SK" dirty="0"/>
              <a:t>				             - elektrárne</a:t>
            </a:r>
          </a:p>
          <a:p>
            <a:r>
              <a:rPr lang="sk-SK" b="1" dirty="0"/>
              <a:t>Prúdiaca voda: </a:t>
            </a:r>
            <a:r>
              <a:rPr lang="sk-SK" dirty="0"/>
              <a:t>- vodné elektrárne</a:t>
            </a:r>
          </a:p>
          <a:p>
            <a:pPr>
              <a:buNone/>
            </a:pPr>
            <a:r>
              <a:rPr lang="sk-SK" dirty="0"/>
              <a:t>			           - vodné mlyny</a:t>
            </a:r>
          </a:p>
          <a:p>
            <a:r>
              <a:rPr lang="sk-SK" b="1" dirty="0"/>
              <a:t>Biomasa:</a:t>
            </a:r>
            <a:r>
              <a:rPr lang="sk-SK" dirty="0"/>
              <a:t> biologický materiál pochádzajúci zo živých alebo nedávno žijúcich organizmov. Ako zdroj energie sa môže použiť ako palivo, alebo sa z nej vyrábajú </a:t>
            </a:r>
            <a:r>
              <a:rPr lang="sk-SK" dirty="0" err="1"/>
              <a:t>biopalivá</a:t>
            </a:r>
            <a:r>
              <a:rPr lang="sk-SK" dirty="0"/>
              <a:t>.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467600" cy="792088"/>
          </a:xfrm>
        </p:spPr>
        <p:txBody>
          <a:bodyPr/>
          <a:lstStyle/>
          <a:p>
            <a:pPr algn="ctr"/>
            <a:r>
              <a:rPr lang="sk-SK" b="1" dirty="0"/>
              <a:t>Ďakujem za pozornosť!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395536" y="414908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Zdroj obrázkov: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/>
              <a:t>Zdroje uhľovodíkov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5349208"/>
          </a:xfrm>
        </p:spPr>
        <p:txBody>
          <a:bodyPr>
            <a:normAutofit/>
          </a:bodyPr>
          <a:lstStyle/>
          <a:p>
            <a:r>
              <a:rPr lang="sk-SK" dirty="0"/>
              <a:t>Prírodné zdroje uhľovodíkov sú:</a:t>
            </a:r>
          </a:p>
          <a:p>
            <a:pPr lvl="1"/>
            <a:r>
              <a:rPr lang="sk-SK" sz="2800" b="1" dirty="0">
                <a:solidFill>
                  <a:schemeClr val="tx2">
                    <a:lumMod val="75000"/>
                  </a:schemeClr>
                </a:solidFill>
              </a:rPr>
              <a:t>Uhlie </a:t>
            </a:r>
          </a:p>
          <a:p>
            <a:pPr lvl="1"/>
            <a:r>
              <a:rPr lang="sk-SK" sz="2800" b="1" dirty="0">
                <a:solidFill>
                  <a:schemeClr val="accent4">
                    <a:lumMod val="50000"/>
                  </a:schemeClr>
                </a:solidFill>
              </a:rPr>
              <a:t>Ropa</a:t>
            </a:r>
          </a:p>
          <a:p>
            <a:pPr lvl="1"/>
            <a:r>
              <a:rPr lang="sk-SK" sz="2800" b="1" dirty="0">
                <a:solidFill>
                  <a:schemeClr val="accent6">
                    <a:lumMod val="50000"/>
                  </a:schemeClr>
                </a:solidFill>
              </a:rPr>
              <a:t>Zemný plyn</a:t>
            </a:r>
          </a:p>
          <a:p>
            <a:pPr lvl="1"/>
            <a:endParaRPr lang="sk-SK" dirty="0"/>
          </a:p>
          <a:p>
            <a:r>
              <a:rPr lang="sk-SK" b="1" dirty="0"/>
              <a:t>Sú to fosílne palivá.</a:t>
            </a:r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r>
              <a:rPr lang="sk-SK" b="1" dirty="0"/>
              <a:t>Sú to</a:t>
            </a:r>
            <a:r>
              <a:rPr lang="sk-SK" b="1" dirty="0">
                <a:solidFill>
                  <a:schemeClr val="accent3">
                    <a:lumMod val="75000"/>
                  </a:schemeClr>
                </a:solidFill>
              </a:rPr>
              <a:t> neobnoviteľné </a:t>
            </a:r>
            <a:r>
              <a:rPr lang="sk-SK" b="1" dirty="0"/>
              <a:t>zdroje uhľovodíkov.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79512" y="4437112"/>
            <a:ext cx="31683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/>
              <a:t>Fossilis</a:t>
            </a:r>
            <a:r>
              <a:rPr lang="sk-SK" i="1" dirty="0"/>
              <a:t> (lat.) - skamenený </a:t>
            </a:r>
          </a:p>
        </p:txBody>
      </p:sp>
      <p:cxnSp>
        <p:nvCxnSpPr>
          <p:cNvPr id="6" name="Rovná spojovacia šípka 5"/>
          <p:cNvCxnSpPr>
            <a:stCxn id="4" idx="0"/>
          </p:cNvCxnSpPr>
          <p:nvPr/>
        </p:nvCxnSpPr>
        <p:spPr>
          <a:xfrm flipV="1">
            <a:off x="1763688" y="3933056"/>
            <a:ext cx="288032" cy="50405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3779912" y="4509120"/>
            <a:ext cx="417646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/>
              <a:t>Ich spaľovaním sa uvoľňuje veľké množstvo </a:t>
            </a:r>
            <a:r>
              <a:rPr lang="sk-SK" b="1" i="1" dirty="0"/>
              <a:t>tepla</a:t>
            </a:r>
          </a:p>
        </p:txBody>
      </p:sp>
      <p:cxnSp>
        <p:nvCxnSpPr>
          <p:cNvPr id="9" name="Rovná spojovacia šípka 8"/>
          <p:cNvCxnSpPr>
            <a:stCxn id="7" idx="0"/>
          </p:cNvCxnSpPr>
          <p:nvPr/>
        </p:nvCxnSpPr>
        <p:spPr>
          <a:xfrm flipH="1" flipV="1">
            <a:off x="3059832" y="3933056"/>
            <a:ext cx="2808312" cy="57606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b="1" dirty="0"/>
              <a:t>Uhlie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277200"/>
          </a:xfrm>
        </p:spPr>
        <p:txBody>
          <a:bodyPr>
            <a:normAutofit/>
          </a:bodyPr>
          <a:lstStyle/>
          <a:p>
            <a:r>
              <a:rPr lang="sk-SK" sz="2200" dirty="0">
                <a:solidFill>
                  <a:schemeClr val="accent1">
                    <a:lumMod val="75000"/>
                  </a:schemeClr>
                </a:solidFill>
              </a:rPr>
              <a:t>Vzniklo počas mnohých miliónov rokov z </a:t>
            </a:r>
            <a:r>
              <a:rPr lang="sk-SK" sz="2200" b="1" dirty="0">
                <a:solidFill>
                  <a:schemeClr val="accent1">
                    <a:lumMod val="75000"/>
                  </a:schemeClr>
                </a:solidFill>
              </a:rPr>
              <a:t>odumretých rastlín</a:t>
            </a:r>
            <a:r>
              <a:rPr lang="sk-SK" sz="2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sk-SK" sz="2200" dirty="0">
                <a:solidFill>
                  <a:schemeClr val="accent2">
                    <a:lumMod val="75000"/>
                  </a:schemeClr>
                </a:solidFill>
              </a:rPr>
              <a:t>Je to horľavá hornina, skladá sa najmä s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uhlíka</a:t>
            </a:r>
            <a:r>
              <a:rPr lang="sk-SK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2200" i="1" dirty="0">
                <a:solidFill>
                  <a:schemeClr val="accent2">
                    <a:lumMod val="75000"/>
                  </a:schemeClr>
                </a:solidFill>
              </a:rPr>
              <a:t>(obsahuje aj zlúčeniny kyslíka, vodíka, dusíka, síry).</a:t>
            </a:r>
          </a:p>
          <a:p>
            <a:r>
              <a:rPr lang="sk-SK" sz="2200" dirty="0">
                <a:solidFill>
                  <a:schemeClr val="accent3">
                    <a:lumMod val="75000"/>
                  </a:schemeClr>
                </a:solidFill>
              </a:rPr>
              <a:t>Dlho bolo najvýznamnejším zdrojom energie.</a:t>
            </a:r>
          </a:p>
          <a:p>
            <a:r>
              <a:rPr lang="sk-SK" sz="2200" dirty="0">
                <a:solidFill>
                  <a:schemeClr val="accent5">
                    <a:lumMod val="75000"/>
                  </a:schemeClr>
                </a:solidFill>
              </a:rPr>
              <a:t>V súčasnosti sa používa hnedé uhlie najmä ako </a:t>
            </a:r>
            <a:r>
              <a:rPr lang="sk-SK" sz="2200" b="1" dirty="0">
                <a:solidFill>
                  <a:schemeClr val="accent5">
                    <a:lumMod val="75000"/>
                  </a:schemeClr>
                </a:solidFill>
              </a:rPr>
              <a:t>palivo v tepelných elektrárňach </a:t>
            </a:r>
            <a:r>
              <a:rPr lang="sk-SK" sz="2200" i="1" dirty="0">
                <a:solidFill>
                  <a:schemeClr val="accent5">
                    <a:lumMod val="75000"/>
                  </a:schemeClr>
                </a:solidFill>
              </a:rPr>
              <a:t>(Elektráreň Nováky so sídlom v  Zemianskych Kostoľanoch)</a:t>
            </a:r>
            <a:r>
              <a:rPr lang="sk-SK" sz="2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sk-SK" sz="2200" dirty="0">
                <a:solidFill>
                  <a:schemeClr val="accent5">
                    <a:lumMod val="75000"/>
                  </a:schemeClr>
                </a:solidFill>
              </a:rPr>
              <a:t>postavených v mieste ťažby </a:t>
            </a:r>
            <a:r>
              <a:rPr lang="sk-SK" sz="2200" i="1" dirty="0">
                <a:solidFill>
                  <a:schemeClr val="accent5">
                    <a:lumMod val="75000"/>
                  </a:schemeClr>
                </a:solidFill>
              </a:rPr>
              <a:t>(nízke náklady na prepravu).</a:t>
            </a:r>
          </a:p>
          <a:p>
            <a:endParaRPr lang="sk-SK" sz="22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1187624" y="4221088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Typ uhlia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Podiel uhlíka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Výhrevnosť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Lignit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30 – 50%</a:t>
                      </a:r>
                      <a:r>
                        <a:rPr lang="sk-SK" baseline="0" dirty="0"/>
                        <a:t> 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13 MJ/kg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Hnedé uhlie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50 – 80%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15 – 20 MJ/kg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Čierne uhlie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80 –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18 – 30 MJ/kg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Antracit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Viac ako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26 – 30 MJ/kg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BlokTextu 6">
            <a:hlinkClick r:id="rId2"/>
          </p:cNvPr>
          <p:cNvSpPr txBox="1"/>
          <p:nvPr/>
        </p:nvSpPr>
        <p:spPr>
          <a:xfrm>
            <a:off x="683568" y="6237312"/>
            <a:ext cx="302433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/>
              <a:t>Vznik uhlia -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62074"/>
          </a:xfrm>
        </p:spPr>
        <p:txBody>
          <a:bodyPr/>
          <a:lstStyle/>
          <a:p>
            <a:pPr algn="ctr"/>
            <a:r>
              <a:rPr lang="sk-SK" b="1" dirty="0"/>
              <a:t>Uhlie a životné prostredie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08912" cy="54726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Záťažou pre životné prostredie je už</a:t>
            </a:r>
            <a:r>
              <a:rPr lang="sk-SK" b="1" dirty="0">
                <a:solidFill>
                  <a:schemeClr val="bg2">
                    <a:lumMod val="25000"/>
                  </a:schemeClr>
                </a:solidFill>
              </a:rPr>
              <a:t> ťažba uhlia</a:t>
            </a: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Povrchová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25000"/>
                  </a:schemeClr>
                </a:solidFill>
              </a:rPr>
              <a:t>Hlbinná </a:t>
            </a:r>
          </a:p>
          <a:p>
            <a:pPr>
              <a:lnSpc>
                <a:spcPct val="110000"/>
              </a:lnSpc>
            </a:pP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Dôsledky ťažby: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odlesňovanie, 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erózia pôdy, 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accent4">
                    <a:lumMod val="75000"/>
                  </a:schemeClr>
                </a:solidFill>
              </a:rPr>
              <a:t>znečistenie a nedostatok vody</a:t>
            </a:r>
            <a:r>
              <a:rPr lang="sk-SK" dirty="0"/>
              <a:t>, </a:t>
            </a:r>
            <a:endParaRPr lang="sk-SK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Úprava  uhlia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Technicky náročné a drahé je jeho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odsírenie.</a:t>
            </a:r>
          </a:p>
          <a:p>
            <a:pPr>
              <a:lnSpc>
                <a:spcPct val="110000"/>
              </a:lnSpc>
            </a:pPr>
            <a:r>
              <a:rPr lang="sk-SK" b="1" dirty="0">
                <a:solidFill>
                  <a:schemeClr val="bg1">
                    <a:lumMod val="50000"/>
                  </a:schemeClr>
                </a:solidFill>
              </a:rPr>
              <a:t>Spaľovanie uhlia: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Vznik CO</a:t>
            </a:r>
            <a:r>
              <a:rPr lang="sk-SK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 – skleníkový plyn.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Oxidy dusíka a síry – vznik kyslých dažďov.</a:t>
            </a:r>
          </a:p>
          <a:p>
            <a:pPr>
              <a:lnSpc>
                <a:spcPct val="110000"/>
              </a:lnSpc>
            </a:pPr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Ďalšie nepriaznivé dopady: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odpad z vyhoreného uhlia,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opustené bane, zdevastované okolie, 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priesaky kyslej vody z baní,</a:t>
            </a:r>
          </a:p>
          <a:p>
            <a:pPr lvl="1">
              <a:lnSpc>
                <a:spcPct val="110000"/>
              </a:lnSpc>
            </a:pPr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banské </a:t>
            </a:r>
            <a:r>
              <a:rPr lang="sk-SK" dirty="0" err="1">
                <a:solidFill>
                  <a:schemeClr val="bg2">
                    <a:lumMod val="50000"/>
                  </a:schemeClr>
                </a:solidFill>
              </a:rPr>
              <a:t>poddolovanie</a:t>
            </a:r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 – možný prepad pôdy</a:t>
            </a:r>
          </a:p>
          <a:p>
            <a:pPr lvl="1">
              <a:buNone/>
            </a:pPr>
            <a:endParaRPr lang="sk-SK" dirty="0"/>
          </a:p>
          <a:p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50" name="Picture 2" descr="Povrchová ťažba hnedého uhlia v nemeckom Garzweileri blízko Kolín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486860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1403648" y="6021288"/>
            <a:ext cx="597666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Povrchová ťažba uhlia v Nemecku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4" descr="http://www2.teraz.sk/usercontent/photos/6/5/e/3-65ed265a1325d9718d6299d4112f7b0041cf64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54374"/>
            <a:ext cx="7200800" cy="5273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BlokTextu 4"/>
          <p:cNvSpPr txBox="1"/>
          <p:nvPr/>
        </p:nvSpPr>
        <p:spPr>
          <a:xfrm>
            <a:off x="1403648" y="6021288"/>
            <a:ext cx="597666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400" dirty="0">
                <a:solidFill>
                  <a:schemeClr val="tx1"/>
                </a:solidFill>
              </a:rPr>
              <a:t>Hlbinná ťažba uhlia v Novákoch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b="1" dirty="0"/>
              <a:t>ROPA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147248" cy="5565232"/>
          </a:xfrm>
        </p:spPr>
        <p:txBody>
          <a:bodyPr/>
          <a:lstStyle/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Vznikla počas mnohých miliónov rokov z odumretých rastlín a malých morských živočíchov.</a:t>
            </a:r>
          </a:p>
          <a:p>
            <a:r>
              <a:rPr lang="sk-SK" dirty="0"/>
              <a:t>Je to čierna kvapalná látka.</a:t>
            </a:r>
          </a:p>
          <a:p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Je to zmes uhľovodíkov.</a:t>
            </a:r>
          </a:p>
          <a:p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Môže obsahovať aj prímesi – zlúčeniny kyslíka, síry, dusíka, v závislosti od miesta náleziska.</a:t>
            </a:r>
          </a:p>
          <a:p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Na miesto spracovania sa dopravuje:</a:t>
            </a:r>
          </a:p>
          <a:p>
            <a:pPr lvl="1"/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ropovodmi,</a:t>
            </a:r>
          </a:p>
          <a:p>
            <a:pPr lvl="1"/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tankermi.</a:t>
            </a:r>
          </a:p>
          <a:p>
            <a:r>
              <a:rPr lang="sk-SK" dirty="0">
                <a:solidFill>
                  <a:schemeClr val="accent6">
                    <a:lumMod val="50000"/>
                  </a:schemeClr>
                </a:solidFill>
              </a:rPr>
              <a:t>Jej destiláciou sa vyrábajú </a:t>
            </a:r>
            <a:r>
              <a:rPr lang="sk-SK" b="1" dirty="0">
                <a:solidFill>
                  <a:schemeClr val="accent6">
                    <a:lumMod val="50000"/>
                  </a:schemeClr>
                </a:solidFill>
              </a:rPr>
              <a:t>uhľovodíkové plyny, benzín, petrolej, nafta, asfalt.</a:t>
            </a:r>
          </a:p>
          <a:p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Je dôležitou surovinou chemického priemyslu.</a:t>
            </a:r>
          </a:p>
          <a:p>
            <a:endParaRPr lang="sk-SK" dirty="0"/>
          </a:p>
        </p:txBody>
      </p:sp>
      <p:sp>
        <p:nvSpPr>
          <p:cNvPr id="4" name="BlokTextu 3">
            <a:hlinkClick r:id="rId2"/>
          </p:cNvPr>
          <p:cNvSpPr txBox="1"/>
          <p:nvPr/>
        </p:nvSpPr>
        <p:spPr>
          <a:xfrm>
            <a:off x="3347864" y="6165304"/>
            <a:ext cx="525658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/>
              <a:t>Vznik ropy a zemného plynu -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Některé typy ropných ploš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6768752" cy="3178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293096"/>
            <a:ext cx="6445746" cy="2375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9458" name="Picture 2" descr="Deep Water Horizont sa behom 5-6 minúť ponorila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92696"/>
            <a:ext cx="3792421" cy="2844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 l="9333" r="5333" b="7614"/>
          <a:stretch>
            <a:fillRect/>
          </a:stretch>
        </p:blipFill>
        <p:spPr bwMode="auto">
          <a:xfrm>
            <a:off x="179512" y="2996952"/>
            <a:ext cx="4608512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lokTextu 6"/>
          <p:cNvSpPr txBox="1"/>
          <p:nvPr/>
        </p:nvSpPr>
        <p:spPr>
          <a:xfrm>
            <a:off x="251520" y="6093296"/>
            <a:ext cx="633670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/>
              <a:t>Ropa unikajúca do mora tempom 1 milión litrov za deň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60032" y="3573016"/>
            <a:ext cx="345638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/>
              <a:t>Havária vrtnej plošiny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919</TotalTime>
  <Words>598</Words>
  <Application>Microsoft Office PowerPoint</Application>
  <PresentationFormat>Prezentácia na obrazovke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Arkáda</vt:lpstr>
      <vt:lpstr>Uhľovodíky </vt:lpstr>
      <vt:lpstr>Zdroje uhľovodíkov</vt:lpstr>
      <vt:lpstr>Uhlie </vt:lpstr>
      <vt:lpstr>Uhlie a životné prostredie</vt:lpstr>
      <vt:lpstr>Prezentácia programu PowerPoint</vt:lpstr>
      <vt:lpstr>Prezentácia programu PowerPoint</vt:lpstr>
      <vt:lpstr>ROPA</vt:lpstr>
      <vt:lpstr>Prezentácia programu PowerPoint</vt:lpstr>
      <vt:lpstr>Prezentácia programu PowerPoint</vt:lpstr>
      <vt:lpstr>Ropa a životné prostredie</vt:lpstr>
      <vt:lpstr>Zemný plyn</vt:lpstr>
      <vt:lpstr>Preprava zemného plynu na Slovensku</vt:lpstr>
      <vt:lpstr>Alternatívne zdroje energie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Vlastnosti jednoduchých organických látok</dc:title>
  <dc:creator>user</dc:creator>
  <cp:lastModifiedBy>HP</cp:lastModifiedBy>
  <cp:revision>152</cp:revision>
  <dcterms:created xsi:type="dcterms:W3CDTF">2019-09-03T16:32:03Z</dcterms:created>
  <dcterms:modified xsi:type="dcterms:W3CDTF">2020-11-27T14:30:53Z</dcterms:modified>
</cp:coreProperties>
</file>