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89" r:id="rId3"/>
    <p:sldId id="384" r:id="rId4"/>
    <p:sldId id="261" r:id="rId5"/>
    <p:sldId id="281" r:id="rId6"/>
    <p:sldId id="282" r:id="rId7"/>
    <p:sldId id="284" r:id="rId8"/>
    <p:sldId id="286" r:id="rId9"/>
    <p:sldId id="390" r:id="rId10"/>
    <p:sldId id="270" r:id="rId11"/>
    <p:sldId id="289" r:id="rId12"/>
    <p:sldId id="293" r:id="rId13"/>
    <p:sldId id="294" r:id="rId14"/>
    <p:sldId id="271" r:id="rId15"/>
    <p:sldId id="391" r:id="rId16"/>
    <p:sldId id="273" r:id="rId17"/>
    <p:sldId id="295" r:id="rId18"/>
    <p:sldId id="274" r:id="rId19"/>
    <p:sldId id="301" r:id="rId20"/>
    <p:sldId id="276" r:id="rId21"/>
    <p:sldId id="302" r:id="rId22"/>
    <p:sldId id="278" r:id="rId23"/>
    <p:sldId id="329" r:id="rId24"/>
    <p:sldId id="303" r:id="rId25"/>
    <p:sldId id="334" r:id="rId26"/>
    <p:sldId id="330" r:id="rId27"/>
    <p:sldId id="331" r:id="rId28"/>
    <p:sldId id="392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6" r:id="rId38"/>
    <p:sldId id="347" r:id="rId39"/>
    <p:sldId id="349" r:id="rId40"/>
    <p:sldId id="351" r:id="rId41"/>
    <p:sldId id="350" r:id="rId42"/>
    <p:sldId id="307" r:id="rId43"/>
    <p:sldId id="352" r:id="rId44"/>
    <p:sldId id="353" r:id="rId45"/>
    <p:sldId id="354" r:id="rId46"/>
    <p:sldId id="308" r:id="rId47"/>
    <p:sldId id="356" r:id="rId48"/>
    <p:sldId id="357" r:id="rId49"/>
    <p:sldId id="358" r:id="rId50"/>
    <p:sldId id="359" r:id="rId51"/>
    <p:sldId id="370" r:id="rId52"/>
    <p:sldId id="367" r:id="rId53"/>
    <p:sldId id="371" r:id="rId54"/>
    <p:sldId id="393" r:id="rId55"/>
    <p:sldId id="322" r:id="rId56"/>
    <p:sldId id="372" r:id="rId57"/>
    <p:sldId id="373" r:id="rId58"/>
    <p:sldId id="374" r:id="rId59"/>
    <p:sldId id="383" r:id="rId60"/>
    <p:sldId id="279" r:id="rId61"/>
    <p:sldId id="290" r:id="rId62"/>
    <p:sldId id="280" r:id="rId63"/>
    <p:sldId id="285" r:id="rId6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S\BGA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Czuje się Pan/i dobrze poinformowany/a </a:t>
            </a:r>
          </a:p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o tym, co dzieje się w mieście?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Arkusz2!$BK$16:$BK$20</c:f>
              <c:strCache>
                <c:ptCount val="5"/>
                <c:pt idx="0">
                  <c:v>Zdecydowanie się nie zgadzam</c:v>
                </c:pt>
                <c:pt idx="1">
                  <c:v>Raczej się nie zgadzam</c:v>
                </c:pt>
                <c:pt idx="2">
                  <c:v>Nie mam zdania</c:v>
                </c:pt>
                <c:pt idx="3">
                  <c:v>Raczej się zgadzam</c:v>
                </c:pt>
                <c:pt idx="4">
                  <c:v>Zdecydowanie się zgadzam</c:v>
                </c:pt>
              </c:strCache>
            </c:strRef>
          </c:cat>
          <c:val>
            <c:numRef>
              <c:f>Arkusz2!$BM$16:$BM$20</c:f>
              <c:numCache>
                <c:formatCode>0.0%</c:formatCode>
                <c:ptCount val="5"/>
                <c:pt idx="0">
                  <c:v>6.369426751592357E-3</c:v>
                </c:pt>
                <c:pt idx="1">
                  <c:v>4.4585987261146494E-2</c:v>
                </c:pt>
                <c:pt idx="2">
                  <c:v>5.0955414012738856E-2</c:v>
                </c:pt>
                <c:pt idx="3">
                  <c:v>0.50318471337579618</c:v>
                </c:pt>
                <c:pt idx="4">
                  <c:v>0.39490445859872614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3-4941-A9AB-1791C8131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314048"/>
        <c:axId val="323315584"/>
      </c:barChart>
      <c:catAx>
        <c:axId val="32331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315584"/>
        <c:crosses val="autoZero"/>
        <c:auto val="1"/>
        <c:lblAlgn val="ctr"/>
        <c:lblOffset val="100"/>
        <c:tickMarkSkip val="1"/>
        <c:noMultiLvlLbl val="0"/>
      </c:catAx>
      <c:valAx>
        <c:axId val="32331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31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Jak ocenia Pan/Pani działania organizacji działających na rzecz seniorów w Gnieźnie?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Arkusz3!$BO$2:$BO$6</c:f>
              <c:strCache>
                <c:ptCount val="5"/>
                <c:pt idx="0">
                  <c:v>Bardzo źle</c:v>
                </c:pt>
                <c:pt idx="1">
                  <c:v>Raczej źle</c:v>
                </c:pt>
                <c:pt idx="2">
                  <c:v>Nie mam zdania</c:v>
                </c:pt>
                <c:pt idx="3">
                  <c:v>Radzej dobrze</c:v>
                </c:pt>
                <c:pt idx="4">
                  <c:v>Bardzo dobrze</c:v>
                </c:pt>
              </c:strCache>
            </c:strRef>
          </c:cat>
          <c:val>
            <c:numRef>
              <c:f>Arkusz3!$BQ$2:$BQ$6</c:f>
              <c:numCache>
                <c:formatCode>0%</c:formatCode>
                <c:ptCount val="5"/>
                <c:pt idx="0">
                  <c:v>0</c:v>
                </c:pt>
                <c:pt idx="1">
                  <c:v>2.9940119760479042E-2</c:v>
                </c:pt>
                <c:pt idx="2">
                  <c:v>0.52095808383233533</c:v>
                </c:pt>
                <c:pt idx="3">
                  <c:v>0.33532934131736525</c:v>
                </c:pt>
                <c:pt idx="4">
                  <c:v>0.11377245508982035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1-447B-950F-6ABDCABBE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599232"/>
        <c:axId val="307600768"/>
      </c:barChart>
      <c:catAx>
        <c:axId val="3075992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600768"/>
        <c:crosses val="autoZero"/>
        <c:auto val="1"/>
        <c:lblAlgn val="ctr"/>
        <c:lblOffset val="100"/>
        <c:noMultiLvlLbl val="0"/>
      </c:catAx>
      <c:valAx>
        <c:axId val="3076007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59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używa Pan/Pani Internetu?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Arkusz3!$BY$3:$BY$4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Arkusz3!$CA$3:$CA$4</c:f>
              <c:numCache>
                <c:formatCode>0%</c:formatCode>
                <c:ptCount val="2"/>
                <c:pt idx="0">
                  <c:v>0.79761904761904767</c:v>
                </c:pt>
                <c:pt idx="1">
                  <c:v>0.20238095238095238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A9-4748-A73E-658D162F3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664384"/>
        <c:axId val="307665920"/>
      </c:barChart>
      <c:catAx>
        <c:axId val="30766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665920"/>
        <c:crosses val="autoZero"/>
        <c:auto val="1"/>
        <c:lblAlgn val="ctr"/>
        <c:lblOffset val="100"/>
        <c:noMultiLvlLbl val="0"/>
      </c:catAx>
      <c:valAx>
        <c:axId val="307665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66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przestrzeń Internetu jest Pana/Pani zdaniem bezpieczna dla seniora?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Arkusz3!$CH$2:$CH$6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Arkusz3!$CJ$2:$CJ$6</c:f>
              <c:numCache>
                <c:formatCode>0%</c:formatCode>
                <c:ptCount val="5"/>
                <c:pt idx="0">
                  <c:v>2.5974025974025976E-2</c:v>
                </c:pt>
                <c:pt idx="1">
                  <c:v>4.5454545454545456E-2</c:v>
                </c:pt>
                <c:pt idx="2">
                  <c:v>0.11688311688311688</c:v>
                </c:pt>
                <c:pt idx="3">
                  <c:v>0.58441558441558439</c:v>
                </c:pt>
                <c:pt idx="4">
                  <c:v>0.22727272727272727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7-482E-8870-8C734E7322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712384"/>
        <c:axId val="307713920"/>
      </c:barChart>
      <c:catAx>
        <c:axId val="30771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713920"/>
        <c:crosses val="autoZero"/>
        <c:auto val="1"/>
        <c:lblAlgn val="ctr"/>
        <c:lblOffset val="100"/>
        <c:noMultiLvlLbl val="0"/>
      </c:catAx>
      <c:valAx>
        <c:axId val="30771392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71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używa Pan/Pani telefonu komórkowego?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Arkusz3!$CU$2</c:f>
              <c:strCache>
                <c:ptCount val="1"/>
                <c:pt idx="0">
                  <c:v>Tak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Arkusz3!$CU$2</c:f>
              <c:strCache>
                <c:ptCount val="1"/>
                <c:pt idx="0">
                  <c:v>Tak</c:v>
                </c:pt>
              </c:strCache>
            </c:strRef>
          </c:cat>
          <c:val>
            <c:numRef>
              <c:f>Arkusz3!$CV$2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5-4849-A3BB-D1C5535A1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748224"/>
        <c:axId val="307774592"/>
      </c:barChart>
      <c:catAx>
        <c:axId val="30774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774592"/>
        <c:crosses val="autoZero"/>
        <c:auto val="1"/>
        <c:lblAlgn val="ctr"/>
        <c:lblOffset val="100"/>
        <c:noMultiLvlLbl val="0"/>
      </c:catAx>
      <c:valAx>
        <c:axId val="30777459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74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czuje się Pan/Pani bezpiecznie używając telefonu komórkowego?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Arkusz3!$DF$2:$DF$6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Arkusz3!$DH$2:$DH$6</c:f>
              <c:numCache>
                <c:formatCode>0%</c:formatCode>
                <c:ptCount val="5"/>
                <c:pt idx="0">
                  <c:v>5.9880239520958087E-3</c:v>
                </c:pt>
                <c:pt idx="1">
                  <c:v>5.9880239520958087E-3</c:v>
                </c:pt>
                <c:pt idx="2">
                  <c:v>1.1976047904191617E-2</c:v>
                </c:pt>
                <c:pt idx="3">
                  <c:v>0.60479041916167664</c:v>
                </c:pt>
                <c:pt idx="4">
                  <c:v>0.3712574850299401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B-43AF-8D50-1E747DC44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890816"/>
        <c:axId val="307892608"/>
      </c:barChart>
      <c:catAx>
        <c:axId val="307890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892608"/>
        <c:crosses val="autoZero"/>
        <c:auto val="1"/>
        <c:lblAlgn val="ctr"/>
        <c:lblOffset val="100"/>
        <c:noMultiLvlLbl val="0"/>
      </c:catAx>
      <c:valAx>
        <c:axId val="3078926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8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Jak często widuje się Pan/Pani z innymi seniorami (nie rodzina i sąsiedzi)?</a:t>
            </a:r>
          </a:p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Arkusz3!$DK$2:$DK$6</c:f>
              <c:strCache>
                <c:ptCount val="5"/>
                <c:pt idx="0">
                  <c:v>Rzadziej</c:v>
                </c:pt>
                <c:pt idx="1">
                  <c:v>Co najmniej raz w miesiącu</c:v>
                </c:pt>
                <c:pt idx="2">
                  <c:v>Co najmniej raz na dwa tygodnie</c:v>
                </c:pt>
                <c:pt idx="3">
                  <c:v>Co najmniej raz w tygodniu</c:v>
                </c:pt>
                <c:pt idx="4">
                  <c:v>Codziennie</c:v>
                </c:pt>
              </c:strCache>
            </c:strRef>
          </c:cat>
          <c:val>
            <c:numRef>
              <c:f>Arkusz3!$DM$2:$DM$6</c:f>
              <c:numCache>
                <c:formatCode>0%</c:formatCode>
                <c:ptCount val="5"/>
                <c:pt idx="0">
                  <c:v>0.11904761904761904</c:v>
                </c:pt>
                <c:pt idx="1">
                  <c:v>0.17857142857142858</c:v>
                </c:pt>
                <c:pt idx="2">
                  <c:v>0.16071428571428573</c:v>
                </c:pt>
                <c:pt idx="3">
                  <c:v>0.36309523809523808</c:v>
                </c:pt>
                <c:pt idx="4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F-407C-B1DC-5126460D6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939584"/>
        <c:axId val="307949568"/>
      </c:barChart>
      <c:catAx>
        <c:axId val="3079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949568"/>
        <c:crosses val="autoZero"/>
        <c:auto val="1"/>
        <c:lblAlgn val="ctr"/>
        <c:lblOffset val="100"/>
        <c:noMultiLvlLbl val="0"/>
      </c:catAx>
      <c:valAx>
        <c:axId val="3079495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93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jest Pan/Pani w stanie samodzielnie, bez niczyjej pomocy, dotrzeć w dowolny punkt w Gnieźnie?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Arkusz3!$DT$2:$DT$3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Arkusz3!$DV$2:$DV$3</c:f>
              <c:numCache>
                <c:formatCode>0.00%</c:formatCode>
                <c:ptCount val="2"/>
                <c:pt idx="0">
                  <c:v>0.98750000000000004</c:v>
                </c:pt>
                <c:pt idx="1">
                  <c:v>1.2500000000000001E-2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0-44FF-97CB-E22AED6FF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996160"/>
        <c:axId val="307997696"/>
      </c:barChart>
      <c:catAx>
        <c:axId val="30799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997696"/>
        <c:crosses val="autoZero"/>
        <c:auto val="1"/>
        <c:lblAlgn val="ctr"/>
        <c:lblOffset val="100"/>
        <c:noMultiLvlLbl val="0"/>
      </c:catAx>
      <c:valAx>
        <c:axId val="30799769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9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Jak często przemieszcza się Pan/Pani po Gnieźnie?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Arkusz3!$EJ$2:$EJ$6</c:f>
              <c:strCache>
                <c:ptCount val="5"/>
                <c:pt idx="0">
                  <c:v>Co najmniej raz w roku</c:v>
                </c:pt>
                <c:pt idx="1">
                  <c:v>Co najmniej raz na kwartał</c:v>
                </c:pt>
                <c:pt idx="2">
                  <c:v>Co najmniej raz w miesiącu</c:v>
                </c:pt>
                <c:pt idx="3">
                  <c:v>Co najmniej raz w tygodniu</c:v>
                </c:pt>
                <c:pt idx="4">
                  <c:v>Rzadziej</c:v>
                </c:pt>
              </c:strCache>
            </c:strRef>
          </c:cat>
          <c:val>
            <c:numRef>
              <c:f>Arkusz3!$EL$2:$EL$6</c:f>
              <c:numCache>
                <c:formatCode>0.00%</c:formatCode>
                <c:ptCount val="5"/>
                <c:pt idx="0">
                  <c:v>5.9880239520958087E-3</c:v>
                </c:pt>
                <c:pt idx="1">
                  <c:v>2.9940119760479042E-2</c:v>
                </c:pt>
                <c:pt idx="2">
                  <c:v>3.5928143712574849E-2</c:v>
                </c:pt>
                <c:pt idx="3">
                  <c:v>0.92814371257485029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04-4CBD-AC4A-6FCE7B300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208000"/>
        <c:axId val="308209536"/>
      </c:barChart>
      <c:catAx>
        <c:axId val="30820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209536"/>
        <c:crosses val="autoZero"/>
        <c:auto val="1"/>
        <c:lblAlgn val="ctr"/>
        <c:lblOffset val="100"/>
        <c:noMultiLvlLbl val="0"/>
      </c:catAx>
      <c:valAx>
        <c:axId val="30820953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20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Jak często podróżuje Pan/Pani poza Gniezno?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Arkusz3!$EN$2:$EN$7</c:f>
              <c:strCache>
                <c:ptCount val="6"/>
                <c:pt idx="0">
                  <c:v>Nigdy</c:v>
                </c:pt>
                <c:pt idx="1">
                  <c:v>Rzadziej</c:v>
                </c:pt>
                <c:pt idx="2">
                  <c:v>Co najmniej raz w roku</c:v>
                </c:pt>
                <c:pt idx="3">
                  <c:v>Co najmniej raz na kwartał</c:v>
                </c:pt>
                <c:pt idx="4">
                  <c:v>Co najmniej raz w miesiącu</c:v>
                </c:pt>
                <c:pt idx="5">
                  <c:v>Co najmniej raz w tygodniu</c:v>
                </c:pt>
              </c:strCache>
            </c:strRef>
          </c:cat>
          <c:val>
            <c:numRef>
              <c:f>Arkusz3!$EP$2:$EP$7</c:f>
              <c:numCache>
                <c:formatCode>0.00%</c:formatCode>
                <c:ptCount val="6"/>
                <c:pt idx="0">
                  <c:v>3.5714285714285712E-2</c:v>
                </c:pt>
                <c:pt idx="1">
                  <c:v>5.3571428571428568E-2</c:v>
                </c:pt>
                <c:pt idx="2">
                  <c:v>0.17261904761904762</c:v>
                </c:pt>
                <c:pt idx="3">
                  <c:v>0.36309523809523808</c:v>
                </c:pt>
                <c:pt idx="4">
                  <c:v>0.23214285714285715</c:v>
                </c:pt>
                <c:pt idx="5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8-4606-84D0-F041E0DA8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059520"/>
        <c:axId val="308061312"/>
      </c:barChart>
      <c:catAx>
        <c:axId val="30805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061312"/>
        <c:crosses val="autoZero"/>
        <c:auto val="1"/>
        <c:lblAlgn val="ctr"/>
        <c:lblOffset val="100"/>
        <c:noMultiLvlLbl val="0"/>
      </c:catAx>
      <c:valAx>
        <c:axId val="30806131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05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W jakim wydarzeniu organizowanym dla seniorów przez Urząd Miasta Gniezna brał/brała Pan/Pani ostatnio udział?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Arkusz3!$EW$2:$EW$8</c:f>
              <c:strCache>
                <c:ptCount val="7"/>
                <c:pt idx="0">
                  <c:v>Stary Ratusz</c:v>
                </c:pt>
                <c:pt idx="1">
                  <c:v>MOK</c:v>
                </c:pt>
                <c:pt idx="2">
                  <c:v>Piknik na Pocztowej</c:v>
                </c:pt>
                <c:pt idx="3">
                  <c:v>GUTW</c:v>
                </c:pt>
                <c:pt idx="4">
                  <c:v>Wycieczki</c:v>
                </c:pt>
                <c:pt idx="5">
                  <c:v>Spotkania z ciekawymi ludźmi</c:v>
                </c:pt>
                <c:pt idx="6">
                  <c:v>Inne</c:v>
                </c:pt>
              </c:strCache>
            </c:strRef>
          </c:cat>
          <c:val>
            <c:numRef>
              <c:f>Arkusz3!$EY$2:$EY$8</c:f>
              <c:numCache>
                <c:formatCode>0.00%</c:formatCode>
                <c:ptCount val="7"/>
                <c:pt idx="0">
                  <c:v>0.21428571428571427</c:v>
                </c:pt>
                <c:pt idx="1">
                  <c:v>5.7142857142857141E-2</c:v>
                </c:pt>
                <c:pt idx="2">
                  <c:v>0.34285714285714286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7.1428571428571425E-2</c:v>
                </c:pt>
                <c:pt idx="6">
                  <c:v>0.18571428571428572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E-44B5-A8C2-BB15BC341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218496"/>
        <c:axId val="308269440"/>
      </c:barChart>
      <c:catAx>
        <c:axId val="308218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269440"/>
        <c:crosses val="autoZero"/>
        <c:auto val="1"/>
        <c:lblAlgn val="ctr"/>
        <c:lblOffset val="100"/>
        <c:noMultiLvlLbl val="0"/>
      </c:catAx>
      <c:valAx>
        <c:axId val="30826944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21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Czy Pan/i jako mieszkaniec Gniezna ma realną możliwość przekazania swoich uwag/pomysłów przedstawicielom władz miasta?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Arkusz2!$BP$16:$BP$20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Nie mam zdania</c:v>
                </c:pt>
                <c:pt idx="3">
                  <c:v>Raczej nie</c:v>
                </c:pt>
                <c:pt idx="4">
                  <c:v>Zdecydowanie nie</c:v>
                </c:pt>
              </c:strCache>
            </c:strRef>
          </c:cat>
          <c:val>
            <c:numRef>
              <c:f>Arkusz2!$BQ$16:$BQ$20</c:f>
              <c:numCache>
                <c:formatCode>0.00%</c:formatCode>
                <c:ptCount val="5"/>
                <c:pt idx="0" formatCode="0%">
                  <c:v>0.16</c:v>
                </c:pt>
                <c:pt idx="1">
                  <c:v>0.53</c:v>
                </c:pt>
                <c:pt idx="2">
                  <c:v>0.15</c:v>
                </c:pt>
                <c:pt idx="3" formatCode="0%">
                  <c:v>0.13</c:v>
                </c:pt>
                <c:pt idx="4" formatCode="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4-44BE-B168-E581396C2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23396352"/>
        <c:axId val="323397888"/>
      </c:barChart>
      <c:catAx>
        <c:axId val="323396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397888"/>
        <c:crosses val="autoZero"/>
        <c:auto val="1"/>
        <c:lblAlgn val="ctr"/>
        <c:lblOffset val="100"/>
        <c:noMultiLvlLbl val="0"/>
      </c:catAx>
      <c:valAx>
        <c:axId val="3233978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39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Skąd dowiedział/dowiedziała się Pan/Pani o tym wydarzeniu?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Arkusz3!$FH$2:$FH$8</c:f>
              <c:strCache>
                <c:ptCount val="7"/>
                <c:pt idx="0">
                  <c:v>Znajomi</c:v>
                </c:pt>
                <c:pt idx="1">
                  <c:v>Internet</c:v>
                </c:pt>
                <c:pt idx="2">
                  <c:v>Klub Seniora</c:v>
                </c:pt>
                <c:pt idx="3">
                  <c:v>TV</c:v>
                </c:pt>
                <c:pt idx="4">
                  <c:v>Plakaty</c:v>
                </c:pt>
                <c:pt idx="5">
                  <c:v>Radio</c:v>
                </c:pt>
                <c:pt idx="6">
                  <c:v>Inne</c:v>
                </c:pt>
              </c:strCache>
            </c:strRef>
          </c:cat>
          <c:val>
            <c:numRef>
              <c:f>Arkusz3!$FJ$2:$FJ$8</c:f>
              <c:numCache>
                <c:formatCode>0.00%</c:formatCode>
                <c:ptCount val="7"/>
                <c:pt idx="0">
                  <c:v>0.57352941176470584</c:v>
                </c:pt>
                <c:pt idx="1">
                  <c:v>0.14705882352941177</c:v>
                </c:pt>
                <c:pt idx="2">
                  <c:v>0.11764705882352941</c:v>
                </c:pt>
                <c:pt idx="3">
                  <c:v>4.4117647058823532E-2</c:v>
                </c:pt>
                <c:pt idx="4">
                  <c:v>7.3529411764705885E-2</c:v>
                </c:pt>
                <c:pt idx="5">
                  <c:v>2.9411764705882353E-2</c:v>
                </c:pt>
                <c:pt idx="6">
                  <c:v>1.4705882352941176E-2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3A-4DFE-90CE-4CA59C5A5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311552"/>
        <c:axId val="308313088"/>
      </c:barChart>
      <c:catAx>
        <c:axId val="308311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313088"/>
        <c:crosses val="autoZero"/>
        <c:auto val="1"/>
        <c:lblAlgn val="ctr"/>
        <c:lblOffset val="100"/>
        <c:noMultiLvlLbl val="0"/>
      </c:catAx>
      <c:valAx>
        <c:axId val="308313088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3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Jak dotarł/a Pan/Pani na to wydarzenie?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Arkusz3!$FS$2:$FS$3</c:f>
              <c:strCache>
                <c:ptCount val="2"/>
                <c:pt idx="0">
                  <c:v>Samodzielnie</c:v>
                </c:pt>
                <c:pt idx="1">
                  <c:v>Z pomocą innych osób</c:v>
                </c:pt>
              </c:strCache>
            </c:strRef>
          </c:cat>
          <c:val>
            <c:numRef>
              <c:f>Arkusz3!$FU$2:$FU$3</c:f>
              <c:numCache>
                <c:formatCode>0.00%</c:formatCode>
                <c:ptCount val="2"/>
                <c:pt idx="0">
                  <c:v>0.8571428571428571</c:v>
                </c:pt>
                <c:pt idx="1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A-4D27-A6E8-56FBB8B32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372608"/>
        <c:axId val="308374144"/>
      </c:barChart>
      <c:catAx>
        <c:axId val="30837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374144"/>
        <c:crosses val="autoZero"/>
        <c:auto val="1"/>
        <c:lblAlgn val="ctr"/>
        <c:lblOffset val="100"/>
        <c:noMultiLvlLbl val="0"/>
      </c:catAx>
      <c:valAx>
        <c:axId val="30837414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37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było to wydarzenie atrakcyjne dla seniora?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Arkusz3!$GG$2:$GG$6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Arkusz3!$GI$2:$GI$6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2.8169014084507043E-2</c:v>
                </c:pt>
                <c:pt idx="3">
                  <c:v>0.39436619718309857</c:v>
                </c:pt>
                <c:pt idx="4">
                  <c:v>0.57746478873239437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7-4807-89E1-C7A845A78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416512"/>
        <c:axId val="308418048"/>
      </c:barChart>
      <c:catAx>
        <c:axId val="30841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418048"/>
        <c:crosses val="autoZero"/>
        <c:auto val="1"/>
        <c:lblAlgn val="ctr"/>
        <c:lblOffset val="100"/>
        <c:noMultiLvlLbl val="0"/>
      </c:catAx>
      <c:valAx>
        <c:axId val="3084180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41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Preferowane</a:t>
            </a:r>
            <a:r>
              <a:rPr lang="pl-PL" baseline="0"/>
              <a:t> zajęcia ruchowe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Arkusz3!$GZ$2:$GZ$9</c:f>
              <c:strCache>
                <c:ptCount val="8"/>
                <c:pt idx="0">
                  <c:v>Zajęcia z instruktorem aerobiku</c:v>
                </c:pt>
                <c:pt idx="1">
                  <c:v>Zajęcia z instruktorem gimnastyki – uwzględniające schorzenia</c:v>
                </c:pt>
                <c:pt idx="2">
                  <c:v>Zajęcia na siłowni</c:v>
                </c:pt>
                <c:pt idx="3">
                  <c:v>Zajęcia sportowe</c:v>
                </c:pt>
                <c:pt idx="4">
                  <c:v>Treningi samoobrony</c:v>
                </c:pt>
                <c:pt idx="5">
                  <c:v>Zajęcia z trenerem jazdy na rowerze</c:v>
                </c:pt>
                <c:pt idx="6">
                  <c:v>Zajęcia z trenerem nordic walking</c:v>
                </c:pt>
                <c:pt idx="7">
                  <c:v>Zajęcia jogi</c:v>
                </c:pt>
              </c:strCache>
            </c:strRef>
          </c:cat>
          <c:val>
            <c:numRef>
              <c:f>Arkusz3!$HE$2:$HE$9</c:f>
              <c:numCache>
                <c:formatCode>0.00%</c:formatCode>
                <c:ptCount val="8"/>
                <c:pt idx="0">
                  <c:v>0.15609756097560976</c:v>
                </c:pt>
                <c:pt idx="1">
                  <c:v>0.3073170731707317</c:v>
                </c:pt>
                <c:pt idx="2">
                  <c:v>2.4390243902439025E-2</c:v>
                </c:pt>
                <c:pt idx="3">
                  <c:v>2.4390243902439025E-2</c:v>
                </c:pt>
                <c:pt idx="4">
                  <c:v>5.8536585365853662E-2</c:v>
                </c:pt>
                <c:pt idx="5">
                  <c:v>0.12682926829268293</c:v>
                </c:pt>
                <c:pt idx="6">
                  <c:v>0.2</c:v>
                </c:pt>
                <c:pt idx="7">
                  <c:v>0.1024390243902439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1-4180-85E3-CC4853D51D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308440064"/>
        <c:axId val="308486912"/>
      </c:barChart>
      <c:catAx>
        <c:axId val="30844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486912"/>
        <c:crosses val="autoZero"/>
        <c:auto val="1"/>
        <c:lblAlgn val="ctr"/>
        <c:lblOffset val="100"/>
        <c:noMultiLvlLbl val="0"/>
      </c:catAx>
      <c:valAx>
        <c:axId val="308486912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44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Preferowane zajęcia w obszarze żywienia</a:t>
            </a:r>
            <a:r>
              <a:rPr lang="pl-PL" baseline="0"/>
              <a:t> i kulinariów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Arkusz3!$HL$2:$HL$7</c:f>
              <c:strCache>
                <c:ptCount val="6"/>
                <c:pt idx="0">
                  <c:v>Spotkania z dietetykiem – uwzględniające schorzenia</c:v>
                </c:pt>
                <c:pt idx="1">
                  <c:v>Spotkania z kucharzami z zakresu zdrowego gotowania</c:v>
                </c:pt>
                <c:pt idx="2">
                  <c:v>Zajęcia z przygotowywania przetworów na zimę</c:v>
                </c:pt>
                <c:pt idx="3">
                  <c:v>Zajęcia z przygotowywania domowego wina</c:v>
                </c:pt>
                <c:pt idx="4">
                  <c:v>Zajęcia z przygotowywania domowego piwa</c:v>
                </c:pt>
                <c:pt idx="5">
                  <c:v>Zajęcia z wykorzystania ziół w kuchni</c:v>
                </c:pt>
              </c:strCache>
            </c:strRef>
          </c:cat>
          <c:val>
            <c:numRef>
              <c:f>Arkusz3!$HQ$2:$HQ$7</c:f>
              <c:numCache>
                <c:formatCode>0.00%</c:formatCode>
                <c:ptCount val="6"/>
                <c:pt idx="0">
                  <c:v>0.37320574162679426</c:v>
                </c:pt>
                <c:pt idx="1">
                  <c:v>0.25837320574162681</c:v>
                </c:pt>
                <c:pt idx="2">
                  <c:v>5.2631578947368418E-2</c:v>
                </c:pt>
                <c:pt idx="3">
                  <c:v>4.3062200956937802E-2</c:v>
                </c:pt>
                <c:pt idx="4">
                  <c:v>6.2200956937799042E-2</c:v>
                </c:pt>
                <c:pt idx="5">
                  <c:v>0.21052631578947367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6-470E-89E1-C72BC7509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308520832"/>
        <c:axId val="308522368"/>
      </c:barChart>
      <c:catAx>
        <c:axId val="30852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522368"/>
        <c:crosses val="autoZero"/>
        <c:auto val="1"/>
        <c:lblAlgn val="ctr"/>
        <c:lblOffset val="100"/>
        <c:noMultiLvlLbl val="0"/>
      </c:catAx>
      <c:valAx>
        <c:axId val="308522368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5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preferowane</a:t>
            </a:r>
            <a:r>
              <a:rPr lang="pl-PL" baseline="0"/>
              <a:t> spotkania ze specjalistami z zakresu medycyny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Arkusz3!$IE$2:$IE$10</c:f>
              <c:strCache>
                <c:ptCount val="9"/>
                <c:pt idx="0">
                  <c:v>Spotkania dotyczące ziołolecznictwa</c:v>
                </c:pt>
                <c:pt idx="1">
                  <c:v>Spotkania z lekarzami specjalistami – diabetolog</c:v>
                </c:pt>
                <c:pt idx="2">
                  <c:v>Spotkania z lekarzami specjalistami – okulista</c:v>
                </c:pt>
                <c:pt idx="3">
                  <c:v>Spotkania z lekarzami specjalistami – laryngolog</c:v>
                </c:pt>
                <c:pt idx="4">
                  <c:v>Spotkania z lekarzami specjalistami – ortopeda</c:v>
                </c:pt>
                <c:pt idx="5">
                  <c:v>Spotkania z lekarzami specjalistami – geriatra</c:v>
                </c:pt>
                <c:pt idx="6">
                  <c:v>Spotkania z lekarzami specjalistami – neurolog</c:v>
                </c:pt>
                <c:pt idx="7">
                  <c:v>Spotkania z lekarzami specjalistami – dermatolog</c:v>
                </c:pt>
                <c:pt idx="8">
                  <c:v>Inny specjalista</c:v>
                </c:pt>
              </c:strCache>
            </c:strRef>
          </c:cat>
          <c:val>
            <c:numRef>
              <c:f>Arkusz3!$IJ$2:$IJ$10</c:f>
              <c:numCache>
                <c:formatCode>0.00%</c:formatCode>
                <c:ptCount val="9"/>
                <c:pt idx="0">
                  <c:v>0.26160337552742619</c:v>
                </c:pt>
                <c:pt idx="1">
                  <c:v>0.13924050632911392</c:v>
                </c:pt>
                <c:pt idx="2">
                  <c:v>0.13502109704641349</c:v>
                </c:pt>
                <c:pt idx="3">
                  <c:v>5.0632911392405063E-2</c:v>
                </c:pt>
                <c:pt idx="4">
                  <c:v>0.18565400843881857</c:v>
                </c:pt>
                <c:pt idx="5">
                  <c:v>2.1097046413502109E-2</c:v>
                </c:pt>
                <c:pt idx="6">
                  <c:v>0.10548523206751055</c:v>
                </c:pt>
                <c:pt idx="7">
                  <c:v>5.9071729957805907E-2</c:v>
                </c:pt>
                <c:pt idx="8">
                  <c:v>4.2194092827004218E-2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6-4C2F-9FBC-EECB2BAE9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308597504"/>
        <c:axId val="308599040"/>
      </c:barChart>
      <c:catAx>
        <c:axId val="30859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599040"/>
        <c:crosses val="autoZero"/>
        <c:auto val="1"/>
        <c:lblAlgn val="ctr"/>
        <c:lblOffset val="100"/>
        <c:noMultiLvlLbl val="0"/>
      </c:catAx>
      <c:valAx>
        <c:axId val="308599040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59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PREFEROWANE ZAJĘCIA Z OBSZARU NOWYCH TECHNOLOGII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Arkusz3!$IX$2:$IX$7</c:f>
              <c:strCache>
                <c:ptCount val="6"/>
                <c:pt idx="0">
                  <c:v>Obsługa komputera</c:v>
                </c:pt>
                <c:pt idx="1">
                  <c:v>Obsługa Internetu</c:v>
                </c:pt>
                <c:pt idx="2">
                  <c:v>Obsługa telefonu komórkowego</c:v>
                </c:pt>
                <c:pt idx="3">
                  <c:v>Obsługa tabletu</c:v>
                </c:pt>
                <c:pt idx="4">
                  <c:v>Obsługa aparatu cyfrowego do robienia zdjęć</c:v>
                </c:pt>
                <c:pt idx="5">
                  <c:v>Obsługa kamery cyfrowej</c:v>
                </c:pt>
              </c:strCache>
            </c:strRef>
          </c:cat>
          <c:val>
            <c:numRef>
              <c:f>Arkusz3!$JC$2:$JC$7</c:f>
              <c:numCache>
                <c:formatCode>0.00%</c:formatCode>
                <c:ptCount val="6"/>
                <c:pt idx="0">
                  <c:v>0.2878787878787879</c:v>
                </c:pt>
                <c:pt idx="1">
                  <c:v>0.30303030303030304</c:v>
                </c:pt>
                <c:pt idx="2">
                  <c:v>3.787878787878788E-2</c:v>
                </c:pt>
                <c:pt idx="3">
                  <c:v>4.5454545454545456E-2</c:v>
                </c:pt>
                <c:pt idx="4">
                  <c:v>0.16666666666666666</c:v>
                </c:pt>
                <c:pt idx="5">
                  <c:v>0.15909090909090909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3-4C1C-B43F-45FA27066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308637696"/>
        <c:axId val="308639232"/>
      </c:barChart>
      <c:catAx>
        <c:axId val="30863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639232"/>
        <c:crosses val="autoZero"/>
        <c:auto val="1"/>
        <c:lblAlgn val="ctr"/>
        <c:lblOffset val="100"/>
        <c:noMultiLvlLbl val="0"/>
      </c:catAx>
      <c:valAx>
        <c:axId val="308639232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63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</a:t>
            </a:r>
            <a:r>
              <a:rPr lang="pl-PL"/>
              <a:t>REFEROWANE ZAJĘZIA Z OBSZARU</a:t>
            </a:r>
            <a:r>
              <a:rPr lang="pl-PL" baseline="0"/>
              <a:t> HOBBY, CZAS WOLNY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Arkusz3!$JL$2:$JL$10</c:f>
              <c:strCache>
                <c:ptCount val="9"/>
                <c:pt idx="0">
                  <c:v>Szkolenia z zakresu uprawy ogródka</c:v>
                </c:pt>
                <c:pt idx="1">
                  <c:v>Szkolenia pielęgnacji zwierząt domowych</c:v>
                </c:pt>
                <c:pt idx="2">
                  <c:v>Nauka szydełkowania</c:v>
                </c:pt>
                <c:pt idx="3">
                  <c:v>Nauka robienia na drutach</c:v>
                </c:pt>
                <c:pt idx="4">
                  <c:v>Nauka śpiewu</c:v>
                </c:pt>
                <c:pt idx="5">
                  <c:v>Nauka tańca</c:v>
                </c:pt>
                <c:pt idx="6">
                  <c:v>Nauka makijażu dla seniorów</c:v>
                </c:pt>
                <c:pt idx="7">
                  <c:v>Nauka masażu</c:v>
                </c:pt>
                <c:pt idx="8">
                  <c:v>Nauka doboru ubrań</c:v>
                </c:pt>
              </c:strCache>
            </c:strRef>
          </c:cat>
          <c:val>
            <c:numRef>
              <c:f>Arkusz3!$JQ$2:$JQ$10</c:f>
              <c:numCache>
                <c:formatCode>0.00%</c:formatCode>
                <c:ptCount val="9"/>
                <c:pt idx="0">
                  <c:v>0.15189873417721519</c:v>
                </c:pt>
                <c:pt idx="1">
                  <c:v>5.6962025316455694E-2</c:v>
                </c:pt>
                <c:pt idx="2">
                  <c:v>3.1645569620253167E-2</c:v>
                </c:pt>
                <c:pt idx="3">
                  <c:v>4.4303797468354431E-2</c:v>
                </c:pt>
                <c:pt idx="4">
                  <c:v>3.1645569620253167E-2</c:v>
                </c:pt>
                <c:pt idx="5">
                  <c:v>0.12025316455696203</c:v>
                </c:pt>
                <c:pt idx="6">
                  <c:v>0.24050632911392406</c:v>
                </c:pt>
                <c:pt idx="7">
                  <c:v>0.18354430379746836</c:v>
                </c:pt>
                <c:pt idx="8">
                  <c:v>0.13924050632911392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3-4F37-A3E3-6292C73EA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697728"/>
        <c:axId val="308703616"/>
      </c:barChart>
      <c:catAx>
        <c:axId val="3086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703616"/>
        <c:crosses val="autoZero"/>
        <c:auto val="1"/>
        <c:lblAlgn val="ctr"/>
        <c:lblOffset val="100"/>
        <c:noMultiLvlLbl val="0"/>
      </c:catAx>
      <c:valAx>
        <c:axId val="30870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69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zna Pan/i osobiście jakąkolwiek osobę działającą w organizacji działającej na terenie Gniezna na rzecz seniorów?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Arkusz3!$JT$2:$JT$3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Arkusz3!$JV$2:$JV$3</c:f>
              <c:numCache>
                <c:formatCode>0%</c:formatCode>
                <c:ptCount val="2"/>
                <c:pt idx="0">
                  <c:v>0.43636363636363634</c:v>
                </c:pt>
                <c:pt idx="1">
                  <c:v>0.5636363636363636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3-46D8-9D02-3165E7E3B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8766592"/>
        <c:axId val="308768128"/>
      </c:barChart>
      <c:catAx>
        <c:axId val="30876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768128"/>
        <c:crosses val="autoZero"/>
        <c:auto val="1"/>
        <c:lblAlgn val="ctr"/>
        <c:lblOffset val="100"/>
        <c:noMultiLvlLbl val="0"/>
      </c:catAx>
      <c:valAx>
        <c:axId val="3087681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876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Czy zgodziłby/zgodziłaby się Pan/i ze stwierdzeniem, że Pana/i opinia na temat tego, co dzieje się w mieście, jest ważna dla władz miasta?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Arkusz2!$BP$16:$BP$20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Nie mam zdania</c:v>
                </c:pt>
                <c:pt idx="3">
                  <c:v>Raczej nie</c:v>
                </c:pt>
                <c:pt idx="4">
                  <c:v>Zdecydowanie nie</c:v>
                </c:pt>
              </c:strCache>
            </c:strRef>
          </c:cat>
          <c:val>
            <c:numRef>
              <c:f>Arkusz2!$BR$16:$BR$20</c:f>
              <c:numCache>
                <c:formatCode>0%</c:formatCode>
                <c:ptCount val="5"/>
                <c:pt idx="0" formatCode="0.00%">
                  <c:v>0.17899999999999999</c:v>
                </c:pt>
                <c:pt idx="1">
                  <c:v>0.44</c:v>
                </c:pt>
                <c:pt idx="2" formatCode="0.00%">
                  <c:v>0.23799999999999999</c:v>
                </c:pt>
                <c:pt idx="3" formatCode="0.00%">
                  <c:v>0.113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70-421F-A0BF-CC401A7B5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23451136"/>
        <c:axId val="323465216"/>
      </c:barChart>
      <c:catAx>
        <c:axId val="32345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465216"/>
        <c:crosses val="autoZero"/>
        <c:auto val="1"/>
        <c:lblAlgn val="ctr"/>
        <c:lblOffset val="100"/>
        <c:noMultiLvlLbl val="0"/>
      </c:catAx>
      <c:valAx>
        <c:axId val="32346521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w Pana/i opinii Gniezno zmierza w „dobrym kierunku”?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Arkusz2!$CV$23:$CV$27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Arkusz2!$CX$23:$CX$27</c:f>
              <c:numCache>
                <c:formatCode>0%</c:formatCode>
                <c:ptCount val="5"/>
                <c:pt idx="0">
                  <c:v>6.7567567567567571E-3</c:v>
                </c:pt>
                <c:pt idx="1">
                  <c:v>2.0270270270270271E-2</c:v>
                </c:pt>
                <c:pt idx="2">
                  <c:v>4.72972972972973E-2</c:v>
                </c:pt>
                <c:pt idx="3">
                  <c:v>0.60135135135135132</c:v>
                </c:pt>
                <c:pt idx="4">
                  <c:v>0.32432432432432434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9-42C8-8F01-D99385C80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23505536"/>
        <c:axId val="325141632"/>
      </c:barChart>
      <c:catAx>
        <c:axId val="323505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141632"/>
        <c:crosses val="autoZero"/>
        <c:auto val="1"/>
        <c:lblAlgn val="ctr"/>
        <c:lblOffset val="100"/>
        <c:noMultiLvlLbl val="0"/>
      </c:catAx>
      <c:valAx>
        <c:axId val="3251416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3505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Jak ocenia Pan/i działania miasta w trakcie pandemii COVID 19?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Arkusz2!$DD$4:$DD$8</c:f>
              <c:strCache>
                <c:ptCount val="5"/>
                <c:pt idx="0">
                  <c:v>Zdecydowanie pozytywnie</c:v>
                </c:pt>
                <c:pt idx="1">
                  <c:v>Raczej pozytywnie</c:v>
                </c:pt>
                <c:pt idx="2">
                  <c:v>Nie mam zdania</c:v>
                </c:pt>
                <c:pt idx="3">
                  <c:v>Raczej negatywnie</c:v>
                </c:pt>
                <c:pt idx="4">
                  <c:v>Zdecydowanie negatywnie</c:v>
                </c:pt>
              </c:strCache>
            </c:strRef>
          </c:cat>
          <c:val>
            <c:numRef>
              <c:f>Arkusz2!$DF$4:$DF$8</c:f>
              <c:numCache>
                <c:formatCode>0.0%</c:formatCode>
                <c:ptCount val="5"/>
                <c:pt idx="0">
                  <c:v>0.23353293413173654</c:v>
                </c:pt>
                <c:pt idx="1">
                  <c:v>0.6706586826347305</c:v>
                </c:pt>
                <c:pt idx="2">
                  <c:v>8.9820359281437126E-2</c:v>
                </c:pt>
                <c:pt idx="3">
                  <c:v>0</c:v>
                </c:pt>
                <c:pt idx="4">
                  <c:v>5.9880239520958087E-3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4-4B96-A220-488CDCED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25259648"/>
        <c:axId val="325261184"/>
      </c:barChart>
      <c:catAx>
        <c:axId val="32525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261184"/>
        <c:crosses val="autoZero"/>
        <c:auto val="1"/>
        <c:lblAlgn val="ctr"/>
        <c:lblOffset val="100"/>
        <c:noMultiLvlLbl val="0"/>
      </c:catAx>
      <c:valAx>
        <c:axId val="3252611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25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Czy czuje się Pan/Pani bezpiecznie spacerując po Gnieźnie?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Arkusz3!$R$2:$R$6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Arkusz3!$T$2:$T$6</c:f>
              <c:numCache>
                <c:formatCode>0%</c:formatCode>
                <c:ptCount val="5"/>
                <c:pt idx="0">
                  <c:v>6.0606060606060606E-3</c:v>
                </c:pt>
                <c:pt idx="1">
                  <c:v>4.2424242424242427E-2</c:v>
                </c:pt>
                <c:pt idx="2">
                  <c:v>7.2727272727272724E-2</c:v>
                </c:pt>
                <c:pt idx="3">
                  <c:v>0.53333333333333333</c:v>
                </c:pt>
                <c:pt idx="4">
                  <c:v>0.34545454545454546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ED-4D3B-AE3B-F4D9546BA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25391872"/>
        <c:axId val="325393408"/>
      </c:barChart>
      <c:catAx>
        <c:axId val="325391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393408"/>
        <c:crosses val="autoZero"/>
        <c:auto val="1"/>
        <c:lblAlgn val="ctr"/>
        <c:lblOffset val="100"/>
        <c:noMultiLvlLbl val="0"/>
      </c:catAx>
      <c:valAx>
        <c:axId val="32539340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3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pl-PL" sz="1800">
                <a:effectLst/>
              </a:rPr>
              <a:t>Czy odczuwa Pan/Pani wsparcie ze strony władz Gniezna?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i="0" u="none" strike="noStrike" kern="1200" cap="all" spc="100" normalizeH="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Arkusz3!$W$2:$W$6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Arkusz3!$Y$2:$Y$6</c:f>
              <c:numCache>
                <c:formatCode>0%</c:formatCode>
                <c:ptCount val="5"/>
                <c:pt idx="0">
                  <c:v>4.1666666666666664E-2</c:v>
                </c:pt>
                <c:pt idx="1">
                  <c:v>0.14285714285714285</c:v>
                </c:pt>
                <c:pt idx="2">
                  <c:v>0.36904761904761907</c:v>
                </c:pt>
                <c:pt idx="3">
                  <c:v>0.35714285714285715</c:v>
                </c:pt>
                <c:pt idx="4">
                  <c:v>8.9285714285714288E-2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8-461E-B799-848FE3067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25436160"/>
        <c:axId val="325437696"/>
      </c:barChart>
      <c:catAx>
        <c:axId val="32543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437696"/>
        <c:crosses val="autoZero"/>
        <c:auto val="1"/>
        <c:lblAlgn val="ctr"/>
        <c:lblOffset val="100"/>
        <c:noMultiLvlLbl val="0"/>
      </c:catAx>
      <c:valAx>
        <c:axId val="3254376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543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Czy odczuwa Pan/Pani wsparcie ze strony organizacji działających na rzecz seniorów na terenie Gniezna?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Arkusz3!$AK$2:$AK$6</c:f>
              <c:strCache>
                <c:ptCount val="5"/>
                <c:pt idx="0">
                  <c:v>Zdecydowanie nie</c:v>
                </c:pt>
                <c:pt idx="1">
                  <c:v>Raczej nie</c:v>
                </c:pt>
                <c:pt idx="2">
                  <c:v>Nie mam zdania</c:v>
                </c:pt>
                <c:pt idx="3">
                  <c:v>Raczej tak</c:v>
                </c:pt>
                <c:pt idx="4">
                  <c:v>Zdecydowanie tak</c:v>
                </c:pt>
              </c:strCache>
            </c:strRef>
          </c:cat>
          <c:val>
            <c:numRef>
              <c:f>Arkusz3!$AM$2:$AM$6</c:f>
              <c:numCache>
                <c:formatCode>0%</c:formatCode>
                <c:ptCount val="5"/>
                <c:pt idx="0">
                  <c:v>4.1916167664670656E-2</c:v>
                </c:pt>
                <c:pt idx="1">
                  <c:v>8.9820359281437126E-2</c:v>
                </c:pt>
                <c:pt idx="2">
                  <c:v>0.50299401197604787</c:v>
                </c:pt>
                <c:pt idx="3">
                  <c:v>0.24550898203592814</c:v>
                </c:pt>
                <c:pt idx="4">
                  <c:v>0.11976047904191617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A-4438-A075-89CB35619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552640"/>
        <c:axId val="307554944"/>
      </c:barChart>
      <c:catAx>
        <c:axId val="30755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554944"/>
        <c:crosses val="autoZero"/>
        <c:auto val="1"/>
        <c:lblAlgn val="ctr"/>
        <c:lblOffset val="100"/>
        <c:noMultiLvlLbl val="0"/>
      </c:catAx>
      <c:valAx>
        <c:axId val="3075549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55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 sz="1500" b="1" i="0" u="none" strike="noStrike" cap="all" normalizeH="0" baseline="0">
                <a:effectLst/>
              </a:rPr>
              <a:t>Jak ocenia Pan/Pani działania władz Gniezna na rzecz seniorów?</a:t>
            </a:r>
            <a:endParaRPr lang="pl-PL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Arkusz3!$AZ$2:$AZ$6</c:f>
              <c:strCache>
                <c:ptCount val="5"/>
                <c:pt idx="0">
                  <c:v>Bardzo źle</c:v>
                </c:pt>
                <c:pt idx="1">
                  <c:v>Raczej źle</c:v>
                </c:pt>
                <c:pt idx="2">
                  <c:v>Nie mam zdania</c:v>
                </c:pt>
                <c:pt idx="3">
                  <c:v>Radzej dobrze</c:v>
                </c:pt>
                <c:pt idx="4">
                  <c:v>Bardzo dobrze</c:v>
                </c:pt>
              </c:strCache>
            </c:strRef>
          </c:cat>
          <c:val>
            <c:numRef>
              <c:f>Arkusz3!$BB$2:$BB$6</c:f>
              <c:numCache>
                <c:formatCode>0%</c:formatCode>
                <c:ptCount val="5"/>
                <c:pt idx="0">
                  <c:v>6.0606060606060606E-3</c:v>
                </c:pt>
                <c:pt idx="1">
                  <c:v>4.2424242424242427E-2</c:v>
                </c:pt>
                <c:pt idx="2">
                  <c:v>0.46666666666666667</c:v>
                </c:pt>
                <c:pt idx="3">
                  <c:v>0.39393939393939392</c:v>
                </c:pt>
                <c:pt idx="4">
                  <c:v>9.0909090909090912E-2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5-4539-B2E4-68E682B3E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307452928"/>
        <c:axId val="307561216"/>
      </c:barChart>
      <c:catAx>
        <c:axId val="30745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561216"/>
        <c:crosses val="autoZero"/>
        <c:auto val="1"/>
        <c:lblAlgn val="ctr"/>
        <c:lblOffset val="100"/>
        <c:noMultiLvlLbl val="0"/>
      </c:catAx>
      <c:valAx>
        <c:axId val="3075612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745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22.03.2022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chart" Target="../charts/char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chart" Target="../charts/chart10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chart" Target="../charts/chart1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chart" Target="../charts/chart1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chart" Target="../charts/chart13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chart" Target="../charts/chart14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chart" Target="../charts/chart15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chart" Target="../charts/chart1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chart" Target="../charts/chart17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chart" Target="../charts/chart18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chart" Target="../charts/chart19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chart" Target="../charts/chart20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chart" Target="../charts/chart2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chart" Target="../charts/chart2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chart" Target="../charts/chart23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chart" Target="../charts/chart24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chart" Target="../charts/chart25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chart" Target="../charts/chart2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chart" Target="../charts/chart2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chart" Target="../charts/chart28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J:\Promocja - media\Dron\37949r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" y="-3706"/>
            <a:ext cx="9147300" cy="68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PHOTO-PAINT" r:id="rId4" imgW="10730159" imgH="3746032" progId="CorelPhotoPaint.Image.12">
                  <p:embed/>
                </p:oleObj>
              </mc:Choice>
              <mc:Fallback>
                <p:oleObj name="PHOTO-PAINT" r:id="rId4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115616" y="2097430"/>
            <a:ext cx="6912768" cy="2195666"/>
          </a:xfrm>
          <a:prstGeom prst="rect">
            <a:avLst/>
          </a:prstGeom>
          <a:solidFill>
            <a:schemeClr val="accent3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08520" y="2169438"/>
            <a:ext cx="9144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5400" b="1" cap="small" dirty="0">
                <a:solidFill>
                  <a:schemeClr val="bg1"/>
                </a:solidFill>
              </a:rPr>
              <a:t>Badania potrzeb osób starszych w Mieście Gnieźnie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6098812"/>
            <a:ext cx="633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Pracownia Badań Rynkowych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GSW Milenium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92280" y="623731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Gniezno 2021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2487001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Gnieźnieńskie kanały komunikacji – 1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4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Pytania podstawowe: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Jak komunikować się z Seniorami?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Jakie kanały wykorzystywać w tym celu?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Czym różni się komunikacja Miasta z tą grupą wiekową?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Faktycznie mając na uwadze dynamiczny charakter współczesnych rozwiązań komunikacyjnych należy odpowiedzi na te pytania szukać w sposób ciągły – monitorować zachodzące zmiany, dostosowywać działania Urzędu Miejskiego </a:t>
            </a:r>
            <a:br>
              <a:rPr lang="pl-PL" altLang="pl-PL" sz="1800" dirty="0"/>
            </a:br>
            <a:r>
              <a:rPr lang="pl-PL" altLang="pl-PL" sz="1800" dirty="0"/>
              <a:t>w tym obszarze do tych zmian właśnie, </a:t>
            </a:r>
            <a:r>
              <a:rPr lang="pl-PL" altLang="pl-PL" sz="1800" b="1" dirty="0"/>
              <a:t>nie zadowalać się „chwilową” skutecznością</a:t>
            </a:r>
            <a:r>
              <a:rPr lang="pl-PL" altLang="pl-PL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None/>
            </a:pPr>
            <a:r>
              <a:rPr lang="pl-PL" altLang="pl-PL" sz="1800" dirty="0"/>
              <a:t>Od strony doboru kanałów przekazywania informacji seniorom w Gnieźnie należy </a:t>
            </a:r>
            <a:r>
              <a:rPr lang="pl-PL" altLang="pl-PL" sz="1800" b="1" dirty="0"/>
              <a:t>podkreślić konieczność wykorzystywania do skutecznej komunikacji z tą właśnie grupą faktycznie wszystkich dostępnych kanałów komunikacji </a:t>
            </a:r>
            <a:br>
              <a:rPr lang="pl-PL" altLang="pl-PL" sz="1800" b="1" dirty="0"/>
            </a:br>
            <a:r>
              <a:rPr lang="pl-PL" altLang="pl-PL" sz="1800" dirty="0"/>
              <a:t>– i nowoczesnych i tradycyjnych. Rezygnacja z któregokolwiek z nich, na chwilę obecną, może oznaczać utrudniony dostęp do określonych kategorii Seniorów.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Gnieźnieńskie kanały komunikacji – 2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6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 potwierdziły, że </a:t>
            </a:r>
            <a:r>
              <a:rPr lang="pl-PL" altLang="pl-PL" sz="1800" b="1" dirty="0"/>
              <a:t>Internet to przestrzeń komunikacji, która jest skutecznie eksplorowana przez Seniorów</a:t>
            </a:r>
            <a:r>
              <a:rPr lang="pl-PL" altLang="pl-PL" sz="1800" dirty="0"/>
              <a:t> w dwóch wymiarach: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Informacyjnym – to stąd pozyskują oni bardzo często wiedzę na temat tego, co dzieje się w mieście.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Komunikacyjnym – to tutaj dochodzi do wymiany poglądów, czy opinii o działaniach Urzędu Miejskiego, czy Prezydenta.</a:t>
            </a:r>
          </a:p>
          <a:p>
            <a:pPr>
              <a:spcBef>
                <a:spcPct val="0"/>
              </a:spcBef>
              <a:buNone/>
            </a:pPr>
            <a:br>
              <a:rPr lang="pl-PL" altLang="pl-PL" sz="1800" dirty="0"/>
            </a:br>
            <a:r>
              <a:rPr lang="pl-PL" altLang="pl-PL" sz="1800" dirty="0"/>
              <a:t>Jednocześnie nie można zakładać, że sam Internet jest wystarczającym kanałem komunikacji z Seniorami.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429141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1516"/>
              </p:ext>
            </p:extLst>
          </p:nvPr>
        </p:nvGraphicFramePr>
        <p:xfrm>
          <a:off x="0" y="968535"/>
          <a:ext cx="9143999" cy="5889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1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29938">
                <a:tc>
                  <a:txBody>
                    <a:bodyPr/>
                    <a:lstStyle/>
                    <a:p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endParaRPr lang="pl-PL" sz="1800" dirty="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  <a:p>
                      <a:pPr algn="ctr"/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Times New Roman"/>
                        </a:rPr>
                        <a:t>Czy czuje się Pan/i dobrze poinformowany/a o:</a:t>
                      </a: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Zdecydowanie tak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Raczej tak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Nie mam zdania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Raczej nie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 vert="vert27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Zdecydowanie nie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9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Wydarzeniach kulturalnych organizowanych lub współorganizowanych przez UM Gniezna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37,3%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47,3%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9,5%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5,3%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Wydarzeniach sportowych organizowanych lub współorganizowanych przez UM Gniezna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34,9%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49,7%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11,2%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Obchodach, uroczystościach upamiętniających ważne wydarzenia w historii miasta i kraju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50,3%</a:t>
                      </a:r>
                      <a:endParaRPr lang="pl-PL" sz="10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40,8%</a:t>
                      </a:r>
                      <a:endParaRPr lang="pl-PL" sz="1000" b="1" u="sng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4,7%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Akcjach profilaktycznych i prozdrowotnych organizowanych lub współorganizowanych przez UM Gniezna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31,4%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50,3%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11,2%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7,1%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9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Miejskich akcjach pomocy materialnej, finansowej skierowanych do mieszkańców Gniezna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27,2%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39,1%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26%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7,1%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 działaniach Rady Miasta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25%</a:t>
                      </a:r>
                      <a:endParaRPr lang="pl-PL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39,3%</a:t>
                      </a:r>
                      <a:endParaRPr lang="pl-PL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24,4%</a:t>
                      </a:r>
                      <a:endParaRPr lang="pl-PL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9,5%</a:t>
                      </a:r>
                      <a:endParaRPr lang="pl-PL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1,8%</a:t>
                      </a:r>
                      <a:endParaRPr lang="pl-PL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 działaniach Prezydenta Gniezna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45,8%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15,5%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7,1%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9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 planach inwestycyjnych na kolejne lata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30,4%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49,4%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14,9%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4,8%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28" marR="6812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59523" y="260648"/>
            <a:ext cx="4284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Gnieźnieńskie kanały komunikacji – 3 </a:t>
            </a:r>
          </a:p>
        </p:txBody>
      </p:sp>
    </p:spTree>
    <p:extLst>
      <p:ext uri="{BB962C8B-B14F-4D97-AF65-F5344CB8AC3E}">
        <p14:creationId xmlns:p14="http://schemas.microsoft.com/office/powerpoint/2010/main" val="2412209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Gnieźnieńskie kanały komunikacji – 4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82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Mając na uwadze różne wymiary funkcjonowania Miasta można stwierdzić deklarowaną przez Seniorów satysfakcję z poziomu komunikacji zapewnianej przez władze Miasta, a związanej z różnymi miejskimi akcjami i wydarzeniami.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Jest to właściwe miejsce do tego, by rozróżnić dwie kwestie związane </a:t>
            </a:r>
            <a:br>
              <a:rPr lang="pl-PL" altLang="pl-PL" sz="1800" dirty="0"/>
            </a:br>
            <a:r>
              <a:rPr lang="pl-PL" altLang="pl-PL" sz="1800" dirty="0"/>
              <a:t>z informowaniem Seniorów o tym, co dzieje się w Mieście, co pozwoli lepiej zrozumieć ich ogólną satysfakcję w tej materii: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b="1" dirty="0"/>
              <a:t>Zasadnicza skuteczność informowania;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b="1" dirty="0"/>
              <a:t>Pewne niedostatki w zakresie przekonywania do udziału.</a:t>
            </a:r>
          </a:p>
          <a:p>
            <a:pPr>
              <a:spcBef>
                <a:spcPct val="0"/>
              </a:spcBef>
              <a:buNone/>
            </a:pPr>
            <a:endParaRPr lang="pl-PL" altLang="pl-PL" sz="800" dirty="0"/>
          </a:p>
          <a:p>
            <a:pPr>
              <a:spcBef>
                <a:spcPct val="0"/>
              </a:spcBef>
              <a:buNone/>
            </a:pPr>
            <a:r>
              <a:rPr lang="pl-PL" altLang="pl-PL" sz="1800" dirty="0"/>
              <a:t>Bycie osobą dobrze poinformowaną nie pociąga za sobą konieczności aktywności. Wydawać się może, że niesatysfakcjonująca frekwencja to konsekwencja niedomagającego procesu komunikacji – jednak to, że o czymś wiemy, nie jest równoznaczne z uczestnictwem.</a:t>
            </a:r>
          </a:p>
          <a:p>
            <a:pPr>
              <a:spcBef>
                <a:spcPct val="0"/>
              </a:spcBef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None/>
            </a:pPr>
            <a:r>
              <a:rPr lang="pl-PL" altLang="pl-PL" sz="1800" dirty="0"/>
              <a:t>Niemniej jednak w Gnieźnie, co potwierdzają badania, nieobecność to także konsekwencja nieświadomości, czyli niedostatecznie efektywnej komunikacji.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2626180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Gnieźnieńskie kanały komunikacji – 5 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Niezależnie od stwierdzonych niedomagań komunikacji Urzędu Miejskiego </a:t>
            </a:r>
            <a:br>
              <a:rPr lang="pl-PL" altLang="pl-PL" sz="1800" dirty="0"/>
            </a:br>
            <a:r>
              <a:rPr lang="pl-PL" altLang="pl-PL" sz="1800" dirty="0"/>
              <a:t>z Seniorami, ci ostatni pozytywnie odnoszą się do tej kwestii: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942956959"/>
              </p:ext>
            </p:extLst>
          </p:nvPr>
        </p:nvGraphicFramePr>
        <p:xfrm>
          <a:off x="539552" y="2372980"/>
          <a:ext cx="8136904" cy="422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J:\Promocja - media\Dron\37949r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" y="-3706"/>
            <a:ext cx="9147300" cy="68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PHOTO-PAINT" r:id="rId4" imgW="10730159" imgH="3746032" progId="CorelPhotoPaint.Image.12">
                  <p:embed/>
                </p:oleObj>
              </mc:Choice>
              <mc:Fallback>
                <p:oleObj name="PHOTO-PAINT" r:id="rId4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115616" y="2097430"/>
            <a:ext cx="6912768" cy="2195666"/>
          </a:xfrm>
          <a:prstGeom prst="rect">
            <a:avLst/>
          </a:prstGeom>
          <a:solidFill>
            <a:schemeClr val="accent3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08520" y="2564904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6600" b="1" dirty="0">
                <a:solidFill>
                  <a:schemeClr val="bg1"/>
                </a:solidFill>
              </a:rPr>
              <a:t>Senior Obywatel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6098812"/>
            <a:ext cx="633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Pracownia Badań Rynkowych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GSW Milenium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92280" y="623731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Gniezno 2021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22602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 – obywatel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613114004"/>
              </p:ext>
            </p:extLst>
          </p:nvPr>
        </p:nvGraphicFramePr>
        <p:xfrm>
          <a:off x="539552" y="1612831"/>
          <a:ext cx="8208912" cy="469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 – obywatel cd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787759787"/>
              </p:ext>
            </p:extLst>
          </p:nvPr>
        </p:nvGraphicFramePr>
        <p:xfrm>
          <a:off x="611560" y="1612831"/>
          <a:ext cx="7992888" cy="4840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02555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 – obywatel cd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1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Kwestia zaangażowania, czy po prostu udziału mieszkańców w procesach decyzyjnych na poziomie samorządów lokalnych to zagadnienie kluczowe dla kondycji społeczeństwa obywatelskiego – poczucie sprawstwa (postulowane).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Przedstawione na dwóch powyższych wykresach dane sugerują, że gnieźnieńscy Seniorzy pozytywnie oceniają analizowane aspekty. Niemniej jednak warto dokonać pewnego „przeglądu” stanu faktycznego i zastanowić się szczególnie nad możliwościami, jakie Urząd Miejski stwarza obywatelom, chcącym przekazać uwagi dotyczące sposobu funkcjonowania Miasta. </a:t>
            </a:r>
            <a:r>
              <a:rPr lang="pl-PL" altLang="pl-PL" sz="1800" b="1" dirty="0"/>
              <a:t>Badania jakościowe dowiodły, że Seniorzy chcą komunikować się z Miastem</a:t>
            </a:r>
            <a:r>
              <a:rPr lang="pl-PL" altLang="pl-PL" sz="1800" dirty="0"/>
              <a:t>, dlatego należy: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Przeanalizować i potwierdzić skuteczność przekazywania do właściwych organów informacji otrzymywanych od obywateli przez Straż Miejską.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Przeanalizować i potwierdzić skuteczność przekazywania do właściwych organów informacji otrzymywanych od obywateli drogą telefoniczną.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Przeanalizować i potwierdzić skuteczność przekazywania do właściwych organów informacji otrzymywanych od obywateli w trakcie spotkań bezpośrednich.</a:t>
            </a:r>
          </a:p>
          <a:p>
            <a:pPr>
              <a:spcBef>
                <a:spcPct val="0"/>
              </a:spcBef>
              <a:buNone/>
            </a:pPr>
            <a:r>
              <a:rPr lang="pl-PL" altLang="pl-PL" sz="1800" b="1" dirty="0"/>
              <a:t>Utworzyć/poprawić skuteczność przyjmowania, archiwizowania i analizowania informacji od obywateli.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859523" y="0"/>
            <a:ext cx="4284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Sukcesy Władz Miasta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 – opinie Seniorów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003643"/>
              </p:ext>
            </p:extLst>
          </p:nvPr>
        </p:nvGraphicFramePr>
        <p:xfrm>
          <a:off x="0" y="0"/>
          <a:ext cx="3281363" cy="82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7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281363" cy="82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209954"/>
              </p:ext>
            </p:extLst>
          </p:nvPr>
        </p:nvGraphicFramePr>
        <p:xfrm>
          <a:off x="539552" y="710412"/>
          <a:ext cx="7848872" cy="6147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16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Najważniejsza</a:t>
                      </a:r>
                      <a:r>
                        <a:rPr lang="pl-PL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zmiana, jaka dokonała się w mieście po 2014 roku dzięki obecnym władzom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31" marR="40231" marT="21233" marB="2123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Zieleń/parki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37,1%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Więcej się dzieje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4,1%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Rynek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Rower miejski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Żużel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Bilety z 1PLN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Króliki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Most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Wenecja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5,3%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Wygląd/wizerunek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9,4%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Łazienki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Potencjał turystyczny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2,4%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Ławki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Bezpieczeństwo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Drogi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6,5%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Chodniki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2,4%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Odnowienie kamienic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1,8%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Ścieżki rowerowe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4,1%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Komunikacja miejska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4,7%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Szpital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925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ul. Rzeźnicka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299" marR="27299" marT="27299" marB="27299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282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J:\Promocja - media\Dron\37949r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" y="-3706"/>
            <a:ext cx="9147300" cy="68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4" name="PHOTO-PAINT" r:id="rId4" imgW="10730159" imgH="3746032" progId="CorelPhotoPaint.Image.12">
                  <p:embed/>
                </p:oleObj>
              </mc:Choice>
              <mc:Fallback>
                <p:oleObj name="PHOTO-PAINT" r:id="rId4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115616" y="2097430"/>
            <a:ext cx="6912768" cy="2195666"/>
          </a:xfrm>
          <a:prstGeom prst="rect">
            <a:avLst/>
          </a:prstGeom>
          <a:solidFill>
            <a:schemeClr val="accent3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08520" y="2169438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6600" b="1" dirty="0">
                <a:solidFill>
                  <a:schemeClr val="bg1"/>
                </a:solidFill>
              </a:rPr>
              <a:t>Charakterystyka badań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6098812"/>
            <a:ext cx="633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Pracownia Badań Rynkowych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GSW Milenium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92280" y="623731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Gniezno 2021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280353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Sukcesy Władz Miasta – opinie Seniorów 2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8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391470660"/>
              </p:ext>
            </p:extLst>
          </p:nvPr>
        </p:nvGraphicFramePr>
        <p:xfrm>
          <a:off x="755576" y="1716404"/>
          <a:ext cx="7704855" cy="4664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859523" y="0"/>
            <a:ext cx="4284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Zaniechania Władz Miasta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 – opinie Seniorów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223094"/>
              </p:ext>
            </p:extLst>
          </p:nvPr>
        </p:nvGraphicFramePr>
        <p:xfrm>
          <a:off x="0" y="0"/>
          <a:ext cx="3281363" cy="82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281363" cy="82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34147"/>
              </p:ext>
            </p:extLst>
          </p:nvPr>
        </p:nvGraphicFramePr>
        <p:xfrm>
          <a:off x="539552" y="710412"/>
          <a:ext cx="7848872" cy="6073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3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Zaniechania władz miasta po 2014 roku</a:t>
                      </a:r>
                      <a:endParaRPr lang="pl-PL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0231" marR="40231" marT="21233" marB="21233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Mało się dzieje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2,9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Mieszkania komunalne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Nic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2,4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Komunikacja miejska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2,9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Parkingi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Betonowy Rynek/Centrum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4,1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Brud w mieście/nieposprzątane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7,6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Zaniedbane obrzeża miasta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Zieleń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10,6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Mało promocji miasta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2,4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Brak ławek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Place zabaw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Problem z organizacją wywozu śmieci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Inne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4,7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Drogi</a:t>
                      </a:r>
                      <a:endParaRPr lang="pl-PL" sz="100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8,2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Chodniki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8,2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Bezpieczeństwo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5,3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Kamienice/pustostany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2,9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Rynek pracy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2,9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Brak WC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2,9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501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Opieka zdrowotna</a:t>
                      </a:r>
                      <a:endParaRPr lang="pl-PL" sz="10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5,3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94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Zaniechania Władz Miasta – opinie Seniorów 2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7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687354"/>
            <a:ext cx="85689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Seniorzy mają precyzyjnie sformułowane oczekiwania względem Miasta związane z przymiotami wieku: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Drogi i chodniki rozumiane łącznie, tak zresztą często wskazywane – Seniorzy postrzegają ulicę „szeroko” jako przestrzeń poruszania się samochodów, rowerów i pieszych dostosowaną do potrzeb wszystkich uczestników ruchu wraz z niezbędną i zapewniającą bezpieczeństwo infrastrukturą. Cel:</a:t>
            </a:r>
          </a:p>
          <a:p>
            <a:pPr marL="1085850" lvl="1" indent="-342900">
              <a:spcBef>
                <a:spcPct val="0"/>
              </a:spcBef>
            </a:pPr>
            <a:r>
              <a:rPr lang="pl-PL" altLang="pl-PL" sz="1600" dirty="0"/>
              <a:t>Chodniki równe, krawężniki niskie, przejścia z „długim” zielonym i dobrze oświetlone;</a:t>
            </a:r>
          </a:p>
          <a:p>
            <a:pPr marL="1085850" lvl="1" indent="-342900">
              <a:spcBef>
                <a:spcPct val="0"/>
              </a:spcBef>
            </a:pPr>
            <a:r>
              <a:rPr lang="pl-PL" altLang="pl-PL" sz="1600" dirty="0"/>
              <a:t>Nierówne chodniki uniemożliwiają bezstresowe i bezpieczne poruszanie się po mieście, bez nich nie ma mowy o aktywizacji Seniorów.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Zieleń, jak zostało to już wcześniej opisane, to czynnik wielowymiarowy.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Brud – nie licuje z „dumą” Pierwszej Stolicy Polski.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Bezpieczeństwo – Seniorzy rozumieją je specyficznie; odczuwają zagrożenie nie tylko w ramach działań wymierzonych bezpośrednio w nich, ale także w odniesieniu do szerszego kontekstu sytuacji – za szybko, za głośno, zbyt agresywnie wokół; poczucie bezpieczeństwa związane z obecnością Policji, Straży Miejskiej, monitoringu – tego oczekują.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Opieka zdrowotna – kwestia zdrowia jest absolutnie fundamentalna.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l-PL" altLang="pl-PL" sz="1600" dirty="0"/>
              <a:t>Sposób rozumienia, interpretowania tych punktów mógłby zostać zmieniony </a:t>
            </a:r>
            <a:br>
              <a:rPr lang="pl-PL" altLang="pl-PL" sz="1600" dirty="0"/>
            </a:br>
            <a:r>
              <a:rPr lang="pl-PL" altLang="pl-PL" sz="1600" dirty="0"/>
              <a:t>w części np. dzięki działaniom Wydziału Spraw Społecznych Urzędu Miejskiego w Gnieźnie.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859523" y="0"/>
            <a:ext cx="4284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Wyzwania na przyszłość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 – opinie Seniorów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39836"/>
              </p:ext>
            </p:extLst>
          </p:nvPr>
        </p:nvGraphicFramePr>
        <p:xfrm>
          <a:off x="0" y="0"/>
          <a:ext cx="3281363" cy="82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281363" cy="82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43586"/>
              </p:ext>
            </p:extLst>
          </p:nvPr>
        </p:nvGraphicFramePr>
        <p:xfrm>
          <a:off x="1" y="707883"/>
          <a:ext cx="9143998" cy="6150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1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6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5439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Wyzwania na przyszłość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Opieka nad dziećmi - żłobki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1,8%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Opieka nad dziećmi – przedszkola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Oferta dla młodzieży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4,1%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10,10%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Oferta dla seniorów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5,3%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3,5%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6,5%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22,30%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Edukacja – szkoły podstawowe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Edukacja – szkoły ponadpodstawowe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5,40%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Opieka zdrowotna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15,3%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 dirty="0">
                          <a:effectLst/>
                        </a:rPr>
                        <a:t>9,4%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7,1%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4,7%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40,60%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Profilaktyka zdrowotna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15,3%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 dirty="0">
                          <a:effectLst/>
                        </a:rPr>
                        <a:t>5,9%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30,60%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Potencjał turystyczny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8,30%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Ochrona środowiska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15,20%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Komunikacja miejska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7,6%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19,30%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Bezpieczeństwo w mieście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5,9%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13,60%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Parki i przestrzeń odpoczynku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7,20%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Zagospodarowanie odpadów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4,7%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1,2%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15,90%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Zagospodarowanie ścieków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8,40%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Kultura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6,5%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13,10%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Sprawy społeczne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1,8%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6,00%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Sport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6,00%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Drogi 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5,3%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8,2%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8,2%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7,6%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1,8%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31,10%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Ścieżki rowerowe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1,8%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9,00%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Chodniki 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7,6%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9,4%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7,6%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10,0%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5,9%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40,50%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Parkingi 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5,9%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18,80%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Atrakcyjność inwestycyjna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11,20%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Rynek pracy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5,9%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5,9%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u="sng">
                          <a:effectLst/>
                        </a:rPr>
                        <a:t>7,6%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u="sng" dirty="0">
                          <a:effectLst/>
                        </a:rPr>
                        <a:t>25,90%</a:t>
                      </a:r>
                      <a:endParaRPr lang="pl-PL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Troska o dziedzictwo kulturowe miasta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2,4%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2,9%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11,20%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543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Mieszkalnictwo 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4,7%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4,1%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3,5%</a:t>
                      </a:r>
                      <a:endParaRPr lang="pl-PL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19,90%</a:t>
                      </a:r>
                      <a:endParaRPr lang="pl-PL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299" marR="53299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18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Wyzwania na przyszłość – opinie Seniorów 2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8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667683"/>
            <a:ext cx="856895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 potwierdziły spójną wizję oczekiwań Seniorów wobec Miasta: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Najczęściej oczekiwania Seniorów związane są z </a:t>
            </a:r>
            <a:r>
              <a:rPr lang="pl-PL" altLang="pl-PL" sz="1800" b="1" dirty="0"/>
              <a:t>opieką zdrowotną i profilaktyką zdrowotną</a:t>
            </a:r>
            <a:r>
              <a:rPr lang="pl-PL" altLang="pl-PL" sz="1800" dirty="0"/>
              <a:t>. Jest to o tyle istotne, że o ile wpływ Miasta na opiekę zdrowotną jest ograniczony, to już profilaktyka zdrowotna jest przedmiotem zainteresowania Urzędu Miejskiego w Gnieźnie. Pokazuje to także dużą świadomość Seniorów w przedmiotowym obszarze – to wyzwanie dla Wydziału Spraw Społecznych.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b="1" dirty="0"/>
              <a:t>Drogi i chodniki</a:t>
            </a:r>
            <a:r>
              <a:rPr lang="pl-PL" altLang="pl-PL" sz="1800" dirty="0"/>
              <a:t>. Przedmiotem zainteresowania dla Seniorów jest nie tylko komfort i wygoda pieszego przemieszczania się po Mieście, ale faktycznie bezpieczeństwo zdrowotne – możliwe działania Wydziału Spraw Społecznych.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b="1" dirty="0"/>
              <a:t>Rynek pracy</a:t>
            </a:r>
            <a:r>
              <a:rPr lang="pl-PL" altLang="pl-PL" sz="1800" dirty="0"/>
              <a:t> to kolejna przestrzeń, o którą powinno zdaniem Seniorów zadbać Miasto. Jest to oczekiwane zorientowane wokół „powrotu” dzieci do domu lub ograniczania czasu spędzonego poza domem, a będącego konsekwencją dojazdów – nie jest to obszar kompetencji Wydziału Spraw Społecznych.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b="1" dirty="0"/>
              <a:t>Oferta dla Seniorów </a:t>
            </a:r>
            <a:r>
              <a:rPr lang="pl-PL" altLang="pl-PL" sz="1800" dirty="0"/>
              <a:t>– Seniorzy są wstrzemięźliwi w formułowaniu oczekiwań względem Miasta, zorientowanych na ich oczekiwania. Niemniej jednak jest to potwierdzenie kształtujących się potrzeb, których zaspokojenie w bliskiej przyszłości stanie się jednym z kluczowych zadań samorządów lokalnych.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endParaRPr lang="pl-PL" alt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9406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Miasto jego instytucje i Władze – opinie Seniorów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62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8295"/>
              </p:ext>
            </p:extLst>
          </p:nvPr>
        </p:nvGraphicFramePr>
        <p:xfrm>
          <a:off x="0" y="1600200"/>
          <a:ext cx="9144000" cy="5257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0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9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2080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cs typeface="Times New Roman"/>
                        </a:rPr>
                        <a:t>Jak ocenia Pan/i działalność:</a:t>
                      </a: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Zdecydowanie pozytywnie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Raczej pozytywnie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Nie mam zdania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Raczej negatywnie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Zdecydowanie negatywnie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Miejski Ośrodek Kultury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36,5%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53,5%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8,2%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Biblioteka Publiczna Miasta Gniezna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42,9%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44,1%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11,8%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Prezydent Gniezna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45,9%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12,4%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0,6%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UM Gniezna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28,2%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54,7%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14,7%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1,2%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Rada Miasta Gniezna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20,6%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45,9%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1,8%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0,6%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Rady osiedlowe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38,8%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44,1%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3,5%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2,4%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0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Gnieźnieński Ośrodek Sportu i Rekreacji w Gnieźnie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20,6%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56,5%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21,2%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8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Miejski Ośrodek Pomocy Społecznej w Gnieźnie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18,2%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42,9%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35,3%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1,8%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3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Miejska Rada Seniorów w Gnieźnie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17,6%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40,6%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40%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0%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72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Stowarzyszenia i organizacje non profit </a:t>
                      </a:r>
                      <a:endParaRPr lang="pl-PL" sz="160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11,8%</a:t>
                      </a:r>
                      <a:endParaRPr lang="pl-PL" sz="16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37,1%</a:t>
                      </a:r>
                      <a:endParaRPr lang="pl-PL" sz="16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48,8%</a:t>
                      </a:r>
                      <a:endParaRPr lang="pl-PL" sz="16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0,6%</a:t>
                      </a:r>
                      <a:endParaRPr lang="pl-PL" sz="16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0%</a:t>
                      </a:r>
                      <a:endParaRPr lang="pl-PL" sz="16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074" marR="31074" marT="31074" marB="31074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745114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Miasto jego instytucje i Władze – opinie Seniorów 2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39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44518329"/>
              </p:ext>
            </p:extLst>
          </p:nvPr>
        </p:nvGraphicFramePr>
        <p:xfrm>
          <a:off x="683568" y="1835785"/>
          <a:ext cx="7848872" cy="303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2321" y="4941168"/>
            <a:ext cx="85689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Badania ukazują ogólną satysfakcję seniorów z działań Urzędu Miejskiego w okresie pandemii COVID 19. Jest to o tyle istotne, że faktycznie w znacznej mierze sposób działania Urzędu, efektywność, dostępność dla obywatela są w znacznej mierze konsekwencją ustaleń samego Urzędu, a nie rozwiązań narzuconych „z góry”.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Seniorzy zauważyli także program darmowych maseczek – wielu z nich nie było w Urzędzie Miejskim, ale mogą postrzegać jego działania właśnie w kontekście tej inicjatywy. 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4163370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Miasto jego instytucje i Władze – opinie Seniorów 3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6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554830"/>
              </p:ext>
            </p:extLst>
          </p:nvPr>
        </p:nvGraphicFramePr>
        <p:xfrm>
          <a:off x="845840" y="1631590"/>
          <a:ext cx="7380312" cy="572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202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Jaka osoba najlepiej reprezentuje obecnie interesy mieszkańców Gniezna?</a:t>
                      </a:r>
                    </a:p>
                  </a:txBody>
                  <a:tcPr marL="38284" marR="38284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2F5496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284" marR="382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Prezydent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63,5%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Dzionek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2,9%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err="1">
                          <a:effectLst/>
                        </a:rPr>
                        <a:t>Powałowski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0,6%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dr Fluder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1,2%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dr Igliński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1,2%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Henning-Kloss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0,6%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Tomaszewski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1,2%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Wiśniewska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0,6%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Nikt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1,8%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Starosta Gruszczyński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0,6%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54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Nawrocki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0,6%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Nie wiem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5,9%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35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Inna osoba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9,4%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416337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J:\Promocja - media\Dron\37949r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" y="-3706"/>
            <a:ext cx="9147300" cy="68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6" name="PHOTO-PAINT" r:id="rId4" imgW="10730159" imgH="3746032" progId="CorelPhotoPaint.Image.12">
                  <p:embed/>
                </p:oleObj>
              </mc:Choice>
              <mc:Fallback>
                <p:oleObj name="PHOTO-PAINT" r:id="rId4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115616" y="2097430"/>
            <a:ext cx="6912768" cy="2195666"/>
          </a:xfrm>
          <a:prstGeom prst="rect">
            <a:avLst/>
          </a:prstGeom>
          <a:solidFill>
            <a:schemeClr val="accent3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08520" y="2132856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6600" b="1" dirty="0">
                <a:solidFill>
                  <a:schemeClr val="bg1"/>
                </a:solidFill>
              </a:rPr>
              <a:t>Seniorzy –</a:t>
            </a:r>
            <a:br>
              <a:rPr lang="pl-PL" altLang="pl-PL" sz="6600" b="1" dirty="0">
                <a:solidFill>
                  <a:schemeClr val="bg1"/>
                </a:solidFill>
              </a:rPr>
            </a:br>
            <a:r>
              <a:rPr lang="pl-PL" altLang="pl-PL" sz="6600" b="1" dirty="0">
                <a:solidFill>
                  <a:schemeClr val="bg1"/>
                </a:solidFill>
              </a:rPr>
              <a:t>sami o sobie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6098812"/>
            <a:ext cx="633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Pracownia Badań Rynkowych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GSW Milenium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92280" y="623731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Gniezno 2021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04103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bezpieczeństwo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4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Gniezno postrzegane jest przez Seniorów jako bezpieczne miasto – niemniej jednak w badaniach jakościowych podkreślali potrzebę możliwie częstych patroli Policji i Straży Miejskiej (sam widok radiowozów wydaje się podnosić poczucie bezpieczeństwa).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401667104"/>
              </p:ext>
            </p:extLst>
          </p:nvPr>
        </p:nvGraphicFramePr>
        <p:xfrm>
          <a:off x="539553" y="3573016"/>
          <a:ext cx="8280920" cy="318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7179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Charakterystyka badań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0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2053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 zrealizowano we wrześniu i październiku 2021 roku.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/>
              <a:t>Realizacja obejmowała: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pl-PL" altLang="pl-PL" sz="1800" dirty="0"/>
              <a:t>200 kwestionariuszy PAPI zrealizowanych metodą CLT w dwóch lokalizacjach wskazanych przez UM Gniezna (Stary Ratusz oraz lokal na Osiedlu Winiary);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pl-PL" altLang="pl-PL" sz="1800" dirty="0"/>
              <a:t>10 IDI z Seniorami w różnym wieku, mieszkającymi w różnych częściach miasta – realizacja w Starym Ratuszu;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r>
              <a:rPr lang="pl-PL" altLang="pl-PL" sz="1800" dirty="0"/>
              <a:t>5 IDI z lokalnymi ekspertami – wywiady z przedstawicielami gnieźnieńskich instytucji działających na rzecz Seniorów i zrzeszających Seniorów oraz z Panią Oliwią Komorowską Pełnomocniczką Prezydenta do spraw Seniorów – realizacja w siedzibie Miejskiej Rady Seniorów.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056094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formy wsparcia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9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Działania Urzędu Miejskiego nie wzbudzają powszechnego poczucia wsparcia, jakie Miasto miałoby zapewniać Seniorom. Te informacje pokazują potrzebę podjęcia stanowczych działań w tym obszarze.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Wydaje się, że znaczna liczba osób niezdecydowanych stanowi grupę, którą można spróbować pozyskać.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07623570"/>
              </p:ext>
            </p:extLst>
          </p:nvPr>
        </p:nvGraphicFramePr>
        <p:xfrm>
          <a:off x="539552" y="3645024"/>
          <a:ext cx="7992888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39209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formy wsparcia 2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Seniorzy nie odczuwają również istotnego wsparcia ze strony organizacji działających na ich rzecz. Jest to kolejne potwierdzenie ograniczonej skali oddziaływania obecnie funkcjonujących w mieście organizacji, stowarzyszeń i fundacji działających na rzecz Seniorów.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Tworzy to naturalną przestrzeń dla interwencji Wydziału Spraw Społecznych – wsparcie merytoryczne. 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197391806"/>
              </p:ext>
            </p:extLst>
          </p:nvPr>
        </p:nvGraphicFramePr>
        <p:xfrm>
          <a:off x="683568" y="3645024"/>
          <a:ext cx="7776863" cy="297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4150815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formy wsparcia 3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7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Seniorzy są konsekwentni i deklarują zarówno brak wsparcia ze strony Miasta, jak i pewną powściągliwość jego działań na rzecz tej kategorii wiekowej.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Ta ocena nie pozostawia także wątpliwości co do konieczności zintensyfikowania działań informacyjnych i promocyjnych odnoszących się do bieżących działań Urzędu Miejskiego.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600475850"/>
              </p:ext>
            </p:extLst>
          </p:nvPr>
        </p:nvGraphicFramePr>
        <p:xfrm>
          <a:off x="1656271" y="3645024"/>
          <a:ext cx="575945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4150815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formy wsparcia 4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31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Za podobnie niesatysfakcjonującą uznać należy również ocenę działań sektora NGO w przedmiotowym obszarze.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Po raz kolejny zasadne wydaje się rozstrzygnięcie kwestii jakości działań informacyjnych i promocyjnych  podejmowanych przez analizowane instytucje.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Pokazuje to także konieczność weryfikacji potrzeb szkoleniowych NGO w tym obszarze.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08375358"/>
              </p:ext>
            </p:extLst>
          </p:nvPr>
        </p:nvGraphicFramePr>
        <p:xfrm>
          <a:off x="539552" y="3645024"/>
          <a:ext cx="7920879" cy="302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4150815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komunikacja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W świetle poniższych informacji zrozumiałe staje się wskazywanie przez Seniorów jako źródła informacji o Mieście różnych portali internetowych.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Jest to istotna wskazówka i potwierdzenie konieczności weryfikacji komunikatów internetowych pod kątem wymagań Seniorów – chociażby wielkość czcionki, przejrzystość grafik, itp..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147034623"/>
              </p:ext>
            </p:extLst>
          </p:nvPr>
        </p:nvGraphicFramePr>
        <p:xfrm>
          <a:off x="539552" y="3645024"/>
          <a:ext cx="7920879" cy="3011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4150815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komunikacja 2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7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Seniorzy postrzegają Internet jako bezpieczną przestrzeń pozyskiwania informacji. Badania jakościowe pozwoliły ustalić, że poczucie to jest konsekwencją edukacji, jaką dziadkowie otrzymują w przedmiotowym zakresie od dzieci i wnuków.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Pytanie, czy jest to jeszcze przestrzeń wymagająca wsparcia ze strony instytucji samorządowych, czy NGO?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787668865"/>
              </p:ext>
            </p:extLst>
          </p:nvPr>
        </p:nvGraphicFramePr>
        <p:xfrm>
          <a:off x="539552" y="3573016"/>
          <a:ext cx="8136904" cy="303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2626087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komunikacja 3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0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Telefon komórkowy jest dziś nierozłącznym narzędziem komunikacji, także dla Seniorów. Badania jakościowe wskazują także na poczucie wygody związane z jego użytkowaniem wśród Seniorów i istotną gotowość do wykorzystywania go w różnych celach.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Rodzi się pytanie, czy i jak można ten fakt wykorzystać w działaniach Wydziału Spraw Społecznych.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Na pewno telefon komórkowy jest dziś podstawowym narzędziem komunikacji dla sieci Seniorów skupionych w senioralnych NGO.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2021171498"/>
              </p:ext>
            </p:extLst>
          </p:nvPr>
        </p:nvGraphicFramePr>
        <p:xfrm>
          <a:off x="539552" y="3933056"/>
          <a:ext cx="82089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747174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komunikacja 5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2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Seniorzy czują się bezpiecznie używając telefonu. Źródłem wiedzy warunkującej to przekonanie są młodsze pokolenia. Należy przemyśleć jakość tak przekazywanej wiedzy i sytuację Seniorów, którzy nie mogą liczyć na takie wsparcie.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Mimo wszystko komunikaty o Seniorach okradzionych, czy oszukanych z wykorzystaniem telefonu, czy Internetu nie są rzadkością i warto byłoby ustalić w Gnieźnie na ile wsparcie dotyczące świadomości cyfrowych zagrożeń jest oczekiwaną formą wsparcia.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074610012"/>
              </p:ext>
            </p:extLst>
          </p:nvPr>
        </p:nvGraphicFramePr>
        <p:xfrm>
          <a:off x="403920" y="3861048"/>
          <a:ext cx="8128520" cy="279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747174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komunikacja 6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6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8" y="1772816"/>
            <a:ext cx="85689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Seniorzy w Gnieźnie, mimo wykorzystywania nowoczesnych narzędzi komunikacji, utrzymują realne kontakty z innymi Seniorami. Są one doskonałym kontekstem wymiany informacji i opinii o działaniach Miasta skierowanych do tej kategorii wiekowej.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/>
              <a:t>Niestety niemal jedna trzecia badanych rzadko widuje innych Seniorów i rolą Wydziału Spraw Społecznych jest stworzenie okazji do tego, by te osoby uaktywniły się społecznie.</a:t>
            </a: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3673737410"/>
              </p:ext>
            </p:extLst>
          </p:nvPr>
        </p:nvGraphicFramePr>
        <p:xfrm>
          <a:off x="539552" y="3573016"/>
          <a:ext cx="8064895" cy="306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747174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mobilność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98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Respondenci to osoby samodzielne w perspektywie mobilności w obrębie Miasta. Wydaje się zresztą, że na takich osobach swoje działania powinien skupić Wydział Spraw Społecznych.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Alternatywą jest podejmowanie działań bliżej miejsca zamieszkania Seniorów lub uruchomienie komunikacji celowej.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314430046"/>
              </p:ext>
            </p:extLst>
          </p:nvPr>
        </p:nvGraphicFramePr>
        <p:xfrm>
          <a:off x="539552" y="3717032"/>
          <a:ext cx="7992887" cy="300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95710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2000" b="1" dirty="0"/>
              <a:t>Charakterystyka próby w badaniach CLT – 1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7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0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ctr">
              <a:buNone/>
            </a:pPr>
            <a:r>
              <a:rPr lang="pl-PL" sz="1800" dirty="0"/>
              <a:t>Badania realizowano w dwóch lokalizacjach:</a:t>
            </a:r>
          </a:p>
          <a:p>
            <a:pPr fontAlgn="ctr">
              <a:buNone/>
            </a:pPr>
            <a:endParaRPr lang="pl-PL" sz="1800" dirty="0"/>
          </a:p>
          <a:p>
            <a:pPr fontAlgn="ctr">
              <a:buNone/>
            </a:pPr>
            <a:endParaRPr lang="pl-PL" sz="1800" dirty="0"/>
          </a:p>
          <a:p>
            <a:pPr fontAlgn="ctr">
              <a:buNone/>
            </a:pPr>
            <a:endParaRPr lang="pl-PL" sz="1800" dirty="0"/>
          </a:p>
          <a:p>
            <a:pPr fontAlgn="ctr">
              <a:buNone/>
            </a:pPr>
            <a:r>
              <a:rPr lang="pl-PL" sz="1800" dirty="0"/>
              <a:t>Zrealizowano je z 200 osobami, w tym:</a:t>
            </a:r>
          </a:p>
          <a:p>
            <a:pPr fontAlgn="ctr">
              <a:buNone/>
            </a:pPr>
            <a:endParaRPr lang="pl-PL" sz="1800" dirty="0"/>
          </a:p>
          <a:p>
            <a:pPr fontAlgn="ctr">
              <a:buNone/>
            </a:pPr>
            <a:endParaRPr lang="pl-PL" sz="1800" dirty="0"/>
          </a:p>
          <a:p>
            <a:pPr>
              <a:spcBef>
                <a:spcPct val="0"/>
              </a:spcBef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None/>
            </a:pPr>
            <a:r>
              <a:rPr lang="pl-PL" altLang="pl-PL" sz="1800" dirty="0"/>
              <a:t>Warto podkreślić, że </a:t>
            </a:r>
            <a:r>
              <a:rPr lang="pl-PL" altLang="pl-PL" sz="1800" b="1" dirty="0"/>
              <a:t>„starość jest kobietą” </a:t>
            </a:r>
            <a:r>
              <a:rPr lang="pl-PL" altLang="pl-PL" sz="1800" dirty="0"/>
              <a:t>– płeć jest też jednym z niewielu czynników istotnie różnicujących opinie Seniorów w niektórych obszarach, załącznik 1.</a:t>
            </a:r>
          </a:p>
          <a:p>
            <a:pPr>
              <a:spcBef>
                <a:spcPct val="0"/>
              </a:spcBef>
              <a:buNone/>
            </a:pPr>
            <a:endParaRPr lang="pl-PL" altLang="pl-PL" sz="800" dirty="0"/>
          </a:p>
          <a:p>
            <a:pPr>
              <a:spcBef>
                <a:spcPct val="0"/>
              </a:spcBef>
              <a:buNone/>
            </a:pPr>
            <a:r>
              <a:rPr lang="pl-PL" altLang="pl-PL" sz="1800" dirty="0"/>
              <a:t>Przede wszystkim działania dla Seniorek – czy inne dla Seniorów?</a:t>
            </a:r>
          </a:p>
          <a:p>
            <a:pPr fontAlgn="ctr">
              <a:buNone/>
            </a:pPr>
            <a:endParaRPr lang="pl-PL" sz="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79013"/>
              </p:ext>
            </p:extLst>
          </p:nvPr>
        </p:nvGraphicFramePr>
        <p:xfrm>
          <a:off x="1618806" y="2289880"/>
          <a:ext cx="5834380" cy="432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Centrum 52,4%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Winiary 47,6%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654810" y="3646964"/>
          <a:ext cx="5834380" cy="432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4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Kobieta 76,5%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Mężczyzna 23,5%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mobilność 2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Seniorzy biorący udział w badaniu potwierdzają wcześniejsze deklaracje. Ujawnia się też tutaj pewna ich „generalna mobilność” – Miasto jest celem podróży najczęściej co najmniej raz w tygodniu. To pokazuje, że właściwą częstotliwością spotkań w ramach różnego rodzaju inicjatyw jest wyznaczanie terminów najwyżej raz w tygodniu.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107278984"/>
              </p:ext>
            </p:extLst>
          </p:nvPr>
        </p:nvGraphicFramePr>
        <p:xfrm>
          <a:off x="611560" y="3573016"/>
          <a:ext cx="7920879" cy="305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493850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mobilność 3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7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Jedną z oczekiwanych form aktywności postulowanej przez Seniorów są wycieczki. Okazuje się, że o ile różne formy komunikacji, w tym miejska, zapewniają Seniorowi pewną suwerenność w przemieszczaniu się po Gnieźnie, o tyle wyjazdy poza Miasto stanowią „jakąś” barierę dla Seniorów.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888385482"/>
              </p:ext>
            </p:extLst>
          </p:nvPr>
        </p:nvGraphicFramePr>
        <p:xfrm>
          <a:off x="611560" y="3645024"/>
          <a:ext cx="7920879" cy="299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493850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dotychczasowe działania 1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2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448928576"/>
              </p:ext>
            </p:extLst>
          </p:nvPr>
        </p:nvGraphicFramePr>
        <p:xfrm>
          <a:off x="539552" y="1772816"/>
          <a:ext cx="8136903" cy="492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94067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dotychczasowe działania 2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1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 ilościowe i jakościowe potwierdziły, że głównym i najważniejszym źródłem informacji o wydarzeniach dla Seniorów organizowanych w Mieście są znajomi. To pokazuje znaczenie bezpośrednich relacji – pytanie: jaka ich część przeniosła się na skutek pandemii COVID 19 do Internetu?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Uwidacznia się tutaj także z całą mocą zależność tych wydarzeń od efektywności komunikacji w ramach sieci (ich podstawą seniorskie NGO). 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017472884"/>
              </p:ext>
            </p:extLst>
          </p:nvPr>
        </p:nvGraphicFramePr>
        <p:xfrm>
          <a:off x="611560" y="3573016"/>
          <a:ext cx="7920879" cy="308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578126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dotychczasowe działania 3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6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 potwierdziły samodzielność komunikacyjną Seniorów - </a:t>
            </a:r>
            <a:r>
              <a:rPr lang="pl-PL" altLang="pl-PL" sz="1800" b="1" dirty="0"/>
              <a:t>wspomagają się w tej materii</a:t>
            </a:r>
            <a:r>
              <a:rPr lang="pl-PL" altLang="pl-PL" sz="18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/>
              <a:t>Wyzwaniem dla Wydziału Spraw Społecznych jest określenie, jaka jest liczba Seniorów, którzy ograniczają swoją aktywność właśnie ze względu na problemy z mobilnością.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335133992"/>
              </p:ext>
            </p:extLst>
          </p:nvPr>
        </p:nvGraphicFramePr>
        <p:xfrm>
          <a:off x="539552" y="3356992"/>
          <a:ext cx="8064895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578126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dotychczasowe działania 4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0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Seniorzy nie mają przesadnie rozbudowanych oczekiwań – są niemal entuzjastycznie nastawieni do różnego rodzaju wydarzeń przygotowywanych specjalnie dla nich przez Urząd Miejski w Gnieźnie, czy NGO.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204602831"/>
              </p:ext>
            </p:extLst>
          </p:nvPr>
        </p:nvGraphicFramePr>
        <p:xfrm>
          <a:off x="611560" y="3573016"/>
          <a:ext cx="7848871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5781264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potrzeby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58972134"/>
              </p:ext>
            </p:extLst>
          </p:nvPr>
        </p:nvGraphicFramePr>
        <p:xfrm>
          <a:off x="0" y="1612830"/>
          <a:ext cx="9143999" cy="52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94067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potrzeby 2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9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14691496"/>
              </p:ext>
            </p:extLst>
          </p:nvPr>
        </p:nvGraphicFramePr>
        <p:xfrm>
          <a:off x="0" y="1612831"/>
          <a:ext cx="9143999" cy="52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59232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potrzeby 3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7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4080522509"/>
              </p:ext>
            </p:extLst>
          </p:nvPr>
        </p:nvGraphicFramePr>
        <p:xfrm>
          <a:off x="0" y="1565035"/>
          <a:ext cx="9143999" cy="52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59232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potrzeby 4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981917062"/>
              </p:ext>
            </p:extLst>
          </p:nvPr>
        </p:nvGraphicFramePr>
        <p:xfrm>
          <a:off x="0" y="1612831"/>
          <a:ext cx="9144000" cy="52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592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Charakterystyka próby w badaniach CLT – 2 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4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Przebadano 200 osób, w tym: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Pytanie, czy i na ile </a:t>
            </a:r>
            <a:r>
              <a:rPr lang="pl-PL" altLang="pl-PL" sz="1600" b="1" dirty="0"/>
              <a:t>Gniezno może, powinno, planuje „przyciągać” Seniorów</a:t>
            </a:r>
            <a:r>
              <a:rPr lang="pl-PL" altLang="pl-PL" sz="1600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Niestety badania wskazały na istotne wyzwanie, jakim dla wielu Seniorów jest </a:t>
            </a:r>
            <a:r>
              <a:rPr lang="pl-PL" altLang="pl-PL" sz="1600" b="1" dirty="0"/>
              <a:t>zima</a:t>
            </a:r>
            <a:r>
              <a:rPr lang="pl-PL" altLang="pl-PL" sz="1600" dirty="0"/>
              <a:t>. Rozwiązaniem jest spędzanie tego okresu w części, bądź w całości, </a:t>
            </a:r>
            <a:br>
              <a:rPr lang="pl-PL" altLang="pl-PL" sz="1600" dirty="0"/>
            </a:br>
            <a:r>
              <a:rPr lang="pl-PL" altLang="pl-PL" sz="1600" dirty="0"/>
              <a:t>„u rodziny”, nierzadko za granicą. </a:t>
            </a:r>
            <a:r>
              <a:rPr lang="pl-PL" altLang="pl-PL" sz="1600" b="1" dirty="0"/>
              <a:t>Czy Gniezno będzie musiało „walczyć” </a:t>
            </a:r>
            <a:br>
              <a:rPr lang="pl-PL" altLang="pl-PL" sz="1600" b="1" dirty="0"/>
            </a:br>
            <a:r>
              <a:rPr lang="pl-PL" altLang="pl-PL" sz="1600" b="1" dirty="0"/>
              <a:t>o swoich Seniorów?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/>
              <a:t>„Zimowe” życie „przy rodzinie” dostarcza argumentów do refleksji nad jakością życia w Gnieźnie.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09632"/>
              </p:ext>
            </p:extLst>
          </p:nvPr>
        </p:nvGraphicFramePr>
        <p:xfrm>
          <a:off x="1659446" y="2238851"/>
          <a:ext cx="5753100" cy="171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Czas mieszkania w Gnieźnie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Mieszkam W Gnieźnie całe życie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58,8%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Mieszkam w Gnieźnie krócej niż 1 rok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Mieszkam W Gnieźnie od 1 do 10 lat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1,8%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Mieszkam W Gnieźnie od 11 do 20 lat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Mieszkam W Gnieźnie powyżej 20 lat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38,2%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9305757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potrzeby 5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Badania</a:t>
            </a: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449238662"/>
              </p:ext>
            </p:extLst>
          </p:nvPr>
        </p:nvGraphicFramePr>
        <p:xfrm>
          <a:off x="0" y="1612831"/>
          <a:ext cx="9144000" cy="5245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59232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świadomość środowiska 1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1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Ogólna świadomość liderów środowiska senioralnego na poziomie deklaracji wydaje się być na stosunkowo wysokim poziomie. Niemniej jednak bliższa analiza pokazuje specyficzny sposób rozumienia tej kwestii wśród Seniorów. 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833996822"/>
              </p:ext>
            </p:extLst>
          </p:nvPr>
        </p:nvGraphicFramePr>
        <p:xfrm>
          <a:off x="611560" y="3133130"/>
          <a:ext cx="7920880" cy="358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5536085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709208" y="260648"/>
            <a:ext cx="4284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świadomość środowiska 2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43543"/>
              </p:ext>
            </p:extLst>
          </p:nvPr>
        </p:nvGraphicFramePr>
        <p:xfrm>
          <a:off x="899592" y="968532"/>
          <a:ext cx="7344816" cy="603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57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Aktywiści dla seniorów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Wiśniewska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u="sng">
                          <a:effectLst/>
                        </a:rPr>
                        <a:t>21,67%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Kozłowska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Warowska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Kolęda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Kot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5,00%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Pietrzak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u="sng" dirty="0">
                          <a:effectLst/>
                        </a:rPr>
                        <a:t>8,33%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Malinger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1,67%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Palicka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3,33%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Sajkowska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3,33%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Rzeźniczak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Orlikowska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1,67%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Kieszkowska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1,67%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Olszomowska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5,00%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Langiewicz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Stankowiak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3,33%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Wesołowski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1,67%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Grodziska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1,67%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Prezydent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Kasprzak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Jóźwiak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3,33%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Birklung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Henning-Kloss</a:t>
                      </a:r>
                      <a:endParaRPr lang="pl-PL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1,67%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557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err="1">
                          <a:effectLst/>
                        </a:rPr>
                        <a:t>Powałowski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3,33%</a:t>
                      </a:r>
                      <a:endParaRPr lang="pl-PL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794" marR="38794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608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709208" y="260648"/>
            <a:ext cx="42844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Seniorzy w Gnieźnie – świadomość środowiska 3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2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411865"/>
              </p:ext>
            </p:extLst>
          </p:nvPr>
        </p:nvGraphicFramePr>
        <p:xfrm>
          <a:off x="-1" y="968536"/>
          <a:ext cx="9144001" cy="5889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0338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Tabela krzyżowa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38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Miejsce realizacji.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Ogółem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38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CENTRUM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WINIARY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38">
                <a:tc rowSpan="2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Jakie osoby działające w Gnieźnie na rzecz seniorów Pan/i zna?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Wiśniewska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40,7%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6,1%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Kozłowska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Warowska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Kolęda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Kot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7,4%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3,0%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Pietrzak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11,1%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6,1%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8,3%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Malinger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Palicka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3,3%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Sajkowska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7,4%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Rzeźniczak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Orlikowska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Kieszkowska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Olszomowska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9,1%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5,0%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Langiewicz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Stankowiak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6,1%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Wesołowski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Grodziska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1,7%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Prezydent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Kasprzak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Jóźwiak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6,1%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Birklung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Henning-Kloss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1,7%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Inna osoba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7,4%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30,3%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20,0%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03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Powałowski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6,1%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3,3%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0338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Ogółem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100,0%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100,0%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100,0%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30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J:\Promocja - media\Dron\37949r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" y="-3706"/>
            <a:ext cx="9147300" cy="68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0" name="PHOTO-PAINT" r:id="rId4" imgW="10730159" imgH="3746032" progId="CorelPhotoPaint.Image.12">
                  <p:embed/>
                </p:oleObj>
              </mc:Choice>
              <mc:Fallback>
                <p:oleObj name="PHOTO-PAINT" r:id="rId4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115616" y="2097430"/>
            <a:ext cx="6912768" cy="2195666"/>
          </a:xfrm>
          <a:prstGeom prst="rect">
            <a:avLst/>
          </a:prstGeom>
          <a:solidFill>
            <a:schemeClr val="accent3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08520" y="2132856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6600" b="1" dirty="0">
                <a:solidFill>
                  <a:schemeClr val="bg1"/>
                </a:solidFill>
              </a:rPr>
              <a:t>Wnioski i rekomendacje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6098812"/>
            <a:ext cx="633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Pracownia Badań Rynkowych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GSW Milenium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92280" y="623731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Gniezno 2021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0410392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Wnioski i rekomendacje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2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pl-PL" sz="1800" b="1" dirty="0"/>
              <a:t>Seniorzy nierozbudzeni:</a:t>
            </a:r>
          </a:p>
          <a:p>
            <a:pPr lvl="1"/>
            <a:r>
              <a:rPr lang="pl-PL" sz="1800" dirty="0"/>
              <a:t>Brak środków,</a:t>
            </a:r>
          </a:p>
          <a:p>
            <a:pPr lvl="1"/>
            <a:r>
              <a:rPr lang="pl-PL" sz="1800" dirty="0"/>
              <a:t>Brak czasu,</a:t>
            </a:r>
          </a:p>
          <a:p>
            <a:pPr lvl="1"/>
            <a:r>
              <a:rPr lang="pl-PL" sz="1800" dirty="0"/>
              <a:t>Brak świadomości jak i co można robić w tym wieku.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Proponując „politykę senioralną”, r</a:t>
            </a:r>
            <a:r>
              <a:rPr lang="pl-PL" sz="1800" dirty="0"/>
              <a:t>obiąc coś – rozbudzamy potrzeby, nadzieje i świadomość w tym obszarze – przykład zieleni, najlepiej oceniana zmiana i jednocześnie często pojawia się również jako konieczny obszar działań w przyszłości.</a:t>
            </a:r>
          </a:p>
          <a:p>
            <a:pPr lvl="0">
              <a:spcBef>
                <a:spcPct val="0"/>
              </a:spcBef>
              <a:buNone/>
            </a:pPr>
            <a:endParaRPr lang="pl-PL" sz="1800" dirty="0"/>
          </a:p>
          <a:p>
            <a:pPr lvl="0">
              <a:spcBef>
                <a:spcPct val="0"/>
              </a:spcBef>
              <a:buNone/>
            </a:pPr>
            <a:endParaRPr 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940679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Wnioski i rekomendacje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6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41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pl-PL" sz="1800" b="1" dirty="0"/>
              <a:t>Wygląd skierowany do wewnątrz, wizerunek na zewnątrz </a:t>
            </a:r>
            <a:r>
              <a:rPr lang="pl-PL" sz="1800" dirty="0"/>
              <a:t>– ten wygląd jest tak ważny, bo Gnieźnianie myślą w kategoriach wizerunku, tego jak ich Miasto prezentuje się na zewnątrz, bo to przecież „Pierwsza Stolica Polski”.</a:t>
            </a:r>
          </a:p>
          <a:p>
            <a:pPr>
              <a:buNone/>
            </a:pPr>
            <a:r>
              <a:rPr lang="pl-PL" sz="1800" dirty="0"/>
              <a:t>Dobrze zrozumieć rolę, wagę, znaczenie i różnice dla mieszkańców w dwóch pozornie podobnych określeniach: </a:t>
            </a:r>
            <a:r>
              <a:rPr lang="pl-PL" sz="1800" b="1" dirty="0"/>
              <a:t>wygląd i wizerunek</a:t>
            </a:r>
            <a:r>
              <a:rPr lang="pl-PL" sz="1800" dirty="0"/>
              <a:t>. Gniezno w opinii mieszkańców ma mieć wizerunek zgodny z jego tradycją, historią i ich ze swojego miasta dumą – a do tego potrzebny jest wygląd.</a:t>
            </a:r>
          </a:p>
          <a:p>
            <a:pPr lvl="0">
              <a:buNone/>
            </a:pPr>
            <a:r>
              <a:rPr lang="pl-PL" sz="1800" b="1" dirty="0"/>
              <a:t>Gnieźnianie myślą inaczej, po „swojemu”</a:t>
            </a:r>
            <a:r>
              <a:rPr lang="pl-PL" sz="1800" dirty="0"/>
              <a:t>: nie tylko „wygląd”, ale również „wizerunek”, nie tylko „rynek pracy”, ale również „atrakcyjność inwestycyjna” – postrzeganie narzędziowe, robi się coś nie tylko dla efektów bezpośrednich. Można im dużo wytłumaczyć – wiele zrozumieją sami. Ławka to nie tylko konieczność dla Seniorów, ale również element wizerunku koniecznego dla przyciągnięcia turystów. Należy budować wielopłaszczyznową komunikację – kilka płaszczyzn skierowanych zarówno do wewnątrz jak i na zewnątrz.</a:t>
            </a:r>
          </a:p>
          <a:p>
            <a:pPr>
              <a:buNone/>
            </a:pPr>
            <a:r>
              <a:rPr lang="pl-PL" sz="1800" dirty="0"/>
              <a:t>Uwidacznia się to przy padających stwierdzeniach: „mało promocji Miasta”.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2280899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Wnioski i rekomendacje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0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pl-PL" sz="1800" dirty="0"/>
              <a:t>Badani stosunkowo często uczestniczą i są zainteresowani kulturą wysoką.</a:t>
            </a:r>
          </a:p>
          <a:p>
            <a:pPr lvl="0">
              <a:buNone/>
            </a:pPr>
            <a:endParaRPr lang="pl-PL" sz="1800" dirty="0"/>
          </a:p>
          <a:p>
            <a:pPr lvl="0">
              <a:buNone/>
            </a:pPr>
            <a:r>
              <a:rPr lang="pl-PL" sz="1800" dirty="0"/>
              <a:t>Seniorzy są mocni/słabi towarzysko. Trudno przebić się do tych sieci.</a:t>
            </a:r>
          </a:p>
          <a:p>
            <a:pPr lvl="0">
              <a:buNone/>
            </a:pPr>
            <a:endParaRPr lang="pl-PL" sz="1800" dirty="0"/>
          </a:p>
          <a:p>
            <a:pPr lvl="0">
              <a:buNone/>
            </a:pPr>
            <a:r>
              <a:rPr lang="pl-PL" sz="1800" dirty="0"/>
              <a:t>Seniorzy jednak dość bezkrytyczni wobec tego, co się im oferuje.</a:t>
            </a:r>
          </a:p>
          <a:p>
            <a:pPr lvl="0">
              <a:buNone/>
            </a:pPr>
            <a:endParaRPr lang="pl-PL" sz="1800" dirty="0"/>
          </a:p>
          <a:p>
            <a:pPr>
              <a:buNone/>
            </a:pPr>
            <a:r>
              <a:rPr lang="pl-PL" sz="1800" dirty="0"/>
              <a:t>Przykład pikniku i jego znaczenia, wagi - w odpowiedziach Seniorów pokazuje faktycznie „ograniczone” spectrum ich oczekiwań. Był piknik, byłem na pikniku, czego chcę – pikników. To dobitnie potwierdza problem ich nieświadomości. Nie jest to problem wszystkich Seniorów, ale znacznej części.</a:t>
            </a:r>
          </a:p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pl-PL" sz="1800" dirty="0"/>
              <a:t>Nieświadomość przejawia się także w stwierdzeniach typu: „Ja nie wiem, gdzie jest ten klub Seniora”.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228089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Wnioski i rekomendacje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3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pl-PL" sz="1800" dirty="0"/>
              <a:t>Jeżeli Władze nie wiedzą, gdzie konkretnie postawić ławkę, wygładzić chodnik, czy wydłużyć światła na przejściu dla pieszych, to znaczy, że komunikacja jest opracowana (średnio zresztą) tylko w dół. </a:t>
            </a:r>
            <a:r>
              <a:rPr lang="pl-PL" sz="1800" b="1" dirty="0"/>
              <a:t>Jak zbudować efektywną komunikację w górę?</a:t>
            </a:r>
          </a:p>
          <a:p>
            <a:pPr lvl="0">
              <a:buNone/>
            </a:pPr>
            <a:endParaRPr lang="pl-PL" sz="1800" dirty="0"/>
          </a:p>
          <a:p>
            <a:pPr lvl="0">
              <a:buNone/>
            </a:pPr>
            <a:r>
              <a:rPr lang="pl-PL" sz="1800" dirty="0"/>
              <a:t>Efektywna komunikacja w „górę” i w „dół” ograniczy wagę i znaczenie plotek. A to nimi żywi się szeroko rozumiany Internet. Transparentność uwidacznia się tutaj jako korzystny obowiązek, a działaniem niezbędnym są konsultacje społeczne.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228089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>
              <a:buNone/>
            </a:pPr>
            <a:r>
              <a:rPr lang="pl-PL" sz="2000" b="1" dirty="0"/>
              <a:t>Strategie budowania polityki senioralnej w Gnieźnie cd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8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247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pl-PL" sz="1800" dirty="0"/>
              <a:t>Konieczna modernizacja instytucji działających na rzecz Seniorów i skupiających Seniorów:</a:t>
            </a:r>
          </a:p>
          <a:p>
            <a:pPr marL="285750" indent="-285750"/>
            <a:r>
              <a:rPr lang="pl-PL" altLang="pl-PL" sz="1800" b="1" dirty="0"/>
              <a:t>Te instytucje nie mają w chwili obecnej wystarczającego potencjału wzrostu</a:t>
            </a:r>
            <a:r>
              <a:rPr lang="pl-PL" altLang="pl-PL" sz="1800" dirty="0"/>
              <a:t>; nie potrafią, nie są zainteresowane, nie mają rozwiązań organizacyjnych koniecznych przy wzroście liczby członków; </a:t>
            </a:r>
          </a:p>
          <a:p>
            <a:pPr marL="285750" indent="-285750"/>
            <a:r>
              <a:rPr lang="pl-PL" altLang="pl-PL" sz="1800" b="1" dirty="0"/>
              <a:t>Są skuteczne w obecnej formu</a:t>
            </a:r>
            <a:r>
              <a:rPr lang="pl-PL" altLang="pl-PL" sz="1800" dirty="0"/>
              <a:t>le – to należy podkreślić z całą mocą;</a:t>
            </a:r>
          </a:p>
          <a:p>
            <a:pPr marL="285750" indent="-285750"/>
            <a:r>
              <a:rPr lang="pl-PL" altLang="pl-PL" sz="1800" b="1" dirty="0"/>
              <a:t>Wymagają wsparcia merytorycznego </a:t>
            </a:r>
            <a:r>
              <a:rPr lang="pl-PL" altLang="pl-PL" sz="1800" dirty="0"/>
              <a:t>– swoiste „szkoły liderów”; po takim wsparciu powinna zostać dokonana ocena i podjęte dalsze działania.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791304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Charakterystyka próby w badaniach CLT – 3 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7163" y="1772816"/>
            <a:ext cx="8568953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Przebadano 200 osób, w tym: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Badani rzadko pracują – jest to jednak z pewnością jeden z tych czynników, które należy uważnie monitorować; ewentualne obniżenie dochodów lub znaczny </a:t>
            </a:r>
            <a:r>
              <a:rPr lang="pl-PL" altLang="pl-PL" sz="1600" b="1" dirty="0"/>
              <a:t>wzrost kosztów życia może „wypychać” Seniorów z powrotem na rynek pracy.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/>
              <a:t>Finansowa zależność od renty/emerytury wyznacza bliski „horyzont” możliwości </a:t>
            </a:r>
            <a:r>
              <a:rPr lang="pl-PL" altLang="pl-PL" sz="1600" dirty="0"/>
              <a:t>– to często czynnik istotnie określający chęć współuczestniczenia, zaangażowania w działalność na rzecz Seniorów – zagrożenie ubóstwem uprawdopodabnia wykluczenie społeczne. </a:t>
            </a:r>
            <a:r>
              <a:rPr lang="pl-PL" altLang="pl-PL" sz="1600" b="1" dirty="0"/>
              <a:t>Walka z tym pozostaje poza kompetencjami Urzędu Miejskiego w Gnieźnie.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35"/>
              </p:ext>
            </p:extLst>
          </p:nvPr>
        </p:nvGraphicFramePr>
        <p:xfrm>
          <a:off x="1659446" y="2203628"/>
          <a:ext cx="5753100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Sytuacja dochodowa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Pracuję w Gnieźnie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5,3%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Pracuję w Powiecie Gnieźnieńskim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Pracuję poza Gnieznem i Powiatem Gnieźnieńskim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1,2%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Obecnie nie pracuję, ale szukam pracy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Obecnie nie pracuję i nie szukam pracy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0,6%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Obecnie otrzymuję rentę, bądź emeryturę</a:t>
                      </a:r>
                      <a:endParaRPr lang="pl-PL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92,9%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116878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Komunikacja z Seniorami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30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Omawiając problem skutecznej komunikacji na linii Urząd Miejski w Gnieźnie – Seniorzy należy podkreślić konieczność rozróżnienia trzech kwestii: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Przekazanie informacji;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Upowszechnienie informacji;</a:t>
            </a:r>
          </a:p>
          <a:p>
            <a:pPr marL="285750" indent="-285750">
              <a:spcBef>
                <a:spcPct val="0"/>
              </a:spcBef>
            </a:pPr>
            <a:r>
              <a:rPr lang="pl-PL" altLang="pl-PL" sz="1800" dirty="0"/>
              <a:t>Wykorzystanie informacji.</a:t>
            </a:r>
          </a:p>
          <a:p>
            <a:pPr>
              <a:spcBef>
                <a:spcPct val="0"/>
              </a:spcBef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None/>
            </a:pPr>
            <a:r>
              <a:rPr lang="pl-PL" altLang="pl-PL" sz="1800" dirty="0"/>
              <a:t>Problem ze skuteczną komunikacją z Seniorami to konsekwencja niezrozumienia, czy może raczej niewykorzystania powyższego podziału.</a:t>
            </a:r>
          </a:p>
          <a:p>
            <a:pPr>
              <a:spcBef>
                <a:spcPct val="0"/>
              </a:spcBef>
              <a:buNone/>
            </a:pPr>
            <a:endParaRPr lang="pl-PL" altLang="pl-PL" sz="1800" dirty="0"/>
          </a:p>
          <a:p>
            <a:pPr>
              <a:spcBef>
                <a:spcPct val="0"/>
              </a:spcBef>
              <a:buNone/>
            </a:pPr>
            <a:endParaRPr lang="pl-PL" alt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Schemat skutecznej komunikacji z Seniorami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500" dirty="0"/>
              <a:t>By skutecznie komunikować się z Seniorami i jednocześnie by ta komunikacja miała szansę dostarczyć argumentów na rzecz udziału w konkretnym wydarzeniu należy przyjąć następujące założenia: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500" dirty="0"/>
              <a:t>Seniorzy są zdecydowanie bardziej aktywni towarzysko, odnosi się to także do kontaktów niemal przypadkowych, czy bazujących na relacjach sąsiedzkich (dalekie sąsiedztwo – podstawą może być zamieszkiwanie na tym samym osiedlu, ulicy), niż inne grupy wiekowe.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500" dirty="0"/>
              <a:t>Przestrzenią/okazją do realizowania tej postawy są „obowiązkowe”, a postulowane przez znaczną część Seniorów, rutynowe, codzienne spacery.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500" dirty="0"/>
              <a:t>Spacer w sensie komunikacyjnym jest kluczowy, ponieważ:</a:t>
            </a:r>
          </a:p>
          <a:p>
            <a:pPr marL="1085850" lvl="1" indent="-342900">
              <a:spcBef>
                <a:spcPct val="0"/>
              </a:spcBef>
            </a:pPr>
            <a:r>
              <a:rPr lang="pl-PL" altLang="pl-PL" sz="1500" dirty="0"/>
              <a:t>Pozyskuje się wówczas informacje </a:t>
            </a:r>
            <a:r>
              <a:rPr lang="pl-PL" altLang="pl-PL" sz="1500" b="1" dirty="0"/>
              <a:t>– plakaty – gdzie umieszczać?;</a:t>
            </a:r>
          </a:p>
          <a:p>
            <a:pPr marL="1085850" lvl="1" indent="-342900">
              <a:spcBef>
                <a:spcPct val="0"/>
              </a:spcBef>
            </a:pPr>
            <a:r>
              <a:rPr lang="pl-PL" altLang="pl-PL" sz="1500" dirty="0"/>
              <a:t>Przekazuje się informacje – rozmowy z innymi Seniorami;</a:t>
            </a:r>
          </a:p>
          <a:p>
            <a:pPr marL="1085850" lvl="1" indent="-342900">
              <a:spcBef>
                <a:spcPct val="0"/>
              </a:spcBef>
            </a:pPr>
            <a:r>
              <a:rPr lang="pl-PL" altLang="pl-PL" sz="1500" dirty="0"/>
              <a:t>Przetwarza się informacje – z plakatu, Internetu, radia, telewizji, te od doświadczonej sąsiadki;</a:t>
            </a:r>
          </a:p>
          <a:p>
            <a:pPr marL="1085850" lvl="1" indent="-342900">
              <a:spcBef>
                <a:spcPct val="0"/>
              </a:spcBef>
            </a:pPr>
            <a:r>
              <a:rPr lang="pl-PL" altLang="pl-PL" sz="1500" dirty="0"/>
              <a:t>Potwierdza się własne stanowisko – okazja do skonfrontowania się z innymi osobami.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500" dirty="0"/>
              <a:t>Po spacerze, czy wielu spacerach, Senior wie, jest przekonany i przekazuje informacje bliższym znajomym – sąsiedzi, znajomi, rodzina.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500" dirty="0"/>
              <a:t>Istotna w promocji jest rola plakatu – radio, czy telewizja umożliwiają zbyt krótki kontakt z informacją. Internet, upubliczniający plakat, jest pod tym względem narzędziem skuteczniejszym i bardziej efektywnym.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5250649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Nie każdy Senior jest klientem Wydziału Spraw Społecznych </a:t>
            </a:r>
            <a:r>
              <a:rPr lang="pl-PL" altLang="pl-PL" sz="2000" b="1"/>
              <a:t>Urzędu Miejskiego…</a:t>
            </a:r>
            <a:endParaRPr lang="pl-PL" altLang="pl-PL" sz="2000" b="1" dirty="0"/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5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Zdrowie – pełne lub niewymagające „istotnego” wsparcia w trakcie realizacji różnych form aktywizacji (brak przygotowanego personelu, zdolnego zabezpieczyć potrzeby Seniora, wykraczające poza podanie „szklanki wody”);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Zdrowie – Seniorzy są świadomi swoich możliwości i ograniczeń zdrowotnych;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Wiek – jest bez znaczenia, choć zapewne działania winny być ukierunkowane na młodsze grupy, z prawem do „wcześniejszej” emerytury;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Wiek – istotna jest tutaj jednak nie data urodzenia, a kondycja psychofizyczna konkretnej osoby;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Płeć – raczej kobieta; wdowa/wdowiec;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Płeć – oferta łączona, ale także skierowana przede wszystkim do kobiet lub mężczyzn;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Wykształcenie – współcześnie inne niż obecnie;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600" dirty="0"/>
              <a:t>Działania nie powinny być skierowane na osoby z istotnymi obciążeniami/deficytami:</a:t>
            </a:r>
          </a:p>
          <a:p>
            <a:pPr marL="1028700" lvl="1">
              <a:spcBef>
                <a:spcPct val="0"/>
              </a:spcBef>
            </a:pPr>
            <a:r>
              <a:rPr lang="pl-PL" altLang="pl-PL" sz="1600" dirty="0"/>
              <a:t>Zdrowotnymi,</a:t>
            </a:r>
          </a:p>
          <a:p>
            <a:pPr marL="1028700" lvl="1">
              <a:spcBef>
                <a:spcPct val="0"/>
              </a:spcBef>
            </a:pPr>
            <a:r>
              <a:rPr lang="pl-PL" altLang="pl-PL" sz="1600" dirty="0"/>
              <a:t>Czasu,</a:t>
            </a:r>
          </a:p>
          <a:p>
            <a:pPr marL="1028700" lvl="1">
              <a:spcBef>
                <a:spcPct val="0"/>
              </a:spcBef>
            </a:pPr>
            <a:r>
              <a:rPr lang="pl-PL" altLang="pl-PL" sz="1600" dirty="0"/>
              <a:t>Dysponujące znacznie ograniczonymi kapitałami:</a:t>
            </a:r>
          </a:p>
          <a:p>
            <a:pPr marL="1428750" lvl="2">
              <a:spcBef>
                <a:spcPct val="0"/>
              </a:spcBef>
            </a:pPr>
            <a:r>
              <a:rPr lang="pl-PL" altLang="pl-PL" sz="1400" dirty="0"/>
              <a:t>Społecznymi,</a:t>
            </a:r>
          </a:p>
          <a:p>
            <a:pPr marL="1428750" lvl="2">
              <a:spcBef>
                <a:spcPct val="0"/>
              </a:spcBef>
            </a:pPr>
            <a:r>
              <a:rPr lang="pl-PL" altLang="pl-PL" sz="1400" dirty="0"/>
              <a:t>Cywilizacyjnymi,</a:t>
            </a:r>
          </a:p>
          <a:p>
            <a:pPr marL="1428750" lvl="2">
              <a:spcBef>
                <a:spcPct val="0"/>
              </a:spcBef>
            </a:pPr>
            <a:r>
              <a:rPr lang="pl-PL" altLang="pl-PL" sz="1400" dirty="0"/>
              <a:t>Finansowymi.</a:t>
            </a:r>
            <a:endParaRPr lang="pl-PL" altLang="pl-PL" sz="1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162395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Zadania Wydziału Spraw Społecznych, zorientowane na potrzeby Seniorów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8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Kanibalizm „marki” – trzeba skatalogować i w miarę możliwości wyznaczyć wyraźne granice działań różnych instytucji Miasta, jak i tych przez niego wspieranych/od niego zależnych. Przede wszystkim jest to kwestia rozgraniczenia przestrzeni działań Miejskiego Ośrodka Pomocy Społecznej i Wydziału Spraw Społecznych Urzędu Miejskiego w Gnieźnie.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Oferta winna uwzględniać działania w obszarze czas wolny/hobby/zainteresowania, a także różnice między płciami.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Oferta winna uwzględniać także działania w obszarze integracji – postulowane i oczekiwane przez obecnych liderów: spotkania, tańce, zabawa. Piknik organizowany pod koniec lata 2021 spotkał się z bardzo pozytywnym odzewem.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Utworzenie i wdrożenie skutecznych narzędzi identyfikacji Seniorów „w potrzebie”, jak i przede wszystkim Seniorów „z potencjałem” koniecznym do przyjęcia wsparcia ze strony różnych instytucji.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eriod"/>
            </a:pPr>
            <a:r>
              <a:rPr lang="pl-PL" altLang="pl-PL" sz="1800" dirty="0"/>
              <a:t>„Kojarzenie” konkretnego Seniora, definiującego „uzasadnione” potrzeby/oczekiwania, z właściwą instytucją poprzez określenie zasobów własnych, publicznych, jak i NGO w obszarze różnych form wsparcia oferowanego Seniorom.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105118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Charakterystyka próby w badaniach CLT – 4 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8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772816"/>
            <a:ext cx="8568953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/>
              <a:t>Gospodarstwa domowe badanych osób: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Gospodarstwa domowe badanych osób nie stanowią współcześnie przestrzeni zajmowanych przez rodziny wielopokoleniowe.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/>
              <a:t>Pozornie to mniej obowiązków opiekuńczych związanych z posiadaniem wnucząt, w praktyce - nierzadko konieczność prowadzenia dwóch gospodarstw domowych – Seniora/Seniorów </a:t>
            </a:r>
            <a:br>
              <a:rPr lang="pl-PL" altLang="pl-PL" sz="1600" dirty="0"/>
            </a:br>
            <a:r>
              <a:rPr lang="pl-PL" altLang="pl-PL" sz="1600" dirty="0"/>
              <a:t>i dzieci z wnuczętami.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b="1" dirty="0"/>
              <a:t>Warto jednak podkreślić, iż część Seniorów żyje „samodzielnie”, wolna od obowiązków opieki nad dziećmi, wnukami, czy własnymi rodzicami, innymi członkami rodzin i ci wydają się być szczególnie ważni jako potencjalni kandydaci na klientów Wydziału Spraw Społecznych Urzędu Miejskiego w Gnieźnie.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0342"/>
              </p:ext>
            </p:extLst>
          </p:nvPr>
        </p:nvGraphicFramePr>
        <p:xfrm>
          <a:off x="755576" y="2282522"/>
          <a:ext cx="3704642" cy="1565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Wielkość</a:t>
                      </a:r>
                      <a:r>
                        <a:rPr lang="pl-PL" sz="1400" b="1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gospodarstwa domowego</a:t>
                      </a:r>
                      <a:endParaRPr lang="pl-PL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Jedna</a:t>
                      </a:r>
                      <a:r>
                        <a:rPr lang="pl-PL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osoba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28,8%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Dwie osoby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64,1%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Trzy osoby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3,5%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Cztery osoby i więcej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3,5%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83505"/>
              </p:ext>
            </p:extLst>
          </p:nvPr>
        </p:nvGraphicFramePr>
        <p:xfrm>
          <a:off x="4688395" y="2282522"/>
          <a:ext cx="3704642" cy="1565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Ilość dzieci w gospodarstwie domowym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36195" marB="36195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Brak dzieci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97,1%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Jedno dziecko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Dwoje dzieci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Troje dzieci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0,6%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11687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251520" y="1212721"/>
            <a:ext cx="85689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Podstawowe cechy dystynktywne wybranych grup Seniorów   </a:t>
            </a:r>
          </a:p>
        </p:txBody>
      </p:sp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91" name="PHOTO-PAINT" r:id="rId3" imgW="10730159" imgH="3746032" progId="CorelPhotoPaint.Image.12">
                  <p:embed/>
                </p:oleObj>
              </mc:Choice>
              <mc:Fallback>
                <p:oleObj name="PHOTO-PAINT" r:id="rId3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3919" y="1639974"/>
            <a:ext cx="8568953" cy="45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None/>
            </a:pPr>
            <a:r>
              <a:rPr lang="pl-PL" sz="1800" dirty="0"/>
              <a:t>Cztery podstawowe grupy Seniorów (mogą się przecinać, nie są rozłączne):</a:t>
            </a:r>
          </a:p>
          <a:p>
            <a:pPr lvl="1"/>
            <a:r>
              <a:rPr lang="pl-PL" sz="1600" b="1" dirty="0"/>
              <a:t>„opiekunowie” </a:t>
            </a:r>
            <a:r>
              <a:rPr lang="pl-PL" sz="1600" dirty="0"/>
              <a:t>– pomagają dzieciom w wychowaniu wnuków, bądź własnym rodzicom w mocno podeszłym wieku, innym członkom rodziny; dla nich ta opieka to znaczne wyzwanie i jednocześnie ograniczenie zainteresowania wydarzeniami dla seniorów organizowanymi przez miasto,</a:t>
            </a:r>
          </a:p>
          <a:p>
            <a:pPr lvl="1"/>
            <a:r>
              <a:rPr lang="pl-PL" sz="1600" b="1" dirty="0"/>
              <a:t>„działkowcy” </a:t>
            </a:r>
            <a:r>
              <a:rPr lang="pl-PL" sz="1600" dirty="0"/>
              <a:t>– przez znaczną część roku, od marca/kwietnia do października swoją energię i wolny czas wydatkują na działce i nie bardzo są zainteresowani alternatywnymi ofertami; pozostaje jednak wyzwanie jakim dla miasta jest zaoferowanie aktywności w okresie zimowym,</a:t>
            </a:r>
          </a:p>
          <a:p>
            <a:pPr lvl="1"/>
            <a:r>
              <a:rPr lang="pl-PL" sz="1600" b="1" dirty="0"/>
              <a:t>„potencjalni uczestnicy” </a:t>
            </a:r>
            <a:r>
              <a:rPr lang="pl-PL" sz="1600" dirty="0"/>
              <a:t>– różny wiek, różna sytuacja w domu – samotność lub para; osoby nieobciążone obowiązkami opieki, bądź „doglądania” działki; te osoby mają czas, ograniczone, ale jednak, wolne środki, część z nich także gotowość do pozytywnej reakcji na ofertę miasta,</a:t>
            </a:r>
          </a:p>
          <a:p>
            <a:pPr lvl="1"/>
            <a:r>
              <a:rPr lang="pl-PL" sz="1600" b="1" dirty="0"/>
              <a:t>„niezdolni” </a:t>
            </a:r>
            <a:r>
              <a:rPr lang="pl-PL" sz="1600" dirty="0"/>
              <a:t>– osoby w złym stanie zdrowia; nierzadko osoby borykające się </a:t>
            </a:r>
            <a:br>
              <a:rPr lang="pl-PL" sz="1600" dirty="0"/>
            </a:br>
            <a:r>
              <a:rPr lang="pl-PL" sz="1600" dirty="0"/>
              <a:t>z problemami finansowymi; nierzadko osoby, które potrzebowałyby wsparcia </a:t>
            </a:r>
            <a:br>
              <a:rPr lang="pl-PL" sz="1600" dirty="0"/>
            </a:br>
            <a:r>
              <a:rPr lang="pl-PL" sz="1600" dirty="0"/>
              <a:t>w samym wyjściu „do ludzi” – deficyty kompetencji społecznych powodowane samotnością, wieloletnim dystansem (przestrzeń dla pracowników socjalnych).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91433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9" descr="J:\Promocja - media\Dron\37949r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" y="-3706"/>
            <a:ext cx="9147300" cy="686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3" name="Obiekt 5"/>
          <p:cNvGraphicFramePr>
            <a:graphicFrameLocks noChangeAspect="1"/>
          </p:cNvGraphicFramePr>
          <p:nvPr/>
        </p:nvGraphicFramePr>
        <p:xfrm>
          <a:off x="152400" y="68263"/>
          <a:ext cx="328136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PHOTO-PAINT" r:id="rId4" imgW="10730159" imgH="3746032" progId="CorelPhotoPaint.Image.12">
                  <p:embed/>
                </p:oleObj>
              </mc:Choice>
              <mc:Fallback>
                <p:oleObj name="PHOTO-PAINT" r:id="rId4" imgW="10730159" imgH="3746032" progId="CorelPhotoPaint.Imag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8263"/>
                        <a:ext cx="328136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1115616" y="2097430"/>
            <a:ext cx="6912768" cy="2195666"/>
          </a:xfrm>
          <a:prstGeom prst="rect">
            <a:avLst/>
          </a:prstGeom>
          <a:solidFill>
            <a:schemeClr val="accent3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108520" y="2564904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6600" b="1" dirty="0">
                <a:solidFill>
                  <a:schemeClr val="bg1"/>
                </a:solidFill>
              </a:rPr>
              <a:t>Komunikacja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6098812"/>
            <a:ext cx="6336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Pracownia Badań Rynkowych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GSW Milenium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092280" y="6237312"/>
            <a:ext cx="16722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Gniezno 2021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724128" y="3326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/>
              <a:t>Badanie na zlecenie Urzędu Miejskiego w Gnieźnie</a:t>
            </a:r>
          </a:p>
        </p:txBody>
      </p:sp>
    </p:spTree>
    <p:extLst>
      <p:ext uri="{BB962C8B-B14F-4D97-AF65-F5344CB8AC3E}">
        <p14:creationId xmlns:p14="http://schemas.microsoft.com/office/powerpoint/2010/main" val="30199741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5937</Words>
  <Application>Microsoft Office PowerPoint</Application>
  <PresentationFormat>Pokaz na ekranie (4:3)</PresentationFormat>
  <Paragraphs>994</Paragraphs>
  <Slides>63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8" baseType="lpstr">
      <vt:lpstr>Arial</vt:lpstr>
      <vt:lpstr>Calibri</vt:lpstr>
      <vt:lpstr>Times New Roman</vt:lpstr>
      <vt:lpstr>Motyw pakietu Office</vt:lpstr>
      <vt:lpstr>PHOTO-PAINT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Uæytkownik</dc:creator>
  <cp:lastModifiedBy>Sylwia Jabłońska</cp:lastModifiedBy>
  <cp:revision>81</cp:revision>
  <dcterms:created xsi:type="dcterms:W3CDTF">2021-10-31T15:30:47Z</dcterms:created>
  <dcterms:modified xsi:type="dcterms:W3CDTF">2022-03-22T08:54:25Z</dcterms:modified>
</cp:coreProperties>
</file>