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716" r:id="rId2"/>
    <p:sldId id="717" r:id="rId3"/>
    <p:sldId id="715" r:id="rId4"/>
    <p:sldId id="719" r:id="rId5"/>
    <p:sldId id="714" r:id="rId6"/>
    <p:sldId id="722" r:id="rId7"/>
    <p:sldId id="739" r:id="rId8"/>
    <p:sldId id="724" r:id="rId9"/>
    <p:sldId id="730" r:id="rId10"/>
    <p:sldId id="725" r:id="rId11"/>
    <p:sldId id="741" r:id="rId12"/>
    <p:sldId id="743" r:id="rId13"/>
    <p:sldId id="737" r:id="rId14"/>
    <p:sldId id="745" r:id="rId15"/>
    <p:sldId id="747" r:id="rId16"/>
    <p:sldId id="751" r:id="rId17"/>
    <p:sldId id="752" r:id="rId18"/>
    <p:sldId id="775" r:id="rId19"/>
    <p:sldId id="776" r:id="rId20"/>
    <p:sldId id="777" r:id="rId21"/>
    <p:sldId id="778" r:id="rId22"/>
    <p:sldId id="779" r:id="rId23"/>
    <p:sldId id="780" r:id="rId24"/>
    <p:sldId id="781" r:id="rId25"/>
    <p:sldId id="782" r:id="rId26"/>
    <p:sldId id="783" r:id="rId27"/>
    <p:sldId id="784" r:id="rId28"/>
    <p:sldId id="785" r:id="rId29"/>
    <p:sldId id="786" r:id="rId30"/>
    <p:sldId id="729" r:id="rId31"/>
    <p:sldId id="674" r:id="rId32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wa" initials="E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DB77"/>
    <a:srgbClr val="3AA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B14D6D-202A-44AE-9E98-F60A7B90E187}" v="55" dt="2020-01-12T21:18:49.904"/>
  </p1510:revLst>
</p1510:revInfo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82" autoAdjust="0"/>
    <p:restoredTop sz="94361" autoAdjust="0"/>
  </p:normalViewPr>
  <p:slideViewPr>
    <p:cSldViewPr snapToGrid="0">
      <p:cViewPr varScale="1">
        <p:scale>
          <a:sx n="69" d="100"/>
          <a:sy n="69" d="100"/>
        </p:scale>
        <p:origin x="48" y="102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-626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624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2016-08-24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2016-08-24</a:t>
            </a:r>
            <a:endParaRPr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Kliknij, aby edytować style wzorca tekstu</a:t>
            </a:r>
          </a:p>
          <a:p>
            <a:pPr lvl="1" rtl="0"/>
            <a:r>
              <a:t>Drugi poziom</a:t>
            </a:r>
          </a:p>
          <a:p>
            <a:pPr lvl="2" rtl="0"/>
            <a:r>
              <a:t>Trzeci poziom</a:t>
            </a:r>
          </a:p>
          <a:p>
            <a:pPr lvl="3" rtl="0"/>
            <a:r>
              <a:t>Czwarty poziom</a:t>
            </a:r>
          </a:p>
          <a:p>
            <a:pPr lvl="4" rtl="0"/>
            <a:r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l-PL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p:transition spd="med" advClick="0" advTm="3844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pl-PL"/>
              <a:t>Kliknij, aby edytować styl</a:t>
            </a:r>
            <a:endParaRPr lang="pl"/>
          </a:p>
        </p:txBody>
      </p:sp>
      <p:grpSp>
        <p:nvGrpSpPr>
          <p:cNvPr id="84" name="Grup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grpSp>
        <p:nvGrpSpPr>
          <p:cNvPr id="98" name="Grup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grpSp>
        <p:nvGrpSpPr>
          <p:cNvPr id="112" name="Grupa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126" name="Tekst — symbol zastępczy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p:transition spd="med" advClick="0" advTm="3844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pl-PL"/>
              <a:t>Kliknij, aby edytować styl</a:t>
            </a:r>
            <a:endParaRPr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pl-PL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p:transition spd="med" advClick="0" advTm="3844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pl-PL"/>
              <a:t>Kliknij, aby edytować styl</a:t>
            </a:r>
            <a:endParaRPr dirty="0"/>
          </a:p>
        </p:txBody>
      </p:sp>
      <p:grpSp>
        <p:nvGrpSpPr>
          <p:cNvPr id="8" name="Grup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Dowolny kształt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Dowolny kształt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Grup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Dowolny kształt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Dowolny kształt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Dowolny kształt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Dowolny kształt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Dowolny kształt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Dowolny kształt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Dowolny kształt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Dowolny kształt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Dowolny kształt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Dowolny kształt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p:transition spd="med" advClick="0" advTm="3844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p:transition spd="med" advClick="0" advTm="3844">
    <p:wipe dir="d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p:transition spd="med" advClick="0" advTm="3844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p:transition spd="med" advClick="0" advTm="3844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p:transition spd="med" advClick="0" advTm="3844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p:transition spd="med" advClick="0" advTm="3844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p:transition spd="med" advClick="0" advTm="3844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p:transition spd="med" advClick="0" advTm="3844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p:transition spd="med" advClick="0" advTm="3844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"/>
          </a:p>
        </p:txBody>
      </p:sp>
      <p:grpSp>
        <p:nvGrpSpPr>
          <p:cNvPr id="9" name="Grupa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39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40" name="Tekst — symbol zastępczy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p:transition spd="med" advClick="0" advTm="3844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obrazy z podpis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"/>
          </a:p>
        </p:txBody>
      </p:sp>
      <p:grpSp>
        <p:nvGrpSpPr>
          <p:cNvPr id="52" name="Grupa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81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grpSp>
        <p:nvGrpSpPr>
          <p:cNvPr id="84" name="Grupa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82" name="Tekst — symbol zastępczy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grpSp>
        <p:nvGrpSpPr>
          <p:cNvPr id="97" name="Grupa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83" name="Tekst — symbol zastępczy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p:transition spd="med" advClick="0" advTm="3844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"/>
              <a:t>Edytuj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/>
              <a:t>2016-08-24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p:transition spd="med" advClick="0" advTm="3844">
    <p:wipe dir="d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http://www.zszgoras.pol.pl/szkolazklasa/ago.png" TargetMode="External"/><Relationship Id="rId12" Type="http://schemas.openxmlformats.org/officeDocument/2006/relationships/image" Target="../media/image48.jpeg"/><Relationship Id="rId2" Type="http://schemas.openxmlformats.org/officeDocument/2006/relationships/image" Target="../media/image39.pn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7.jpeg"/><Relationship Id="rId5" Type="http://schemas.openxmlformats.org/officeDocument/2006/relationships/image" Target="../media/image42.jpe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1.jpe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222.com.pl/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 noGrp="1"/>
          </p:cNvSpPr>
          <p:nvPr>
            <p:ph type="ctrTitle"/>
          </p:nvPr>
        </p:nvSpPr>
        <p:spPr>
          <a:xfrm>
            <a:off x="3834581" y="803565"/>
            <a:ext cx="8630797" cy="33943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b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</a:br>
            <a:b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</a:br>
            <a:b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</a:br>
            <a:b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</a:br>
            <a:b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</a:br>
            <a:b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</a:br>
            <a:b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</a:br>
            <a:b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</a:br>
            <a:b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</a:br>
            <a:b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</a:br>
            <a:b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</a:b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Oddziały przedszkolne </a:t>
            </a:r>
            <a:b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</a:b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w Szkole Podstawowej nr 222 </a:t>
            </a:r>
            <a:b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</a:b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im. Jana Brzechwy w Warszawie</a:t>
            </a:r>
            <a:b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</a:br>
            <a:endParaRPr lang="pl" sz="3600" b="1" dirty="0">
              <a:solidFill>
                <a:srgbClr val="00B050"/>
              </a:solidFill>
              <a:latin typeface="Comic Sans MS" panose="030F0702030302020204" pitchFamily="66" charset="0"/>
              <a:cs typeface="Calibri Light" panose="020F030202020403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800" y="653821"/>
            <a:ext cx="1700212" cy="1766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rostokąt 5"/>
          <p:cNvSpPr/>
          <p:nvPr/>
        </p:nvSpPr>
        <p:spPr>
          <a:xfrm>
            <a:off x="4454012" y="4037852"/>
            <a:ext cx="74479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00B050"/>
                </a:solidFill>
                <a:latin typeface="Comic Sans MS" panose="030F0702030302020204" pitchFamily="66" charset="0"/>
                <a:ea typeface="+mj-ea"/>
                <a:cs typeface="Calibri Light" panose="020F0302020204030204" pitchFamily="34" charset="0"/>
              </a:rPr>
              <a:t>„Przemija dzień za dniem </a:t>
            </a:r>
          </a:p>
          <a:p>
            <a:pPr algn="ctr"/>
            <a:r>
              <a:rPr lang="pl-PL" sz="2000" b="1" dirty="0">
                <a:solidFill>
                  <a:srgbClr val="00B050"/>
                </a:solidFill>
                <a:latin typeface="Comic Sans MS" panose="030F0702030302020204" pitchFamily="66" charset="0"/>
                <a:ea typeface="+mj-ea"/>
                <a:cs typeface="Calibri Light" panose="020F0302020204030204" pitchFamily="34" charset="0"/>
              </a:rPr>
              <a:t>i to czego jeszcze wczoraj nie wiedziałem dziś już wiem.”</a:t>
            </a:r>
          </a:p>
          <a:p>
            <a:pPr algn="r"/>
            <a:r>
              <a:rPr lang="pl-PL" sz="2000" b="1" dirty="0">
                <a:solidFill>
                  <a:srgbClr val="00B050"/>
                </a:solidFill>
                <a:latin typeface="Comic Sans MS" panose="030F0702030302020204" pitchFamily="66" charset="0"/>
                <a:ea typeface="+mj-ea"/>
                <a:cs typeface="Calibri Light" panose="020F0302020204030204" pitchFamily="34" charset="0"/>
              </a:rPr>
              <a:t>                                      Jan Brzechwa</a:t>
            </a:r>
          </a:p>
        </p:txBody>
      </p:sp>
      <p:pic>
        <p:nvPicPr>
          <p:cNvPr id="3" name="bensound-littleide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19606"/>
      </p:ext>
    </p:extLst>
  </p:cSld>
  <p:clrMapOvr>
    <a:masterClrMapping/>
  </p:clrMapOvr>
  <p:transition spd="med" advClick="0" advTm="384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-2599176" y="777796"/>
            <a:ext cx="11333388" cy="894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-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Zdrowe posiłki</a:t>
            </a:r>
            <a:endParaRPr lang="pl" sz="3600" b="1" dirty="0">
              <a:solidFill>
                <a:srgbClr val="00B050"/>
              </a:solidFill>
              <a:latin typeface="Comic Sans MS" panose="030F0702030302020204" pitchFamily="66" charset="0"/>
              <a:cs typeface="Calibri Light" panose="020F0302020204030204" pitchFamily="34" charset="0"/>
            </a:endParaRPr>
          </a:p>
        </p:txBody>
      </p:sp>
      <p:sp>
        <p:nvSpPr>
          <p:cNvPr id="4" name="Zawartość — symbol zastępczy 13"/>
          <p:cNvSpPr txBox="1">
            <a:spLocks/>
          </p:cNvSpPr>
          <p:nvPr/>
        </p:nvSpPr>
        <p:spPr>
          <a:xfrm>
            <a:off x="382904" y="1672568"/>
            <a:ext cx="8929421" cy="5523705"/>
          </a:xfrm>
          <a:prstGeom prst="rect">
            <a:avLst/>
          </a:prstGeom>
        </p:spPr>
        <p:txBody>
          <a:bodyPr rtlCol="0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8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Dzieci spożywają drugie śniadanie i podwieczorek w swojej sali.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W okresie jesienno-zimowym otrzymują na śniadanie zdrową kanapkę.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Obiady przygotowane w szkolnej kuchni uczniowie jedzą pod opieką wychowawcy w stołówce naszej szkoły.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Dzieci uczestniczą w akcjach propagujących zdrowe odżywianie.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pl-PL" sz="2000" b="1" dirty="0">
              <a:solidFill>
                <a:schemeClr val="bg2">
                  <a:lumMod val="25000"/>
                </a:schemeClr>
              </a:solidFill>
            </a:endParaRPr>
          </a:p>
          <a:p>
            <a:endParaRPr lang="pl-PL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4881" y="5043488"/>
            <a:ext cx="2812732" cy="12430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58400" y="3500438"/>
            <a:ext cx="1971674" cy="20716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1"/>
            <a:ext cx="333375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810" y="4536281"/>
            <a:ext cx="3740465" cy="2121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5388093"/>
      </p:ext>
    </p:extLst>
  </p:cSld>
  <p:clrMapOvr>
    <a:masterClrMapping/>
  </p:clrMapOvr>
  <p:transition spd="med" advClick="0" advTm="3844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361068" y="234278"/>
            <a:ext cx="11333388" cy="8407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Uczniowie mają do dyspozycji: </a:t>
            </a:r>
          </a:p>
        </p:txBody>
      </p:sp>
      <p:sp>
        <p:nvSpPr>
          <p:cNvPr id="4" name="Prostokąt 3"/>
          <p:cNvSpPr/>
          <p:nvPr/>
        </p:nvSpPr>
        <p:spPr>
          <a:xfrm>
            <a:off x="667264" y="1075038"/>
            <a:ext cx="5789803" cy="3794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dużą salę gimnastyczną,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powłokę pneumatyczną nad boiskiem szkolnym,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wielofunkcyjne boisko sportowe z mini siłownią,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nowoczesny plac zabaw,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salę do zabaw ruchowych,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pobliską pływalnię „Foka”.</a:t>
            </a:r>
          </a:p>
        </p:txBody>
      </p:sp>
      <p:pic>
        <p:nvPicPr>
          <p:cNvPr id="3074" name="Picture 2" descr="https://northeurope1-mediap.svc.ms/transform/thumbnail?provider=spo&amp;inputFormat=jpg&amp;cs=fFNQTw&amp;docid=https%3A%2F%2Fsp222-my.sharepoint.com%3A443%2F_api%2Fv2.0%2Fdrives%2Fb!7BxqbVXOF0Ku6XIqMn6-YnRfQNmiTq5GobMXG60VYwz83yVl0fAbRavI_9P-RZDi%2Fitems%2F01LDTP4PO3GFHO6HWJZ5CLBCMN2LQV7Y6B%3Fversion%3DPublished&amp;access_token=eyJ0eXAiOiJKV1QiLCJhbGciOiJub25lIn0.eyJhdWQiOiIwMDAwMDAwMy0wMDAwLTBmZjEtY2UwMC0wMDAwMDAwMDAwMDAvc3AyMjItbXkuc2hhcmVwb2ludC5jb21AOWY4YzYzYTQtNWRhMS00YzZjLWE1YTEtYjdiZDRlYWU0NjdlIiwiaXNzIjoiMDAwMDAwMDMtMDAwMC0wZmYxLWNlMDAtMDAwMDAwMDAwMDAwIiwibmJmIjoiMTYwNTcxMTYwMCIsImV4cCI6IjE2MDU3MzMyMDAiLCJlbmRwb2ludHVybCI6IjJjMXdzMFJVcUdsVGlCQ3QydEUxWk5EbThudDRRbTZsUXJabUFaczZDWnc9IiwiZW5kcG9pbnR1cmxMZW5ndGgiOiIxMTUiLCJpc2xvb3BiYWNrIjoiVHJ1ZSIsInZlciI6Imhhc2hlZHByb29mdG9rZW4iLCJzaXRlaWQiOiJObVEyWVRGalpXTXRZMlUxTlMwME1qRTNMV0ZsWlRrdE56SXlZVE15TjJWaVpUWXkiLCJuYW1laWQiOiIwIy5mfG1lbWJlcnNoaXB8YS5qYW5pY2thQHNwMjIyLmVkdS5wbCIsIm5paSI6Im1pY3Jvc29mdC5zaGFyZXBvaW50IiwiaXN1c2VyIjoidHJ1ZSIsImNhY2hla2V5IjoiMGguZnxtZW1iZXJzaGlwfDEwMDMyMDAwZjMzZjg4ZTFAbGl2ZS5jb20iLCJ0dCI6IjAiLCJ1c2VQZXJzaXN0ZW50Q29va2llIjoiMiJ9.cWZEWEcwNWpFbnE2N3YrcVdRVFN5aG90dDVjcWZPQ0p5SVNLYWJZUDJWND0&amp;encodeFailures=1&amp;srcWidth=&amp;srcHeight=&amp;width=1738&amp;height=782&amp;action=Acces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5347">
            <a:off x="8523494" y="4257594"/>
            <a:ext cx="3369262" cy="1515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364" y="1075037"/>
            <a:ext cx="3435927" cy="2153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90" y="3463922"/>
            <a:ext cx="3532909" cy="2410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65" y="4869562"/>
            <a:ext cx="2976480" cy="1689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6955746"/>
      </p:ext>
    </p:extLst>
  </p:cSld>
  <p:clrMapOvr>
    <a:masterClrMapping/>
  </p:clrMapOvr>
  <p:transition spd="med" advClick="0" advTm="3844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537" y="4761837"/>
            <a:ext cx="10629115" cy="1963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/>
          <p:cNvSpPr txBox="1"/>
          <p:nvPr/>
        </p:nvSpPr>
        <p:spPr>
          <a:xfrm>
            <a:off x="-646737" y="5350655"/>
            <a:ext cx="1221970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pl-PL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>
              <a:lnSpc>
                <a:spcPct val="150000"/>
              </a:lnSpc>
            </a:pPr>
            <a:endParaRPr lang="pl-PL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  <a:p>
            <a:pPr>
              <a:lnSpc>
                <a:spcPct val="150000"/>
              </a:lnSpc>
            </a:pP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336565" y="172995"/>
            <a:ext cx="11333388" cy="8031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Posiadamy:</a:t>
            </a:r>
          </a:p>
        </p:txBody>
      </p:sp>
      <p:sp>
        <p:nvSpPr>
          <p:cNvPr id="5" name="Prostokąt 4"/>
          <p:cNvSpPr/>
          <p:nvPr/>
        </p:nvSpPr>
        <p:spPr>
          <a:xfrm>
            <a:off x="336565" y="976185"/>
            <a:ext cx="115851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2 nowoczesne pracownie informatyczne (w każdej 24 stanowiska, rzutnik multimedialny),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sale do zajęć lekcyjnych i pozalekcyjnych wyposażone w tablice interaktywne, rzutniki multimedialne, komputery, drukarki, sprzęt RTV,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sale do zajęć specjalistycznych (gabinet: logopedy, terapeuty, psychologa)nowoczesny program do przedmiotów przyrodniczych </a:t>
            </a:r>
            <a:r>
              <a:rPr lang="pl-PL" sz="2000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Corinth</a:t>
            </a: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bibliotekę szkolną wyposażoną w bogaty księgozbiór,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wideodomofony</a:t>
            </a: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w wielu salach świetlicowych,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monitoring wewnętrzy i zewnętrzny.</a:t>
            </a:r>
          </a:p>
        </p:txBody>
      </p:sp>
    </p:spTree>
    <p:extLst>
      <p:ext uri="{BB962C8B-B14F-4D97-AF65-F5344CB8AC3E}">
        <p14:creationId xmlns:p14="http://schemas.microsoft.com/office/powerpoint/2010/main" val="2767016455"/>
      </p:ext>
    </p:extLst>
  </p:cSld>
  <p:clrMapOvr>
    <a:masterClrMapping/>
  </p:clrMapOvr>
  <p:transition spd="med" advClick="0" advTm="3844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181" y="1952156"/>
            <a:ext cx="2507537" cy="99397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42" descr="logo_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94" y="4538131"/>
            <a:ext cx="1552644" cy="15495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4" descr="szkola_w_pilotazu_programowan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310" y="3480614"/>
            <a:ext cx="3328075" cy="76708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3" descr="rok_szkoly_w_ruch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1" r="45512" b="23160"/>
          <a:stretch>
            <a:fillRect/>
          </a:stretch>
        </p:blipFill>
        <p:spPr bwMode="auto">
          <a:xfrm>
            <a:off x="2416269" y="1864584"/>
            <a:ext cx="2194864" cy="108155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l_fi" descr="http://www.zszgoras.pol.pl/szkolazklasa/ago.png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028" y="4636263"/>
            <a:ext cx="1390985" cy="13533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64" y="1410144"/>
            <a:ext cx="1843121" cy="15638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3064" y="4307011"/>
            <a:ext cx="2526414" cy="168304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31726" y="4692712"/>
            <a:ext cx="1720617" cy="129544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29" y="4398898"/>
            <a:ext cx="1906146" cy="15892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E98C379-B923-457D-B915-5601E66F14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246" y="3127260"/>
            <a:ext cx="1695795" cy="112043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FBDFBBE3-E1AF-4759-BEB2-8664D73310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546" y="1648900"/>
            <a:ext cx="1322467" cy="132246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E9B0B871-B1E2-44B7-ACB4-1ACCF61DE14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975" y="1600794"/>
            <a:ext cx="1358953" cy="135895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2" name="Tytuł 1"/>
          <p:cNvSpPr txBox="1">
            <a:spLocks/>
          </p:cNvSpPr>
          <p:nvPr/>
        </p:nvSpPr>
        <p:spPr>
          <a:xfrm>
            <a:off x="402187" y="-47523"/>
            <a:ext cx="11333388" cy="894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Nasze wyróżnienia i certyfikaty: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69" y="3174208"/>
            <a:ext cx="2700015" cy="109688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" name="Picture 41" descr="dysleksja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9" b="-2946"/>
          <a:stretch/>
        </p:blipFill>
        <p:spPr bwMode="auto">
          <a:xfrm>
            <a:off x="213064" y="3052348"/>
            <a:ext cx="1726179" cy="123670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027244"/>
      </p:ext>
    </p:extLst>
  </p:cSld>
  <p:clrMapOvr>
    <a:masterClrMapping/>
  </p:clrMapOvr>
  <p:transition spd="med" advClick="0" advTm="3844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/>
          <p:cNvSpPr txBox="1"/>
          <p:nvPr/>
        </p:nvSpPr>
        <p:spPr>
          <a:xfrm>
            <a:off x="1290083" y="1565564"/>
            <a:ext cx="7287468" cy="847388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Terapeuci pedagogiczni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Nauczyciele wspomagający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Pedagog szkolny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Psycholog szkolny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Neurologopeda</a:t>
            </a:r>
            <a:endParaRPr lang="pl-PL" sz="2000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Pielęgniarka szkolna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Pracownicy świetlicy</a:t>
            </a:r>
          </a:p>
          <a:p>
            <a:pPr>
              <a:lnSpc>
                <a:spcPct val="150000"/>
              </a:lnSpc>
            </a:pPr>
            <a:r>
              <a:rPr lang="pl-PL" sz="16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>
              <a:lnSpc>
                <a:spcPct val="150000"/>
              </a:lnSpc>
            </a:pPr>
            <a:endParaRPr lang="pl-PL" sz="1600" dirty="0">
              <a:solidFill>
                <a:schemeClr val="bg2">
                  <a:lumMod val="25000"/>
                </a:schemeClr>
              </a:solidFill>
            </a:endParaRPr>
          </a:p>
          <a:p>
            <a:endParaRPr lang="pl-PL" dirty="0">
              <a:solidFill>
                <a:srgbClr val="002060"/>
              </a:solidFill>
            </a:endParaRPr>
          </a:p>
          <a:p>
            <a:endParaRPr lang="pl-PL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endParaRPr lang="pl-PL" dirty="0"/>
          </a:p>
          <a:p>
            <a:endParaRPr lang="pl-PL" dirty="0"/>
          </a:p>
        </p:txBody>
      </p:sp>
      <p:sp>
        <p:nvSpPr>
          <p:cNvPr id="11" name="Tytuł 1"/>
          <p:cNvSpPr txBox="1">
            <a:spLocks/>
          </p:cNvSpPr>
          <p:nvPr/>
        </p:nvSpPr>
        <p:spPr>
          <a:xfrm>
            <a:off x="336565" y="367990"/>
            <a:ext cx="11333388" cy="894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Uczniów naszej szkoły wspierają specjaliści:</a:t>
            </a:r>
          </a:p>
        </p:txBody>
      </p:sp>
      <p:pic>
        <p:nvPicPr>
          <p:cNvPr id="1028" name="Picture 4" descr="ROZPOCZĘCIE ROKU DLA ODDZIAŁÓW PRZEDSZKOLNYCH – Szkoła Podstawowa w  Nieżywięci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38" y="1745672"/>
            <a:ext cx="2543175" cy="249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rupa Małych Dzieci Bawić Się Z Blokami | Darmowy Wek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6" y="3325091"/>
            <a:ext cx="3394365" cy="282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334498"/>
      </p:ext>
    </p:extLst>
  </p:cSld>
  <p:clrMapOvr>
    <a:masterClrMapping/>
  </p:clrMapOvr>
  <p:transition spd="med" advClick="0" advTm="3844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49782" y="235527"/>
            <a:ext cx="8871262" cy="1995055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OPIEKA </a:t>
            </a:r>
            <a:br>
              <a:rPr lang="pl-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</a:br>
            <a:r>
              <a:rPr lang="pl-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PSYCHOLOGICZN0-PEDAGOGICZNA  </a:t>
            </a:r>
            <a:br>
              <a:rPr lang="pl-PL" dirty="0">
                <a:latin typeface="Comic Sans MS" panose="030F0702030302020204" pitchFamily="66" charset="0"/>
                <a:cs typeface="Arial" panose="020B0604020202020204" pitchFamily="34" charset="0"/>
              </a:rPr>
            </a:br>
            <a:endParaRPr lang="pl-PL" dirty="0">
              <a:latin typeface="Comic Sans MS" panose="030F0702030302020204" pitchFamily="66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993923" y="1828800"/>
            <a:ext cx="8834283" cy="4630993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Psycholog:</a:t>
            </a:r>
          </a:p>
          <a:p>
            <a:pPr marL="457200" indent="-457200">
              <a:buFontTx/>
              <a:buChar char="-"/>
            </a:pPr>
            <a:r>
              <a:rPr lang="pl-PL" sz="32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Golonka Alicja ( oddziały 0-3 )</a:t>
            </a:r>
          </a:p>
          <a:p>
            <a:pPr marL="457200" indent="-457200">
              <a:buFontTx/>
              <a:buChar char="-"/>
            </a:pPr>
            <a:r>
              <a:rPr lang="pl-PL" sz="3200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Paciukanis</a:t>
            </a:r>
            <a:r>
              <a:rPr lang="pl-PL" sz="32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 Dorota ( oddziały 4 -8 )</a:t>
            </a:r>
          </a:p>
          <a:p>
            <a:endParaRPr lang="pl-PL" sz="3200" b="1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  <a:cs typeface="Calibri Light" panose="020F0302020204030204" pitchFamily="34" charset="0"/>
            </a:endParaRPr>
          </a:p>
          <a:p>
            <a:r>
              <a:rPr lang="pl-PL" sz="32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Pedagog:</a:t>
            </a:r>
          </a:p>
          <a:p>
            <a:pPr marL="457200" indent="-457200">
              <a:buFontTx/>
              <a:buChar char="-"/>
            </a:pPr>
            <a:r>
              <a:rPr lang="pl-PL" sz="32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Klimaszewska Jadwiga</a:t>
            </a:r>
          </a:p>
          <a:p>
            <a:endParaRPr lang="pl-PL" sz="1400" dirty="0">
              <a:solidFill>
                <a:schemeClr val="bg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241723"/>
      </p:ext>
    </p:extLst>
  </p:cSld>
  <p:clrMapOvr>
    <a:masterClrMapping/>
  </p:clrMapOvr>
  <p:transition spd="med" advClick="0" advTm="3844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981200" y="2583543"/>
            <a:ext cx="8229600" cy="356008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endParaRPr lang="pl-PL" sz="32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8198" name="Line 21"/>
          <p:cNvSpPr>
            <a:spLocks noChangeShapeType="1"/>
          </p:cNvSpPr>
          <p:nvPr/>
        </p:nvSpPr>
        <p:spPr bwMode="auto">
          <a:xfrm>
            <a:off x="6816726" y="3573464"/>
            <a:ext cx="752474" cy="99853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199" name="Line 24"/>
          <p:cNvSpPr>
            <a:spLocks noChangeShapeType="1"/>
          </p:cNvSpPr>
          <p:nvPr/>
        </p:nvSpPr>
        <p:spPr bwMode="auto">
          <a:xfrm flipV="1">
            <a:off x="4136572" y="3573463"/>
            <a:ext cx="1167268" cy="998536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200" name="Line 25"/>
          <p:cNvSpPr>
            <a:spLocks noChangeShapeType="1"/>
          </p:cNvSpPr>
          <p:nvPr/>
        </p:nvSpPr>
        <p:spPr bwMode="auto">
          <a:xfrm flipV="1">
            <a:off x="5303840" y="4876799"/>
            <a:ext cx="1512886" cy="1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201" name="Text Box 26"/>
          <p:cNvSpPr txBox="1">
            <a:spLocks noChangeArrowheads="1"/>
          </p:cNvSpPr>
          <p:nvPr/>
        </p:nvSpPr>
        <p:spPr bwMode="auto">
          <a:xfrm>
            <a:off x="5411789" y="2978150"/>
            <a:ext cx="1296988" cy="376238"/>
          </a:xfrm>
          <a:prstGeom prst="rect">
            <a:avLst/>
          </a:prstGeom>
          <a:solidFill>
            <a:srgbClr val="CCFF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pl-PL" b="1" dirty="0">
                <a:solidFill>
                  <a:schemeClr val="tx1"/>
                </a:solidFill>
                <a:latin typeface="Arial" panose="020B0604020202020204" pitchFamily="34" charset="0"/>
              </a:rPr>
              <a:t>DZIECKO</a:t>
            </a:r>
          </a:p>
        </p:txBody>
      </p:sp>
      <p:sp>
        <p:nvSpPr>
          <p:cNvPr id="8202" name="Text Box 28"/>
          <p:cNvSpPr txBox="1">
            <a:spLocks noChangeArrowheads="1"/>
          </p:cNvSpPr>
          <p:nvPr/>
        </p:nvSpPr>
        <p:spPr bwMode="auto">
          <a:xfrm>
            <a:off x="7397750" y="4783364"/>
            <a:ext cx="2232025" cy="650875"/>
          </a:xfrm>
          <a:prstGeom prst="rect">
            <a:avLst/>
          </a:prstGeom>
          <a:solidFill>
            <a:srgbClr val="CCFF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pl-PL" b="1" dirty="0">
                <a:solidFill>
                  <a:schemeClr val="tx1"/>
                </a:solidFill>
                <a:latin typeface="Bookman" pitchFamily="18" charset="0"/>
              </a:rPr>
              <a:t>ŚRODOWISKO RODZINNE</a:t>
            </a:r>
          </a:p>
        </p:txBody>
      </p:sp>
      <p:sp>
        <p:nvSpPr>
          <p:cNvPr id="8203" name="Text Box 29"/>
          <p:cNvSpPr txBox="1">
            <a:spLocks noChangeArrowheads="1"/>
          </p:cNvSpPr>
          <p:nvPr/>
        </p:nvSpPr>
        <p:spPr bwMode="auto">
          <a:xfrm>
            <a:off x="2561206" y="4797425"/>
            <a:ext cx="2159000" cy="650875"/>
          </a:xfrm>
          <a:prstGeom prst="rect">
            <a:avLst/>
          </a:prstGeom>
          <a:solidFill>
            <a:srgbClr val="CCFF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pl-PL" b="1" dirty="0">
                <a:solidFill>
                  <a:schemeClr val="tx1"/>
                </a:solidFill>
                <a:latin typeface="Bookman" pitchFamily="18" charset="0"/>
              </a:rPr>
              <a:t>ŚRODOWISKO SZKOLNE</a:t>
            </a:r>
          </a:p>
        </p:txBody>
      </p:sp>
      <p:sp>
        <p:nvSpPr>
          <p:cNvPr id="12" name="Tytuł 1"/>
          <p:cNvSpPr txBox="1">
            <a:spLocks/>
          </p:cNvSpPr>
          <p:nvPr/>
        </p:nvSpPr>
        <p:spPr>
          <a:xfrm>
            <a:off x="1066798" y="221673"/>
            <a:ext cx="10879395" cy="204709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br>
              <a:rPr lang="pl-PL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27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28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Wspieranie dzieci w osiąganiu dojrzałości szkolnej.</a:t>
            </a:r>
          </a:p>
          <a:p>
            <a:pPr algn="ctr">
              <a:lnSpc>
                <a:spcPct val="170000"/>
              </a:lnSpc>
            </a:pPr>
            <a:r>
              <a:rPr lang="pl-PL" sz="128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Dojrzałość  szkolna dotyczy relacji:</a:t>
            </a:r>
            <a:br>
              <a:rPr lang="pl-PL" sz="1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Calibri Light" panose="020F0302020204030204" pitchFamily="34" charset="0"/>
              </a:rPr>
            </a:br>
            <a:br>
              <a:rPr lang="pl-PL" sz="1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49066323"/>
      </p:ext>
    </p:extLst>
  </p:cSld>
  <p:clrMapOvr>
    <a:masterClrMapping/>
  </p:clrMapOvr>
  <p:transition spd="med" advClick="0" advTm="3844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49904" y="2364231"/>
            <a:ext cx="101325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pl-PL" alt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stanu zdrowia,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pl-PL" alt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rozwoju fizycznego,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pl-PL" alt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rozwoju motorycznego,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pl-PL" alt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rozwoju umysłowego,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pl-PL" alt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rozwoju społeczno-emocjonalnego.</a:t>
            </a:r>
            <a:endParaRPr lang="pl-PL" sz="2000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049904" y="429491"/>
            <a:ext cx="10058402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Gotowość szkolna dotyczy </a:t>
            </a:r>
          </a:p>
          <a:p>
            <a:pPr algn="ctr"/>
            <a:r>
              <a:rPr lang="pl-PL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podstawowych sfer rozwoju dziecka: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390" y="2296881"/>
            <a:ext cx="4908209" cy="327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83398"/>
      </p:ext>
    </p:extLst>
  </p:cSld>
  <p:clrMapOvr>
    <a:masterClrMapping/>
  </p:clrMapOvr>
  <p:transition spd="med" advClick="0" advTm="3844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526473" y="609600"/>
            <a:ext cx="11069781" cy="7342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Stan zdrowia, rozwój fizyczny i motoryczny:</a:t>
            </a:r>
          </a:p>
        </p:txBody>
      </p:sp>
      <p:sp>
        <p:nvSpPr>
          <p:cNvPr id="3" name="Prostokąt 2"/>
          <p:cNvSpPr/>
          <p:nvPr/>
        </p:nvSpPr>
        <p:spPr>
          <a:xfrm>
            <a:off x="290946" y="1343891"/>
            <a:ext cx="10891518" cy="388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pl-PL" alt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odpowiednia do wieku życia waga i wzrost,</a:t>
            </a:r>
          </a:p>
          <a:p>
            <a:pPr marL="285750" lvl="2" indent="-285750" algn="just">
              <a:lnSpc>
                <a:spcPct val="90000"/>
              </a:lnSpc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alt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odporność na choroby  i zmęczenie,</a:t>
            </a:r>
          </a:p>
          <a:p>
            <a:pPr marL="285750" lvl="2" indent="-285750" algn="just">
              <a:lnSpc>
                <a:spcPct val="90000"/>
              </a:lnSpc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alt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sprawność ogólna ruchowa  i manualna ręki,</a:t>
            </a:r>
          </a:p>
          <a:p>
            <a:pPr marL="285750" lvl="2" indent="-285750" algn="just">
              <a:lnSpc>
                <a:spcPct val="90000"/>
              </a:lnSpc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alt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umiejętności fizyczne adekwatne do wieku,</a:t>
            </a:r>
          </a:p>
          <a:p>
            <a:pPr marL="285750" lvl="2" indent="-285750" algn="just">
              <a:lnSpc>
                <a:spcPct val="90000"/>
              </a:lnSpc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alt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sprawność wzroku i słuchu.</a:t>
            </a:r>
          </a:p>
          <a:p>
            <a:pPr marL="0" lvl="2" algn="just">
              <a:lnSpc>
                <a:spcPct val="90000"/>
              </a:lnSpc>
              <a:spcAft>
                <a:spcPts val="2400"/>
              </a:spcAft>
              <a:defRPr/>
            </a:pPr>
            <a:endParaRPr lang="pl-PL" altLang="pl-PL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</a:pPr>
            <a:endParaRPr lang="pl-PL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4" name="AutoShape 2" descr="Dlaczego nie warto rezygnować z WF-u? - Rodzicieln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4" descr="Dlaczego nie warto rezygnować z WF-u? - Rodzicielni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6" descr="Dlaczego nie warto rezygnować z WF-u? - Rodzicielnik"/>
          <p:cNvSpPr>
            <a:spLocks noChangeAspect="1" noChangeArrowheads="1"/>
          </p:cNvSpPr>
          <p:nvPr/>
        </p:nvSpPr>
        <p:spPr bwMode="auto">
          <a:xfrm>
            <a:off x="4464339" y="50509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082" name="Picture 10" descr="Nasza Misja – Fundacja Ruch Napra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539" y="3747655"/>
            <a:ext cx="7334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343298"/>
      </p:ext>
    </p:extLst>
  </p:cSld>
  <p:clrMapOvr>
    <a:masterClrMapping/>
  </p:clrMapOvr>
  <p:transition spd="med" advClick="0" advTm="3844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1049904" y="540327"/>
            <a:ext cx="10058402" cy="8312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Rozwój umysłowy:</a:t>
            </a:r>
          </a:p>
        </p:txBody>
      </p:sp>
      <p:sp>
        <p:nvSpPr>
          <p:cNvPr id="5" name="Prostokąt 4"/>
          <p:cNvSpPr/>
          <p:nvPr/>
        </p:nvSpPr>
        <p:spPr>
          <a:xfrm>
            <a:off x="1049905" y="1914288"/>
            <a:ext cx="7179696" cy="461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alt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rozumienie mowy otoczenia, treści obejrzanych           lub wysłuchanych bajek,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alt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zorientowanie w najbliższym środowisku, 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alt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umiejętność opowiadania na temat własnych przeżyć, 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alt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wyciąganie prostych wniosków ze zdarzeń,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alt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rozwój procesów poznawczych, szczególnie uwagi, pamięci i myślenia.</a:t>
            </a:r>
          </a:p>
          <a:p>
            <a:pPr marL="0" lvl="2" algn="just">
              <a:lnSpc>
                <a:spcPct val="90000"/>
              </a:lnSpc>
              <a:spcAft>
                <a:spcPts val="2400"/>
              </a:spcAft>
              <a:defRPr/>
            </a:pPr>
            <a:endParaRPr lang="pl-PL" altLang="pl-PL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</a:pPr>
            <a:endParaRPr lang="pl-PL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92" y="3775528"/>
            <a:ext cx="3668765" cy="298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11143"/>
      </p:ext>
    </p:extLst>
  </p:cSld>
  <p:clrMapOvr>
    <a:masterClrMapping/>
  </p:clrMapOvr>
  <p:transition spd="med" advClick="0" advTm="3844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40" y="3188692"/>
            <a:ext cx="5727369" cy="2575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3" y="2103121"/>
            <a:ext cx="6184929" cy="2785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ytuł 1"/>
          <p:cNvSpPr txBox="1">
            <a:spLocks noGrp="1"/>
          </p:cNvSpPr>
          <p:nvPr>
            <p:ph type="title"/>
          </p:nvPr>
        </p:nvSpPr>
        <p:spPr>
          <a:xfrm>
            <a:off x="1186043" y="191729"/>
            <a:ext cx="10058402" cy="14518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Zapraszamy </a:t>
            </a:r>
            <a:b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</a:b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do naszych oddziałów przedszkolnych</a:t>
            </a:r>
          </a:p>
        </p:txBody>
      </p:sp>
    </p:spTree>
    <p:extLst>
      <p:ext uri="{BB962C8B-B14F-4D97-AF65-F5344CB8AC3E}">
        <p14:creationId xmlns:p14="http://schemas.microsoft.com/office/powerpoint/2010/main" val="397441749"/>
      </p:ext>
    </p:extLst>
  </p:cSld>
  <p:clrMapOvr>
    <a:masterClrMapping/>
  </p:clrMapOvr>
  <p:transition spd="med" advClick="0" advTm="3844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1049904" y="748145"/>
            <a:ext cx="10058402" cy="8312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Rozwój </a:t>
            </a:r>
            <a:r>
              <a:rPr lang="pl-PL" b="1" dirty="0" err="1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społeczno</a:t>
            </a:r>
            <a:r>
              <a:rPr lang="pl-PL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 – emocjonalny:</a:t>
            </a:r>
          </a:p>
        </p:txBody>
      </p:sp>
      <p:sp>
        <p:nvSpPr>
          <p:cNvPr id="5" name="Prostokąt 4"/>
          <p:cNvSpPr/>
          <p:nvPr/>
        </p:nvSpPr>
        <p:spPr>
          <a:xfrm>
            <a:off x="346364" y="1579418"/>
            <a:ext cx="11656950" cy="5635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 algn="just">
              <a:lnSpc>
                <a:spcPct val="80000"/>
              </a:lnSpc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alt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umiejętność nawiązywania kontaktów z rówieśnikami i nauczycielami,</a:t>
            </a:r>
          </a:p>
          <a:p>
            <a:pPr marL="285750" lvl="2" indent="-285750" algn="just">
              <a:lnSpc>
                <a:spcPct val="80000"/>
              </a:lnSpc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alt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umiejętność współdziałania w grupie,</a:t>
            </a:r>
          </a:p>
          <a:p>
            <a:pPr marL="285750" lvl="2" indent="-285750" algn="just">
              <a:lnSpc>
                <a:spcPct val="80000"/>
              </a:lnSpc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alt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panowanie nad swoimi reakcjami emocjonalnymi i wyrażanie ich w sposób akceptowany społecznie,</a:t>
            </a:r>
          </a:p>
          <a:p>
            <a:pPr marL="285750" lvl="2" indent="-285750" algn="just">
              <a:lnSpc>
                <a:spcPct val="80000"/>
              </a:lnSpc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alt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zdyscyplinowanie i umiejętności respektowania zasad,</a:t>
            </a:r>
          </a:p>
          <a:p>
            <a:pPr marL="285750" lvl="2" indent="-285750" algn="just">
              <a:lnSpc>
                <a:spcPct val="80000"/>
              </a:lnSpc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alt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umiejętność skupienia uwagi,</a:t>
            </a:r>
          </a:p>
          <a:p>
            <a:pPr marL="285750" lvl="2" indent="-285750" algn="just">
              <a:lnSpc>
                <a:spcPct val="80000"/>
              </a:lnSpc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alt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umiejętność pogodzenia się z porażką,</a:t>
            </a:r>
          </a:p>
          <a:p>
            <a:pPr marL="285750" lvl="2" indent="-285750" algn="just">
              <a:lnSpc>
                <a:spcPct val="80000"/>
              </a:lnSpc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alt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umiejętność samoobsługi.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endParaRPr lang="pl-PL" altLang="pl-PL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0" lvl="2" algn="just">
              <a:lnSpc>
                <a:spcPct val="90000"/>
              </a:lnSpc>
              <a:spcAft>
                <a:spcPts val="2400"/>
              </a:spcAft>
              <a:defRPr/>
            </a:pPr>
            <a:endParaRPr lang="pl-PL" altLang="pl-PL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</a:pPr>
            <a:endParaRPr lang="pl-PL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391252"/>
      </p:ext>
    </p:extLst>
  </p:cSld>
  <p:clrMapOvr>
    <a:masterClrMapping/>
  </p:clrMapOvr>
  <p:transition spd="med" advClick="0" advTm="3844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1049904" y="235528"/>
            <a:ext cx="9879353" cy="14547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Lista praktycznych wskaźników dojrzałości szkolnej</a:t>
            </a:r>
          </a:p>
          <a:p>
            <a:pPr algn="ctr"/>
            <a:endParaRPr lang="pl-PL" sz="1000" b="1" dirty="0">
              <a:solidFill>
                <a:srgbClr val="00B050"/>
              </a:solidFill>
              <a:latin typeface="Comic Sans MS" panose="030F0702030302020204" pitchFamily="66" charset="0"/>
              <a:cs typeface="Calibri Light" panose="020F0302020204030204" pitchFamily="34" charset="0"/>
            </a:endParaRPr>
          </a:p>
          <a:p>
            <a:r>
              <a:rPr lang="pl-PL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			Czy dziecko potrafi ….?</a:t>
            </a:r>
          </a:p>
        </p:txBody>
      </p:sp>
      <p:sp>
        <p:nvSpPr>
          <p:cNvPr id="5" name="Prostokąt 4"/>
          <p:cNvSpPr/>
          <p:nvPr/>
        </p:nvSpPr>
        <p:spPr>
          <a:xfrm>
            <a:off x="387927" y="2336800"/>
            <a:ext cx="11891159" cy="754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korzystać z przyborów do rysowania, pisania,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lepić z plasteliny, modeliny,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grupować przedmioty według barw, kształtu, wielkości,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wymienić różnice w  podobnych obrazkach,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dobrać w pary obrazki z uwzględnieniem cechy wspólnej,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odróżnić z otoczenia dźwięki różnych zwierząt i  instrumentów?</a:t>
            </a:r>
          </a:p>
          <a:p>
            <a:pPr marL="0" lvl="2" algn="just">
              <a:spcAft>
                <a:spcPts val="2400"/>
              </a:spcAft>
              <a:defRPr/>
            </a:pPr>
            <a:endParaRPr lang="pl-PL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0" lvl="2" algn="just">
              <a:spcAft>
                <a:spcPts val="2400"/>
              </a:spcAft>
              <a:defRPr/>
            </a:pPr>
            <a:endParaRPr lang="pl-PL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endParaRPr lang="pl-PL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0" lvl="2" algn="just">
              <a:spcAft>
                <a:spcPts val="2400"/>
              </a:spcAft>
              <a:defRPr/>
            </a:pPr>
            <a:endParaRPr lang="pl-PL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endParaRPr lang="pl-PL" altLang="pl-PL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0" lvl="2" algn="just">
              <a:lnSpc>
                <a:spcPct val="90000"/>
              </a:lnSpc>
              <a:spcAft>
                <a:spcPts val="2400"/>
              </a:spcAft>
              <a:defRPr/>
            </a:pPr>
            <a:endParaRPr lang="pl-PL" altLang="pl-PL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</a:pPr>
            <a:endParaRPr lang="pl-PL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922" y="2336800"/>
            <a:ext cx="4378080" cy="333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98768"/>
      </p:ext>
    </p:extLst>
  </p:cSld>
  <p:clrMapOvr>
    <a:masterClrMapping/>
  </p:clrMapOvr>
  <p:transition spd="med" advClick="0" advTm="3844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54182" y="997527"/>
            <a:ext cx="11557989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endParaRPr lang="pl-PL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wyróżnić głoskę na początku i na końcu wyrazu,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podzielić na sylaby wyrazy co najmniej trzysylabowe,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rozwiązywać proste zagadki,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odtworzyć prosty układ rytmiczny,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wykonywać proste ćwiczenia fizyczne,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odróżnić lewą stronę ciała od prawej,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samo zapinać guziki, założyć buty i zawiązać sznurowadło,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zgodnie bawić się w grupie?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endParaRPr lang="pl-PL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068192" y="415637"/>
            <a:ext cx="9879353" cy="8542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Czy dziecko potrafi …?</a:t>
            </a:r>
          </a:p>
        </p:txBody>
      </p:sp>
    </p:spTree>
    <p:extLst>
      <p:ext uri="{BB962C8B-B14F-4D97-AF65-F5344CB8AC3E}">
        <p14:creationId xmlns:p14="http://schemas.microsoft.com/office/powerpoint/2010/main" val="240212511"/>
      </p:ext>
    </p:extLst>
  </p:cSld>
  <p:clrMapOvr>
    <a:masterClrMapping/>
  </p:clrMapOvr>
  <p:transition spd="med" advClick="0" advTm="3844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43428" y="1908131"/>
            <a:ext cx="108494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przez dłuższą chwilę uważnie słuchać opowiadania, bajki, muzyki,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wypowiadać się rozwiniętymi zdaniami, prawidłowo wymawiając głoski,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podporządkować się poleceniom słownym,</a:t>
            </a:r>
          </a:p>
          <a:p>
            <a:pPr marL="285750" lvl="2" indent="-285750" algn="just">
              <a:spcAft>
                <a:spcPts val="24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podać jak się nazywa, ile ma lat, gdzie mieszka, czym zajmują się rodzice?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127" y="4267490"/>
            <a:ext cx="3618015" cy="2430854"/>
          </a:xfrm>
          <a:prstGeom prst="rect">
            <a:avLst/>
          </a:prstGeom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1068192" y="651165"/>
            <a:ext cx="9879353" cy="922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Czy dziecko potrafi…. ?</a:t>
            </a:r>
          </a:p>
        </p:txBody>
      </p:sp>
    </p:spTree>
    <p:extLst>
      <p:ext uri="{BB962C8B-B14F-4D97-AF65-F5344CB8AC3E}">
        <p14:creationId xmlns:p14="http://schemas.microsoft.com/office/powerpoint/2010/main" val="4029622043"/>
      </p:ext>
    </p:extLst>
  </p:cSld>
  <p:clrMapOvr>
    <a:masterClrMapping/>
  </p:clrMapOvr>
  <p:transition spd="med" advClick="0" advTm="3844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26873" y="1981200"/>
            <a:ext cx="8594171" cy="1191491"/>
          </a:xfrm>
        </p:spPr>
        <p:txBody>
          <a:bodyPr>
            <a:normAutofit/>
          </a:bodyPr>
          <a:lstStyle/>
          <a:p>
            <a:r>
              <a:rPr lang="pl-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OPIEKA LOGOPEDYCZNA</a:t>
            </a:r>
            <a:br>
              <a:rPr lang="pl-PL" dirty="0">
                <a:latin typeface="Comic Sans MS" panose="030F0702030302020204" pitchFamily="66" charset="0"/>
                <a:cs typeface="Arial" panose="020B0604020202020204" pitchFamily="34" charset="0"/>
              </a:rPr>
            </a:br>
            <a:endParaRPr lang="pl-PL" dirty="0">
              <a:latin typeface="Comic Sans MS" panose="030F0702030302020204" pitchFamily="66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142509" y="3038168"/>
            <a:ext cx="8178535" cy="1179871"/>
          </a:xfrm>
        </p:spPr>
        <p:txBody>
          <a:bodyPr>
            <a:normAutofit/>
          </a:bodyPr>
          <a:lstStyle/>
          <a:p>
            <a:r>
              <a:rPr lang="pl-PL" sz="3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Monika </a:t>
            </a:r>
            <a:r>
              <a:rPr lang="pl-PL" sz="3000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Ściuba</a:t>
            </a:r>
            <a:r>
              <a:rPr lang="pl-PL" sz="3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 - </a:t>
            </a:r>
            <a:r>
              <a:rPr lang="pl-PL" sz="3000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neurologopeda</a:t>
            </a:r>
            <a:endParaRPr lang="pl-PL" sz="3000" b="1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391290"/>
      </p:ext>
    </p:extLst>
  </p:cSld>
  <p:clrMapOvr>
    <a:masterClrMapping/>
  </p:clrMapOvr>
  <p:transition spd="med" advClick="0" advTm="3844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2642" y="637309"/>
            <a:ext cx="10058402" cy="1307086"/>
          </a:xfrm>
        </p:spPr>
        <p:txBody>
          <a:bodyPr>
            <a:normAutofit fontScale="90000"/>
          </a:bodyPr>
          <a:lstStyle/>
          <a:p>
            <a:br>
              <a:rPr lang="pl-PL" sz="2000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br>
              <a:rPr lang="pl-PL" sz="27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7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pl-PL" sz="40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Mowa</a:t>
            </a:r>
            <a:br>
              <a:rPr lang="pl-PL" sz="4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1570322"/>
            <a:ext cx="10044545" cy="458555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 podstawa porozumienia między ludźmi, nawiązywania </a:t>
            </a:r>
            <a:b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utrzymywania kontaktów społecznych,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 możliwość zaprezentowania siebie, swoich uczuć, </a:t>
            </a:r>
            <a:b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myśli, wiedzy i umiejętności,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 fundament, na którym opierają się podstawowe </a:t>
            </a:r>
            <a:b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umiejętności szkolne – czytanie i pisanie.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Niedoskonałość wymowy naraża dzieci na kompleksy i poczucie mniejszej wartości. Bywa przyczyną poważnych trudności w nauce szkolnej. </a:t>
            </a:r>
          </a:p>
          <a:p>
            <a:pPr marL="0" indent="0">
              <a:buNone/>
            </a:pPr>
            <a:r>
              <a:rPr lang="pl-PL" sz="2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Mowa jest ważną umiejętnością, nie należy lekceważyć jej rozwoju.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282" y="429398"/>
            <a:ext cx="2220453" cy="302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74895"/>
      </p:ext>
    </p:extLst>
  </p:cSld>
  <p:clrMapOvr>
    <a:masterClrMapping/>
  </p:clrMapOvr>
  <p:transition spd="med" advClick="0" advTm="3844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8133" y="549945"/>
            <a:ext cx="10058402" cy="821655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Terapia logopedyczna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58" y="4296228"/>
            <a:ext cx="3034408" cy="2229757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028133" y="2092888"/>
            <a:ext cx="1047443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We wrześniu przeprowadzana jest przesiewowa diagnoza, w wyniku której część uczniów zostaje objętych terapią logopedyczną.</a:t>
            </a:r>
          </a:p>
          <a:p>
            <a:pPr marL="285750" indent="-285750"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Zajęcia prowadzone są systematycznie w oparciu o indywidualne i grupowe programy terapii logopedycznej. </a:t>
            </a:r>
          </a:p>
          <a:p>
            <a:pPr marL="285750" indent="-285750" algn="just"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pl-PL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 terapii uczestniczą rodzice, którzy otrzymują wskazówki do pracy w domu.</a:t>
            </a:r>
          </a:p>
        </p:txBody>
      </p:sp>
    </p:spTree>
    <p:extLst>
      <p:ext uri="{BB962C8B-B14F-4D97-AF65-F5344CB8AC3E}">
        <p14:creationId xmlns:p14="http://schemas.microsoft.com/office/powerpoint/2010/main" val="1465674157"/>
      </p:ext>
    </p:extLst>
  </p:cSld>
  <p:clrMapOvr>
    <a:masterClrMapping/>
  </p:clrMapOvr>
  <p:transition spd="med" advClick="0" advTm="3844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5214" y="304800"/>
            <a:ext cx="10058402" cy="12192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Zajęcia logopedyczne: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65214" y="1752599"/>
            <a:ext cx="10058400" cy="2790371"/>
          </a:xfrm>
        </p:spPr>
        <p:txBody>
          <a:bodyPr>
            <a:normAutofit fontScale="55000" lnSpcReduction="20000"/>
          </a:bodyPr>
          <a:lstStyle/>
          <a:p>
            <a:pPr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pl-PL" sz="32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pomagają zmniejszyć lub zlikwidować wady bądź zaburzenia wymowy,</a:t>
            </a: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pl-PL" sz="32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usprawniają posługiwanie się językiem polskim i doskonalą sprawność komunikacyjną,</a:t>
            </a: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pl-PL" sz="32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stymulują funkcje poznawcze niezbędne do prawidłowego rozwoju i funkcjonowania języka,</a:t>
            </a: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pl-PL" sz="32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przygotowują do opanowania umiejętności czytania i pisania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600" y="4606818"/>
            <a:ext cx="1394971" cy="145077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87" y="4606818"/>
            <a:ext cx="1370527" cy="145317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42" y="4606818"/>
            <a:ext cx="1429744" cy="145077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672" y="4607943"/>
            <a:ext cx="1361169" cy="144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95443"/>
      </p:ext>
    </p:extLst>
  </p:cSld>
  <p:clrMapOvr>
    <a:masterClrMapping/>
  </p:clrMapOvr>
  <p:transition spd="med" advClick="0" advTm="3844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5214" y="304800"/>
            <a:ext cx="10058402" cy="12192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Zajęcia logopedyczne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65214" y="1752600"/>
            <a:ext cx="8910059" cy="42291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Zajęcia odbywają się indywidualnie lub w małych grupach.</a:t>
            </a:r>
          </a:p>
          <a:p>
            <a:pPr>
              <a:lnSpc>
                <a:spcPct val="80000"/>
              </a:lnSpc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Młodsze dzieci ćwiczą na zajęciach poprzez zabawę.  </a:t>
            </a: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Starsi uczniowie pracują z tekstem, wykonują również ćwiczenia          w zeszytach do zajęć logopedycznych.</a:t>
            </a: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Podczas zajęć prowadzone są: ćwiczenia usprawniające narządy mowy, ćwiczenia oddechowe, ćwiczenia głosowe.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610206"/>
            <a:ext cx="2237710" cy="208651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124" y="3686628"/>
            <a:ext cx="2332704" cy="236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40036"/>
      </p:ext>
    </p:extLst>
  </p:cSld>
  <p:clrMapOvr>
    <a:masterClrMapping/>
  </p:clrMapOvr>
  <p:transition spd="med" advClick="0" advTm="3844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2"/>
          <p:cNvSpPr txBox="1">
            <a:spLocks/>
          </p:cNvSpPr>
          <p:nvPr/>
        </p:nvSpPr>
        <p:spPr>
          <a:xfrm>
            <a:off x="1231467" y="2107582"/>
            <a:ext cx="10058402" cy="1108364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10" name="Tytuł 12"/>
          <p:cNvSpPr txBox="1">
            <a:spLocks/>
          </p:cNvSpPr>
          <p:nvPr/>
        </p:nvSpPr>
        <p:spPr>
          <a:xfrm>
            <a:off x="776256" y="4353313"/>
            <a:ext cx="10058402" cy="1108364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pl-PL" sz="18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6" name="Zawartość — symbol zastępczy 13"/>
          <p:cNvSpPr txBox="1">
            <a:spLocks/>
          </p:cNvSpPr>
          <p:nvPr/>
        </p:nvSpPr>
        <p:spPr>
          <a:xfrm>
            <a:off x="3937819" y="2770593"/>
            <a:ext cx="7165410" cy="3539612"/>
          </a:xfrm>
          <a:prstGeom prst="rect">
            <a:avLst/>
          </a:prstGeom>
        </p:spPr>
        <p:txBody>
          <a:bodyPr rtlCol="0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2800" b="1" dirty="0">
                <a:solidFill>
                  <a:srgbClr val="D1E5F9">
                    <a:lumMod val="25000"/>
                  </a:srgbClr>
                </a:solidFill>
                <a:latin typeface="Book Antiqua" panose="02040602050305030304" pitchFamily="18" charset="0"/>
              </a:rPr>
              <a:t>Dyrektor – Ewa Chłosta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2800" b="1" dirty="0">
                <a:solidFill>
                  <a:srgbClr val="D1E5F9">
                    <a:lumMod val="25000"/>
                  </a:srgbClr>
                </a:solidFill>
                <a:latin typeface="Book Antiqua" panose="02040602050305030304" pitchFamily="18" charset="0"/>
              </a:rPr>
              <a:t>Wicedyrektorzy:                                      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2800" b="1" dirty="0">
                <a:solidFill>
                  <a:srgbClr val="D1E5F9">
                    <a:lumMod val="25000"/>
                  </a:srgbClr>
                </a:solidFill>
                <a:latin typeface="Book Antiqua" panose="02040602050305030304" pitchFamily="18" charset="0"/>
              </a:rPr>
              <a:t>Beata Mirecka-Nowak, Jolanta Mrozińska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2800" b="1" dirty="0">
                <a:solidFill>
                  <a:srgbClr val="D1E5F9">
                    <a:lumMod val="25000"/>
                  </a:srgbClr>
                </a:solidFill>
                <a:latin typeface="Book Antiqua" panose="02040602050305030304" pitchFamily="18" charset="0"/>
              </a:rPr>
              <a:t>Nauczyciele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2800" b="1" dirty="0">
                <a:solidFill>
                  <a:srgbClr val="D1E5F9">
                    <a:lumMod val="25000"/>
                  </a:srgbClr>
                </a:solidFill>
                <a:latin typeface="Book Antiqua" panose="02040602050305030304" pitchFamily="18" charset="0"/>
              </a:rPr>
              <a:t>Pracownicy administracji i obsługi szkoły</a:t>
            </a:r>
          </a:p>
          <a:p>
            <a:endParaRPr lang="pl-PL" sz="28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endParaRPr lang="pl-PL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endParaRPr lang="pl-PL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endParaRPr lang="pl-PL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endParaRPr lang="pl-PL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endParaRPr lang="pl-PL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51" y="2773512"/>
            <a:ext cx="1700212" cy="1766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999897" y="471055"/>
            <a:ext cx="10058402" cy="181494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9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Wartości w naszej szkole to: bezpieczeńst</a:t>
            </a:r>
            <a:r>
              <a:rPr lang="pl-PL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wo, wzajemna akceptacja oraz przyjazna atmosfera</a:t>
            </a:r>
            <a:br>
              <a:rPr lang="pl-PL" b="1" dirty="0">
                <a:latin typeface="Comic Sans MS" panose="030F0702030302020204" pitchFamily="66" charset="0"/>
                <a:cs typeface="Arial" panose="020B0604020202020204" pitchFamily="34" charset="0"/>
              </a:rPr>
            </a:br>
            <a:endParaRPr lang="pl-PL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858742"/>
      </p:ext>
    </p:extLst>
  </p:cSld>
  <p:clrMapOvr>
    <a:masterClrMapping/>
  </p:clrMapOvr>
  <p:transition spd="med" advClick="0" advTm="3844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xfrm>
            <a:off x="999896" y="462871"/>
            <a:ext cx="8997543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Priorytetetem w naszej szkole jest:</a:t>
            </a: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6888633" y="0"/>
            <a:ext cx="8514217" cy="1917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  <a:buFont typeface="Wingdings" panose="05000000000000000000" pitchFamily="2" charset="2"/>
              <a:buChar char="v"/>
            </a:pPr>
            <a:endParaRPr lang="pl-PL" sz="1800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767" y="1706650"/>
            <a:ext cx="8592981" cy="5175929"/>
          </a:xfrm>
          <a:prstGeom prst="rect">
            <a:avLst/>
          </a:prstGeom>
        </p:spPr>
      </p:pic>
      <p:pic>
        <p:nvPicPr>
          <p:cNvPr id="12" name="Obraz 9" descr="szkołabezprzemocy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664" y="4591400"/>
            <a:ext cx="2263128" cy="126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p3d prstMaterial="metal">
            <a:bevelT w="88900" h="88900"/>
          </a:sp3d>
        </p:spPr>
      </p:pic>
      <p:sp>
        <p:nvSpPr>
          <p:cNvPr id="7" name="Symbol zastępczy zawartości 2"/>
          <p:cNvSpPr txBox="1">
            <a:spLocks/>
          </p:cNvSpPr>
          <p:nvPr/>
        </p:nvSpPr>
        <p:spPr>
          <a:xfrm>
            <a:off x="886554" y="1457061"/>
            <a:ext cx="10961194" cy="4978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None/>
              <a:defRPr/>
            </a:pPr>
            <a:endParaRPr lang="pl-PL" sz="1800" dirty="0">
              <a:solidFill>
                <a:schemeClr val="bg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zapewnienie dzieciom bezpieczeństwa,</a:t>
            </a: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wspieranie wszechstronnego rozwoju,</a:t>
            </a: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stworzenie przyjaznej i życzliwej atmosfery.</a:t>
            </a: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v"/>
            </a:pPr>
            <a:endParaRPr lang="pl-PL" sz="1800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827937"/>
      </p:ext>
    </p:extLst>
  </p:cSld>
  <p:clrMapOvr>
    <a:masterClrMapping/>
  </p:clrMapOvr>
  <p:transition spd="med" advClick="0" advTm="3844"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6" descr="mapa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9" y="2048256"/>
            <a:ext cx="655334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7298396" y="2630561"/>
            <a:ext cx="47263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b="1" dirty="0">
                <a:solidFill>
                  <a:srgbClr val="D1E5F9">
                    <a:lumMod val="25000"/>
                  </a:srgbClr>
                </a:solidFill>
                <a:latin typeface="Book Antiqua" panose="02040602050305030304" pitchFamily="18" charset="0"/>
              </a:rPr>
              <a:t>Szkoła Podstawowa nr 222 </a:t>
            </a:r>
          </a:p>
          <a:p>
            <a:pPr lvl="0">
              <a:spcBef>
                <a:spcPts val="600"/>
              </a:spcBef>
            </a:pPr>
            <a:r>
              <a:rPr lang="pl-PL" b="1" dirty="0">
                <a:solidFill>
                  <a:srgbClr val="D1E5F9">
                    <a:lumMod val="25000"/>
                  </a:srgbClr>
                </a:solidFill>
                <a:latin typeface="Book Antiqua" panose="02040602050305030304" pitchFamily="18" charset="0"/>
              </a:rPr>
              <a:t>im. Jana Brzechwy</a:t>
            </a:r>
          </a:p>
          <a:p>
            <a:pPr lvl="0">
              <a:spcBef>
                <a:spcPts val="600"/>
              </a:spcBef>
            </a:pPr>
            <a:r>
              <a:rPr lang="pl-PL" b="1" dirty="0">
                <a:solidFill>
                  <a:srgbClr val="D1E5F9">
                    <a:lumMod val="25000"/>
                  </a:srgbClr>
                </a:solidFill>
                <a:latin typeface="Book Antiqua" panose="02040602050305030304" pitchFamily="18" charset="0"/>
              </a:rPr>
              <a:t>Esperanto 7a</a:t>
            </a:r>
          </a:p>
          <a:p>
            <a:pPr lvl="0">
              <a:spcBef>
                <a:spcPts val="600"/>
              </a:spcBef>
            </a:pPr>
            <a:r>
              <a:rPr lang="pl-PL" b="1" dirty="0">
                <a:solidFill>
                  <a:srgbClr val="D1E5F9">
                    <a:lumMod val="25000"/>
                  </a:srgbClr>
                </a:solidFill>
                <a:latin typeface="Book Antiqua" panose="02040602050305030304" pitchFamily="18" charset="0"/>
              </a:rPr>
              <a:t>01-049 Warszawa</a:t>
            </a:r>
          </a:p>
          <a:p>
            <a:pPr lvl="0">
              <a:spcBef>
                <a:spcPts val="600"/>
              </a:spcBef>
            </a:pPr>
            <a:r>
              <a:rPr lang="pl-PL" b="1" dirty="0">
                <a:solidFill>
                  <a:srgbClr val="D1E5F9">
                    <a:lumMod val="25000"/>
                  </a:srgbClr>
                </a:solidFill>
                <a:latin typeface="Book Antiqua" panose="02040602050305030304" pitchFamily="18" charset="0"/>
              </a:rPr>
              <a:t>tel./fax. 22-838-19-94</a:t>
            </a:r>
          </a:p>
          <a:p>
            <a:pPr lvl="0">
              <a:spcBef>
                <a:spcPts val="600"/>
              </a:spcBef>
            </a:pPr>
            <a:endParaRPr lang="pl-PL" b="1" dirty="0">
              <a:solidFill>
                <a:srgbClr val="D1E5F9">
                  <a:lumMod val="25000"/>
                </a:srgbClr>
              </a:solidFill>
              <a:latin typeface="Book Antiqua" panose="02040602050305030304" pitchFamily="18" charset="0"/>
            </a:endParaRPr>
          </a:p>
          <a:p>
            <a:pPr lvl="0">
              <a:spcBef>
                <a:spcPts val="600"/>
              </a:spcBef>
            </a:pP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  <a:hlinkClick r:id="rId3"/>
              </a:rPr>
              <a:t>Serdecznie zapraszamy! – Kliknij tutaj </a:t>
            </a:r>
            <a:endParaRPr lang="pl-PL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999897" y="776513"/>
            <a:ext cx="10058402" cy="19940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Tutaj jesteśmy</a:t>
            </a:r>
            <a:b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52803218"/>
      </p:ext>
    </p:extLst>
  </p:cSld>
  <p:clrMapOvr>
    <a:masterClrMapping/>
  </p:clrMapOvr>
  <p:transition spd="med" advClick="0" advTm="3844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567087" y="2520065"/>
            <a:ext cx="12816571" cy="894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3600" b="1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DZIĘKUJEMY ZA UWAGĘ</a:t>
            </a:r>
          </a:p>
        </p:txBody>
      </p:sp>
    </p:spTree>
    <p:extLst>
      <p:ext uri="{BB962C8B-B14F-4D97-AF65-F5344CB8AC3E}">
        <p14:creationId xmlns:p14="http://schemas.microsoft.com/office/powerpoint/2010/main" val="24883322"/>
      </p:ext>
    </p:extLst>
  </p:cSld>
  <p:clrMapOvr>
    <a:masterClrMapping/>
  </p:clrMapOvr>
  <p:transition spd="med" advClick="0" advTm="3844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 txBox="1">
            <a:spLocks/>
          </p:cNvSpPr>
          <p:nvPr/>
        </p:nvSpPr>
        <p:spPr>
          <a:xfrm>
            <a:off x="830406" y="1663784"/>
            <a:ext cx="10961194" cy="5535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  <a:buFont typeface="Wingdings" panose="05000000000000000000" pitchFamily="2" charset="2"/>
              <a:buChar char="v"/>
              <a:defRPr/>
            </a:pPr>
            <a:endParaRPr lang="pl-PL" sz="2000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  <a:cs typeface="Calibri Light" panose="020F0302020204030204" pitchFamily="34" charset="0"/>
            </a:endParaRP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v"/>
              <a:defRPr/>
            </a:pPr>
            <a:endParaRPr lang="pl-PL" sz="2000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  <a:cs typeface="Calibri Light" panose="020F0302020204030204" pitchFamily="34" charset="0"/>
            </a:endParaRP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v"/>
              <a:defRPr/>
            </a:pPr>
            <a:endParaRPr lang="pl-PL" sz="2000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  <a:cs typeface="Calibri Light" panose="020F0302020204030204" pitchFamily="34" charset="0"/>
            </a:endParaRP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Sale składają się z części edukacyjnej  oraz rekreacyjnej.</a:t>
            </a: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Posiadamy</a:t>
            </a: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: nowoczesne, bezpieczne meble z szufladami dla każdego dziecka, odtwarzacz CD, TV, komputery z rzutnikiem, kąciki tematyczne, gry edukacyjne, pomoce dydaktyczne, sprzęt do zajęć sportowych, klocki i zabawki.</a:t>
            </a: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Każdego roku sale doposażamy zgodnie z potrzebami dzieci.</a:t>
            </a:r>
          </a:p>
          <a:p>
            <a:pPr marL="0" indent="0">
              <a:spcAft>
                <a:spcPts val="1800"/>
              </a:spcAft>
              <a:buNone/>
            </a:pPr>
            <a:endParaRPr lang="pl-PL" sz="1800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86665" y="444583"/>
            <a:ext cx="7236353" cy="9685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Sale edukacji przedszkolnej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76BCD77C-0A39-49BC-AC05-14C7BCE973A8}"/>
              </a:ext>
            </a:extLst>
          </p:cNvPr>
          <p:cNvGrpSpPr/>
          <p:nvPr/>
        </p:nvGrpSpPr>
        <p:grpSpPr>
          <a:xfrm>
            <a:off x="8160326" y="662951"/>
            <a:ext cx="3749485" cy="3119340"/>
            <a:chOff x="342747" y="1311300"/>
            <a:chExt cx="4475165" cy="5546699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pic>
          <p:nvPicPr>
            <p:cNvPr id="6" name="Obraz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2747" y="1319817"/>
              <a:ext cx="2133600" cy="2687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90675" y="1311300"/>
              <a:ext cx="2027237" cy="2687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65274" y="4060821"/>
              <a:ext cx="2052638" cy="279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2747" y="4075111"/>
              <a:ext cx="2160588" cy="2782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</p:grpSp>
      <p:pic>
        <p:nvPicPr>
          <p:cNvPr id="10" name="Picture 2" descr="C:\Users\User\Desktop\2020-styczen\453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29891" y="1413164"/>
            <a:ext cx="2686783" cy="236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406096193"/>
      </p:ext>
    </p:extLst>
  </p:cSld>
  <p:clrMapOvr>
    <a:masterClrMapping/>
  </p:clrMapOvr>
  <p:transition spd="med" advClick="0" advTm="384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8" y="104160"/>
            <a:ext cx="11915969" cy="7196753"/>
          </a:xfrm>
          <a:prstGeom prst="rect">
            <a:avLst/>
          </a:prstGeom>
        </p:spPr>
      </p:pic>
      <p:sp>
        <p:nvSpPr>
          <p:cNvPr id="3" name="Symbol zastępczy zawartości 2"/>
          <p:cNvSpPr txBox="1">
            <a:spLocks/>
          </p:cNvSpPr>
          <p:nvPr/>
        </p:nvSpPr>
        <p:spPr>
          <a:xfrm>
            <a:off x="480292" y="268513"/>
            <a:ext cx="11711708" cy="523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7.00 -  8.00 </a:t>
            </a:r>
            <a:r>
              <a:rPr lang="pl-PL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zabawy w kącikach zainteresowań-konstrukcyjne, tematyczne, plastyczne</a:t>
            </a:r>
          </a:p>
          <a:p>
            <a:pPr marL="0" indent="0">
              <a:buNone/>
            </a:pPr>
            <a:r>
              <a:rPr lang="pl-PL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8.00 –  9.30 </a:t>
            </a:r>
            <a:r>
              <a:rPr lang="pl-PL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realizacja podstawy programowej wychowania przedszkolnego</a:t>
            </a:r>
          </a:p>
          <a:p>
            <a:pPr marL="0" indent="0">
              <a:buNone/>
            </a:pPr>
            <a:r>
              <a:rPr lang="pl-PL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9.30 – 10.00 </a:t>
            </a:r>
            <a:r>
              <a:rPr lang="pl-PL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drugie śniadanie</a:t>
            </a:r>
          </a:p>
          <a:p>
            <a:pPr marL="0" indent="0">
              <a:buNone/>
            </a:pPr>
            <a:r>
              <a:rPr lang="pl-PL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10.00 – 11.00 </a:t>
            </a:r>
            <a:r>
              <a:rPr lang="pl-PL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zabawy ruchowe i integracyjne, w tym zajęcia na świeżym powietrzu</a:t>
            </a:r>
          </a:p>
          <a:p>
            <a:pPr marL="0" indent="0">
              <a:buNone/>
            </a:pPr>
            <a:r>
              <a:rPr lang="pl-PL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11.00 – 12.00 </a:t>
            </a:r>
            <a:r>
              <a:rPr lang="pl-PL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realizacja podstawy programowej wychowania przedszkolnego</a:t>
            </a:r>
          </a:p>
          <a:p>
            <a:pPr marL="0" indent="0">
              <a:buNone/>
            </a:pPr>
            <a:r>
              <a:rPr lang="pl-PL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12.00 – 12.30 </a:t>
            </a:r>
            <a:r>
              <a:rPr lang="pl-PL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obiad pod opieką wychowawcy </a:t>
            </a:r>
          </a:p>
          <a:p>
            <a:pPr marL="0" indent="0">
              <a:buNone/>
            </a:pPr>
            <a:r>
              <a:rPr lang="pl-PL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12.30 – 13.30 </a:t>
            </a:r>
            <a:r>
              <a:rPr lang="pl-PL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zajęcia popołudniowe, czytanie książek</a:t>
            </a:r>
          </a:p>
          <a:p>
            <a:pPr marL="0" indent="0">
              <a:buNone/>
            </a:pPr>
            <a:r>
              <a:rPr lang="pl-PL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13.30 – 14.00 </a:t>
            </a:r>
            <a:r>
              <a:rPr lang="pl-PL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podwieczorek</a:t>
            </a:r>
          </a:p>
          <a:p>
            <a:pPr marL="0" indent="0">
              <a:buNone/>
            </a:pPr>
            <a:r>
              <a:rPr lang="pl-PL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14.00 – 17.00 </a:t>
            </a:r>
            <a:r>
              <a:rPr lang="pl-PL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zabawy na boisku i placu zabaw, zabawy dowolne w kącikach zainteresowań, gry       stolikowe</a:t>
            </a:r>
          </a:p>
          <a:p>
            <a:pPr marL="0" indent="0">
              <a:buNone/>
            </a:pPr>
            <a:endParaRPr lang="pl-PL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 rot="19931199">
            <a:off x="7812828" y="2663761"/>
            <a:ext cx="4753562" cy="750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pl-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PLAN DNIA </a:t>
            </a:r>
          </a:p>
        </p:txBody>
      </p:sp>
    </p:spTree>
    <p:extLst>
      <p:ext uri="{BB962C8B-B14F-4D97-AF65-F5344CB8AC3E}">
        <p14:creationId xmlns:p14="http://schemas.microsoft.com/office/powerpoint/2010/main" val="262801472"/>
      </p:ext>
    </p:extLst>
  </p:cSld>
  <p:clrMapOvr>
    <a:masterClrMapping/>
  </p:clrMapOvr>
  <p:transition spd="med" advClick="0" advTm="3844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108157" y="166256"/>
            <a:ext cx="11037455" cy="16348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Realizujemy BON EDUKACYJNY finansowany </a:t>
            </a:r>
          </a:p>
          <a:p>
            <a:pPr algn="ctr">
              <a:lnSpc>
                <a:spcPct val="150000"/>
              </a:lnSpc>
            </a:pP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Zarząd Dzielnicy Wola m.st Warszawy.</a:t>
            </a:r>
          </a:p>
        </p:txBody>
      </p:sp>
      <p:sp>
        <p:nvSpPr>
          <p:cNvPr id="3" name="Symbol zastępczy zawartości 2"/>
          <p:cNvSpPr txBox="1">
            <a:spLocks/>
          </p:cNvSpPr>
          <p:nvPr/>
        </p:nvSpPr>
        <p:spPr>
          <a:xfrm>
            <a:off x="249383" y="1995054"/>
            <a:ext cx="11730180" cy="4978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W każdym tygodniu dzieci oddziałów przedszkolnych bezpłatnie uczestniczą w: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2 zajęciach z języka angielskiego w ramach programu „Wolski Poliglota”,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1 zajęciach: komputerowych „Informatyka dla Smyka” , kształtujących kreatywność           oraz zajęciach z kodowania – „Uczymy programowania”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zajęciach gimnastyki korekcyjnej „W zdrowym ciele zdrowy duch”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dwa razy do roku w bezpłatnym wychodzeniu do kina lub teatru,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programie: „Matematyka nietrudna dla Smyka”.</a:t>
            </a:r>
          </a:p>
          <a:p>
            <a:pPr marL="0" indent="0">
              <a:spcAft>
                <a:spcPts val="1800"/>
              </a:spcAft>
              <a:buNone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Na początku roku szkolnego dzieci otrzymują pakiet pomocy plastycznych, a w okresie jesienno-zimowym zdrową kanapkę.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10" y="3186544"/>
            <a:ext cx="3519054" cy="1828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4149011"/>
      </p:ext>
    </p:extLst>
  </p:cSld>
  <p:clrMapOvr>
    <a:masterClrMapping/>
  </p:clrMapOvr>
  <p:transition spd="med" advClick="0" advTm="3844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>
          <a:xfrm>
            <a:off x="386576" y="667265"/>
            <a:ext cx="4824770" cy="4065373"/>
          </a:xfrm>
        </p:spPr>
        <p:txBody>
          <a:bodyPr rtlCol="0">
            <a:noAutofit/>
          </a:bodyPr>
          <a:lstStyle/>
          <a:p>
            <a:endParaRPr lang="pl-PL" sz="18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rgbClr val="D1E5F9">
                    <a:lumMod val="50000"/>
                  </a:srgbClr>
                </a:solidFill>
                <a:latin typeface="Comic Sans MS" panose="030F0702030302020204" pitchFamily="66" charset="0"/>
              </a:rPr>
              <a:t>uroczystościach z okazji świąt  państwowych,</a:t>
            </a:r>
            <a:endParaRPr lang="pl-PL" sz="2000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szkolnym festiwalu talentów uczniowskich,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pl-PL" sz="2000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Brzechwonaliach</a:t>
            </a: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” (święto szkoły),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w wydarzeniach kulturalnych,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wycieczkach.</a:t>
            </a:r>
          </a:p>
          <a:p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None/>
            </a:pP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pl-PL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386576" y="-66496"/>
            <a:ext cx="11333388" cy="894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Bierzemy udział w:</a:t>
            </a:r>
          </a:p>
        </p:txBody>
      </p:sp>
      <p:pic>
        <p:nvPicPr>
          <p:cNvPr id="11266" name="Picture 2" descr="Obrazek 2020-11-12 12:37: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346" y="4003588"/>
            <a:ext cx="2652025" cy="2573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rzedszkolny Festiwal Talentów. – Przedszkole Miejskie nr 8 w Miel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176" y="1418601"/>
            <a:ext cx="2785196" cy="207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30683" y="3699164"/>
            <a:ext cx="3468689" cy="214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4662" y="4364182"/>
            <a:ext cx="2319338" cy="2044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19309" y="471056"/>
            <a:ext cx="2980062" cy="2757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1354102"/>
      </p:ext>
    </p:extLst>
  </p:cSld>
  <p:clrMapOvr>
    <a:masterClrMapping/>
  </p:clrMapOvr>
  <p:transition spd="med" advClick="0" advTm="3844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-146304" y="764612"/>
            <a:ext cx="11333388" cy="894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-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Uczestniczymy w projektach edukacyjnych:</a:t>
            </a:r>
            <a:endParaRPr lang="pl" sz="3600" b="1" dirty="0">
              <a:solidFill>
                <a:srgbClr val="00B050"/>
              </a:solidFill>
              <a:latin typeface="Comic Sans MS" panose="030F0702030302020204" pitchFamily="66" charset="0"/>
              <a:cs typeface="Calibri Light" panose="020F0302020204030204" pitchFamily="34" charset="0"/>
            </a:endParaRPr>
          </a:p>
        </p:txBody>
      </p:sp>
      <p:sp>
        <p:nvSpPr>
          <p:cNvPr id="3" name="Zawartość — symbol zastępczy 13"/>
          <p:cNvSpPr txBox="1">
            <a:spLocks/>
          </p:cNvSpPr>
          <p:nvPr/>
        </p:nvSpPr>
        <p:spPr>
          <a:xfrm>
            <a:off x="358391" y="1772093"/>
            <a:ext cx="9023353" cy="5523705"/>
          </a:xfrm>
          <a:prstGeom prst="rect">
            <a:avLst/>
          </a:prstGeom>
        </p:spPr>
        <p:txBody>
          <a:bodyPr rtlCol="0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8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„Książka” w ramach współpracy z Miejską Biblioteką Publiczną dzielnicy Wola,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„W krainie muzyki”  w ramach współpracy z MDK Muranów,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projekty edukacyjne na terenie szkoły realizowane w języku polskim       i angielskim („</a:t>
            </a:r>
            <a:r>
              <a:rPr lang="pl-PL" sz="2000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Four</a:t>
            </a: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pl-PL" sz="2000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seasons</a:t>
            </a: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”, „Zawody”).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endParaRPr lang="pl-PL" sz="2000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  <a:p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pl-PL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8" descr="Girl, Books, School, Reading, Learning, Hap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344" y="2706623"/>
            <a:ext cx="1926525" cy="385304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4" descr="C:\Users\User\Desktop\2020-01-04\02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391" y="4419600"/>
            <a:ext cx="2564917" cy="2438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3" descr="C:\Users\User\Desktop\2020-01-04\023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4545" y="4100944"/>
            <a:ext cx="2992581" cy="2341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2072439"/>
      </p:ext>
    </p:extLst>
  </p:cSld>
  <p:clrMapOvr>
    <a:masterClrMapping/>
  </p:clrMapOvr>
  <p:transition spd="med" advClick="0" advTm="3844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\Desktop\2020-styczen\44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1118" y="3619779"/>
            <a:ext cx="2688931" cy="2696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8655" y="2155697"/>
            <a:ext cx="4100765" cy="3455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6552" y="3679698"/>
            <a:ext cx="2255838" cy="2636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Users\User\Desktop\2020-styczen\44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5212" y="325438"/>
            <a:ext cx="2735263" cy="302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3" descr="C:\Users\User\Desktop\2020-01-04\023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57906" y="325438"/>
            <a:ext cx="3167062" cy="281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909765"/>
          </a:xfrm>
        </p:spPr>
        <p:txBody>
          <a:bodyPr/>
          <a:lstStyle/>
          <a:p>
            <a:r>
              <a:rPr lang="pl-PL" b="1" dirty="0">
                <a:solidFill>
                  <a:srgbClr val="00B050"/>
                </a:solidFill>
                <a:latin typeface="Comic Sans MS" panose="030F0702030302020204" pitchFamily="66" charset="0"/>
              </a:rPr>
              <a:t>    </a:t>
            </a: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1" y="304801"/>
            <a:ext cx="12053454" cy="6011736"/>
          </a:xfrm>
        </p:spPr>
        <p:txBody>
          <a:bodyPr/>
          <a:lstStyle/>
          <a:p>
            <a:pPr marL="0" indent="0">
              <a:buNone/>
            </a:pPr>
            <a:r>
              <a:rPr lang="pl-PL" b="1" dirty="0">
                <a:solidFill>
                  <a:srgbClr val="00B050"/>
                </a:solidFill>
                <a:latin typeface="Comic Sans MS" panose="030F0702030302020204" pitchFamily="66" charset="0"/>
              </a:rPr>
              <a:t>                               </a:t>
            </a:r>
            <a:r>
              <a:rPr lang="pl-PL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Tak się uczymy </a:t>
            </a:r>
          </a:p>
          <a:p>
            <a:pPr marL="0" indent="0">
              <a:buNone/>
            </a:pPr>
            <a:r>
              <a:rPr lang="pl-PL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                        i bawimy….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3206229613"/>
      </p:ext>
    </p:extLst>
  </p:cSld>
  <p:clrMapOvr>
    <a:masterClrMapping/>
  </p:clrMapOvr>
  <p:transition spd="med" advClick="0" advTm="3844">
    <p:wipe dir="d"/>
  </p:transition>
</p:sld>
</file>

<file path=ppt/theme/theme1.xml><?xml version="1.0" encoding="utf-8"?>
<a:theme xmlns:a="http://schemas.openxmlformats.org/drawingml/2006/main" name="Ilustracja natury 16: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Motyw pakietu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5457</TotalTime>
  <Words>1095</Words>
  <Application>Microsoft Office PowerPoint</Application>
  <PresentationFormat>Widescreen</PresentationFormat>
  <Paragraphs>223</Paragraphs>
  <Slides>31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Ilustracja natury 16:9</vt:lpstr>
      <vt:lpstr>           Oddziały przedszkolne  w Szkole Podstawowej nr 222  im. Jana Brzechwy w Warszawie </vt:lpstr>
      <vt:lpstr>Zapraszamy  do naszych oddziałów przedszkolnych</vt:lpstr>
      <vt:lpstr>Priorytetetem w naszej szkole jest: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OPIEKA  PSYCHOLOGICZN0-PEDAGOGICZNA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OPIEKA LOGOPEDYCZNA </vt:lpstr>
      <vt:lpstr>      Mowa  </vt:lpstr>
      <vt:lpstr>Terapia logopedyczna</vt:lpstr>
      <vt:lpstr>Zajęcia logopedyczne:</vt:lpstr>
      <vt:lpstr>Zajęcia logopedyczne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Dzień w Szkole Podstawowej nr 222</dc:title>
  <dc:creator>Ewa</dc:creator>
  <cp:lastModifiedBy>Nauczyciel</cp:lastModifiedBy>
  <cp:revision>634</cp:revision>
  <dcterms:created xsi:type="dcterms:W3CDTF">2017-01-24T19:57:01Z</dcterms:created>
  <dcterms:modified xsi:type="dcterms:W3CDTF">2021-01-11T13:40:03Z</dcterms:modified>
</cp:coreProperties>
</file>